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7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85" r:id="rId7"/>
    <p:sldId id="375" r:id="rId8"/>
    <p:sldId id="365" r:id="rId9"/>
    <p:sldId id="377" r:id="rId10"/>
    <p:sldId id="385" r:id="rId11"/>
  </p:sldIdLst>
  <p:sldSz cx="9144000" cy="6858000" type="screen4x3"/>
  <p:notesSz cx="9928225" cy="6669088"/>
  <p:embeddedFontLst>
    <p:embeddedFont>
      <p:font typeface="Trebuchet MS,Bold" charset="0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eorgia" pitchFamily="18" charset="0"/>
      <p:regular r:id="rId18"/>
      <p:bold r:id="rId19"/>
      <p:italic r:id="rId20"/>
      <p:boldItalic r:id="rId21"/>
    </p:embeddedFont>
    <p:embeddedFont>
      <p:font typeface="Trebuchet MS" pitchFamily="34" charset="0"/>
      <p:regular r:id="rId22"/>
      <p:bold r:id="rId23"/>
      <p:italic r:id="rId24"/>
      <p:boldItalic r:id="rId25"/>
    </p:embeddedFont>
    <p:embeddedFont>
      <p:font typeface="Arial,Bold" charset="0"/>
      <p:bold r:id="rId26"/>
    </p:embeddedFont>
  </p:embeddedFontLst>
  <p:defaultTextStyle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A67"/>
    <a:srgbClr val="64042D"/>
    <a:srgbClr val="3D7FCF"/>
    <a:srgbClr val="F2F6F8"/>
    <a:srgbClr val="EEF8FC"/>
    <a:srgbClr val="EBE3F1"/>
    <a:srgbClr val="FBDBB7"/>
    <a:srgbClr val="F7B771"/>
    <a:srgbClr val="4B5B2F"/>
    <a:srgbClr val="F5C9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30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15074839377599436"/>
                  <c:y val="1.9992527854691217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35,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392E-2"/>
                  <c:y val="-4.2368111397814934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 smtClean="0"/>
                      <a:t>60</a:t>
                    </a:r>
                    <a:r>
                      <a:rPr lang="en-US" dirty="0" smtClean="0"/>
                      <a:t>,0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66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0.35400000000000015</c:v>
                </c:pt>
                <c:pt idx="1">
                  <c:v>0.61000000000000032</c:v>
                </c:pt>
                <c:pt idx="2">
                  <c:v>3.6000000000000018E-2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49"/>
          <c:y val="2.9783809918497051E-2"/>
          <c:w val="0.77195346675415599"/>
          <c:h val="0.17354170014462494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8058567291679768E-2"/>
          <c:y val="0.24651849192961584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6.7082491338505733E-3"/>
                  <c:y val="-8.7934804762702545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- 3285,6</c:v>
                </c:pt>
                <c:pt idx="1">
                  <c:v>Налоги на совокупный доход - 137,7</c:v>
                </c:pt>
                <c:pt idx="2">
                  <c:v>Налоги на имущество - 4202,4</c:v>
                </c:pt>
                <c:pt idx="3">
                  <c:v>Госпошлина - 6,8</c:v>
                </c:pt>
                <c:pt idx="4">
                  <c:v>Неналоговые доходы - 540,8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3285.6</c:v>
                </c:pt>
                <c:pt idx="1">
                  <c:v>137.69999999999999</c:v>
                </c:pt>
                <c:pt idx="2">
                  <c:v>4202.3999999999996</c:v>
                </c:pt>
                <c:pt idx="3">
                  <c:v>6.8</c:v>
                </c:pt>
                <c:pt idx="4">
                  <c:v>540.79999999999995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6922582456070714"/>
          <c:y val="0.16937707972218419"/>
          <c:w val="0.42374005170050977"/>
          <c:h val="0.57489143391520203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41E-2"/>
                  <c:y val="-9.363150420113419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82E-2"/>
                  <c:y val="-0.18956348677243151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52E-2"/>
                  <c:y val="-3.9487609497066492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Percent val="1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3.6117134583359647E-2"/>
                  <c:y val="-9.6894753841184858E-2"/>
                </c:manualLayout>
              </c:layout>
              <c:dLblPos val="outEnd"/>
              <c:showPercent val="1"/>
            </c:dLbl>
            <c:dLbl>
              <c:idx val="8"/>
              <c:layout>
                <c:manualLayout>
                  <c:x val="7.5012510288516326E-2"/>
                  <c:y val="-2.9991233331795326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- 213,1</c:v>
                </c:pt>
                <c:pt idx="1">
                  <c:v>Национальная оборона - 240,2</c:v>
                </c:pt>
                <c:pt idx="2">
                  <c:v>Образование - 17,5</c:v>
                </c:pt>
                <c:pt idx="3">
                  <c:v>Жилищно-коммунальное хозяйство - 1506,0</c:v>
                </c:pt>
                <c:pt idx="4">
                  <c:v>Общегосударственные вопросы - 5959,9</c:v>
                </c:pt>
                <c:pt idx="5">
                  <c:v>Культура, кинематография - 6018,9</c:v>
                </c:pt>
                <c:pt idx="6">
                  <c:v>Национальная безопасность и правоохранительная деятельность, национальная экономика - 172,7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213.1</c:v>
                </c:pt>
                <c:pt idx="1">
                  <c:v>240.2</c:v>
                </c:pt>
                <c:pt idx="2">
                  <c:v>17.5</c:v>
                </c:pt>
                <c:pt idx="3">
                  <c:v>1506</c:v>
                </c:pt>
                <c:pt idx="4">
                  <c:v>5958.9</c:v>
                </c:pt>
                <c:pt idx="5">
                  <c:v>6018.9</c:v>
                </c:pt>
                <c:pt idx="6">
                  <c:v>172.7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79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solidFill>
          <a:srgbClr val="DFE3E5">
            <a:lumMod val="75000"/>
          </a:srgbClr>
        </a:solidFill>
      </c:spPr>
    </c:floor>
    <c:sideWall>
      <c:spPr>
        <a:solidFill>
          <a:schemeClr val="bg1">
            <a:lumMod val="95000"/>
          </a:schemeClr>
        </a:solidFill>
        <a:ln>
          <a:noFill/>
        </a:ln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97E-2"/>
          <c:w val="0.88288923135162978"/>
          <c:h val="0.875434506486266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3.3933784482918915E-2"/>
                  <c:y val="-0.3530121762184287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12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077,7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9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12147.3</c:v>
                </c:pt>
                <c:pt idx="1">
                  <c:v>12427.4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shape val="cylinder"/>
        <c:axId val="128739200"/>
        <c:axId val="128740736"/>
        <c:axId val="0"/>
      </c:bar3DChart>
      <c:catAx>
        <c:axId val="128739200"/>
        <c:scaling>
          <c:orientation val="minMax"/>
        </c:scaling>
        <c:axPos val="b"/>
        <c:numFmt formatCode="General" sourceLinked="0"/>
        <c:tickLblPos val="nextTo"/>
        <c:crossAx val="128740736"/>
        <c:crosses val="autoZero"/>
        <c:auto val="1"/>
        <c:lblAlgn val="ctr"/>
        <c:lblOffset val="100"/>
      </c:catAx>
      <c:valAx>
        <c:axId val="128740736"/>
        <c:scaling>
          <c:orientation val="minMax"/>
        </c:scaling>
        <c:axPos val="l"/>
        <c:majorGridlines/>
        <c:numFmt formatCode="General" sourceLinked="1"/>
        <c:tickLblPos val="nextTo"/>
        <c:crossAx val="128739200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1528.5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129.19999999999999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6018.9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dLbls>
            <c:dLbl>
              <c:idx val="0"/>
              <c:layout>
                <c:manualLayout>
                  <c:x val="2.0383071422515088E-2"/>
                  <c:y val="-1.25000000000000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муниципальная политика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17.5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информ общество</c:v>
                </c:pt>
              </c:strCache>
            </c:strRef>
          </c:tx>
          <c:dLbls>
            <c:dLbl>
              <c:idx val="0"/>
              <c:layout>
                <c:manualLayout>
                  <c:x val="2.080033804643880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35.299999999999997</c:v>
                </c:pt>
              </c:numCache>
            </c:numRef>
          </c:val>
        </c:ser>
        <c:shape val="cylinder"/>
        <c:axId val="125899904"/>
        <c:axId val="125901440"/>
        <c:axId val="0"/>
      </c:bar3DChart>
      <c:catAx>
        <c:axId val="125899904"/>
        <c:scaling>
          <c:orientation val="minMax"/>
        </c:scaling>
        <c:axPos val="b"/>
        <c:tickLblPos val="nextTo"/>
        <c:crossAx val="125901440"/>
        <c:crosses val="autoZero"/>
        <c:auto val="1"/>
        <c:lblAlgn val="ctr"/>
        <c:lblOffset val="100"/>
      </c:catAx>
      <c:valAx>
        <c:axId val="125901440"/>
        <c:scaling>
          <c:orientation val="minMax"/>
        </c:scaling>
        <c:axPos val="l"/>
        <c:majorGridlines/>
        <c:numFmt formatCode="General" sourceLinked="1"/>
        <c:tickLblPos val="nextTo"/>
        <c:crossAx val="1258999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/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/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/>
            <a:t>7 </a:t>
          </a:r>
          <a:r>
            <a:rPr lang="ru-RU" sz="1600" b="1" i="1" baseline="0" dirty="0" smtClean="0"/>
            <a:t>632,5</a:t>
          </a:r>
          <a:endParaRPr lang="ru-RU" sz="1600" b="1" i="1" baseline="0" dirty="0"/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3285,6</a:t>
          </a:r>
          <a:endParaRPr lang="ru-RU" sz="1100" b="1" i="1" baseline="0" dirty="0"/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/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/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/>
            <a:t>540,8</a:t>
          </a:r>
          <a:endParaRPr lang="ru-RU" sz="1600" b="1" i="1" baseline="0" dirty="0"/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207,6</a:t>
          </a:r>
          <a:endParaRPr lang="ru-RU" sz="1100" b="1" i="1" baseline="0" dirty="0"/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6,8</a:t>
          </a:r>
          <a:endParaRPr lang="ru-RU" sz="1100" b="1" i="0" baseline="0" dirty="0"/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/>
            <a:t>137,7</a:t>
          </a:r>
          <a:endParaRPr lang="ru-RU" sz="1100" b="1" i="1" baseline="0" dirty="0"/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11,0</a:t>
          </a:r>
          <a:endParaRPr lang="ru-RU" sz="1100" b="1" i="1" baseline="0" dirty="0"/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/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/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/>
        </a:p>
        <a:p>
          <a:pPr>
            <a:spcAft>
              <a:spcPts val="0"/>
            </a:spcAft>
          </a:pPr>
          <a:r>
            <a:rPr lang="ru-RU" sz="2000" b="1" i="1" baseline="0" dirty="0" smtClean="0"/>
            <a:t>12 722,1</a:t>
          </a:r>
          <a:endParaRPr lang="ru-RU" sz="2000" b="1" i="1" baseline="0" dirty="0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/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/>
            <a:t>4548,8</a:t>
          </a:r>
          <a:endParaRPr lang="ru-RU" sz="1600" b="1" i="1" baseline="0" dirty="0"/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4308,4</a:t>
          </a:r>
          <a:endParaRPr lang="ru-RU" sz="1100" b="1" i="1" baseline="0" dirty="0"/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240,4</a:t>
          </a:r>
          <a:endParaRPr lang="ru-RU" sz="1100" b="1" i="1" baseline="0" dirty="0"/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4202,4</a:t>
          </a:r>
          <a:endParaRPr lang="ru-RU" sz="1100" b="1" i="1" baseline="0" dirty="0"/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7BAC3A78-99B0-48E2-B516-295289A675AF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B2BFAD1-B15D-41FF-A2B7-44F69A6F40E6}" type="parTrans" cxnId="{15866AAB-0BFB-4878-B93E-D1B2973EBEE4}">
      <dgm:prSet/>
      <dgm:spPr/>
      <dgm:t>
        <a:bodyPr/>
        <a:lstStyle/>
        <a:p>
          <a:endParaRPr lang="ru-RU"/>
        </a:p>
      </dgm:t>
    </dgm:pt>
    <dgm:pt modelId="{3D135463-ADD4-4E5C-8AB7-058DE1618795}" type="sibTrans" cxnId="{15866AAB-0BFB-4878-B93E-D1B2973EBEE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  <dgm:t>
        <a:bodyPr/>
        <a:lstStyle/>
        <a:p>
          <a:endParaRPr lang="ru-RU"/>
        </a:p>
      </dgm:t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9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9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9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9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9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  <dgm:t>
        <a:bodyPr/>
        <a:lstStyle/>
        <a:p>
          <a:endParaRPr lang="ru-RU"/>
        </a:p>
      </dgm:t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 custAng="341104" custLinFactY="20719" custLinFactNeighborX="-18313" custLinFactNeighborY="100000"/>
      <dgm:spPr/>
      <dgm:t>
        <a:bodyPr/>
        <a:lstStyle/>
        <a:p>
          <a:endParaRPr lang="ru-RU"/>
        </a:p>
      </dgm:t>
    </dgm:pt>
    <dgm:pt modelId="{D1D82C27-486C-4A4E-92C0-12D1BE30A7B8}" type="pres">
      <dgm:prSet presAssocID="{7BAC3A78-99B0-48E2-B516-295289A675AF}" presName="child" presStyleLbl="alignAccFollowNode1" presStyleIdx="5" presStyleCnt="9" custScaleX="105987" custScaleY="140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1205F-C2D3-4C0F-A55C-B08FBE684445}" type="pres">
      <dgm:prSet presAssocID="{3D135463-ADD4-4E5C-8AB7-058DE1618795}" presName="sibTrans" presStyleLbl="sibTrans2D1" presStyleIdx="6" presStyleCnt="9" custAng="21440045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6" presStyleCnt="9" custAng="0" custScaleX="97626" custScaleY="162470" custLinFactY="6375" custLinFactNeighborX="-23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  <dgm:t>
        <a:bodyPr/>
        <a:lstStyle/>
        <a:p>
          <a:endParaRPr lang="ru-RU"/>
        </a:p>
      </dgm:t>
    </dgm:pt>
    <dgm:pt modelId="{EA0974C9-963F-41E2-9B57-D72295469541}" type="pres">
      <dgm:prSet presAssocID="{BADDE544-2279-4C5F-A5AD-1F0D1BE7AB6A}" presName="vertFlow" presStyleCnt="0"/>
      <dgm:spPr/>
      <dgm:t>
        <a:bodyPr/>
        <a:lstStyle/>
        <a:p>
          <a:endParaRPr lang="ru-RU"/>
        </a:p>
      </dgm:t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7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7" presStyleCnt="9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8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8" presStyleCnt="9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  <dgm:t>
        <a:bodyPr/>
        <a:lstStyle/>
        <a:p>
          <a:endParaRPr lang="ru-RU"/>
        </a:p>
      </dgm:t>
    </dgm:pt>
    <dgm:pt modelId="{48E0F390-A146-49D4-B5C4-E2956BBDD7A0}" type="pres">
      <dgm:prSet presAssocID="{A1FCAF13-1A74-4F7D-8E4C-3CEA0E390CD8}" presName="vertFlow" presStyleCnt="0"/>
      <dgm:spPr/>
      <dgm:t>
        <a:bodyPr/>
        <a:lstStyle/>
        <a:p>
          <a:endParaRPr lang="ru-RU"/>
        </a:p>
      </dgm:t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15866AAB-0BFB-4878-B93E-D1B2973EBEE4}" srcId="{348A2829-B03C-47A6-827D-83DB89EFAA81}" destId="{7BAC3A78-99B0-48E2-B516-295289A675AF}" srcOrd="1" destOrd="0" parTransId="{FB2BFAD1-B15D-41FF-A2B7-44F69A6F40E6}" sibTransId="{3D135463-ADD4-4E5C-8AB7-058DE1618795}"/>
    <dgm:cxn modelId="{87BC7A8C-667E-42C2-BFDE-AFC5018DA749}" type="presOf" srcId="{3D135463-ADD4-4E5C-8AB7-058DE1618795}" destId="{2671205F-C2D3-4C0F-A55C-B08FBE684445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F146368C-A9DC-4030-A5B3-A7319AB5E53F}" type="presOf" srcId="{7BAC3A78-99B0-48E2-B516-295289A675AF}" destId="{D1D82C27-486C-4A4E-92C0-12D1BE30A7B8}" srcOrd="0" destOrd="0" presId="urn:microsoft.com/office/officeart/2005/8/layout/lProcess1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23BB2189-C8C2-43BE-A7E3-117C71CE5A3E}" srcId="{348A2829-B03C-47A6-827D-83DB89EFAA81}" destId="{04053970-5D80-46A1-B461-BED3F277752F}" srcOrd="2" destOrd="0" parTransId="{BCF761D7-35BC-4230-9EA3-3C4439BBE1D6}" sibTransId="{9ADAAD9A-9FD2-408F-9802-8510F7DAC23E}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D7DE00CB-373F-4E7D-9743-D4EF6A935257}" type="presParOf" srcId="{A2FB19F3-8B83-4C60-90FE-3E6B67E1E184}" destId="{D1D82C27-486C-4A4E-92C0-12D1BE30A7B8}" srcOrd="4" destOrd="0" presId="urn:microsoft.com/office/officeart/2005/8/layout/lProcess1"/>
    <dgm:cxn modelId="{61DBAC7A-60F9-45BD-ADCD-AACA30F87FB1}" type="presParOf" srcId="{A2FB19F3-8B83-4C60-90FE-3E6B67E1E184}" destId="{2671205F-C2D3-4C0F-A55C-B08FBE684445}" srcOrd="5" destOrd="0" presId="urn:microsoft.com/office/officeart/2005/8/layout/lProcess1"/>
    <dgm:cxn modelId="{F88E09DF-1E26-4B17-959A-CCF492F0B1A1}" type="presParOf" srcId="{A2FB19F3-8B83-4C60-90FE-3E6B67E1E184}" destId="{49BD7084-2A1B-4FFF-9806-C156BC3ECA3C}" srcOrd="6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Первомайского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05442" y="0"/>
        <a:ext cx="6351152" cy="884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309229"/>
          <a:ext cx="2013769" cy="118131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/>
            <a:t>7 </a:t>
          </a:r>
          <a:r>
            <a:rPr lang="ru-RU" sz="1600" b="1" i="1" kern="1200" baseline="0" dirty="0" smtClean="0"/>
            <a:t>632,5</a:t>
          </a:r>
          <a:endParaRPr lang="ru-RU" sz="1600" b="1" i="1" kern="1200" baseline="0" dirty="0"/>
        </a:p>
      </dsp:txBody>
      <dsp:txXfrm>
        <a:off x="0" y="309229"/>
        <a:ext cx="2013769" cy="1181314"/>
      </dsp:txXfrm>
    </dsp:sp>
    <dsp:sp modelId="{533FCD74-EB48-4F3B-A517-2A893792E362}">
      <dsp:nvSpPr>
        <dsp:cNvPr id="0" name=""/>
        <dsp:cNvSpPr/>
      </dsp:nvSpPr>
      <dsp:spPr>
        <a:xfrm rot="5359484">
          <a:off x="684940" y="1855241"/>
          <a:ext cx="668886" cy="2102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30197"/>
          <a:ext cx="2056713" cy="5829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3285,6</a:t>
          </a:r>
          <a:endParaRPr lang="ru-RU" sz="1100" b="1" i="1" kern="1200" baseline="0" dirty="0"/>
        </a:p>
      </dsp:txBody>
      <dsp:txXfrm>
        <a:off x="0" y="2430197"/>
        <a:ext cx="2056713" cy="582949"/>
      </dsp:txXfrm>
    </dsp:sp>
    <dsp:sp modelId="{2BCC8C1B-6C08-4859-8E1A-C58339B4D8B2}">
      <dsp:nvSpPr>
        <dsp:cNvPr id="0" name=""/>
        <dsp:cNvSpPr/>
      </dsp:nvSpPr>
      <dsp:spPr>
        <a:xfrm rot="5400000">
          <a:off x="890509" y="3117392"/>
          <a:ext cx="276124" cy="1930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0141"/>
          <a:ext cx="2056713" cy="59147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/>
            <a:t>137,7</a:t>
          </a:r>
          <a:endParaRPr lang="ru-RU" sz="1100" b="1" i="1" kern="1200" baseline="0" dirty="0"/>
        </a:p>
      </dsp:txBody>
      <dsp:txXfrm>
        <a:off x="0" y="3410141"/>
        <a:ext cx="2056713" cy="591474"/>
      </dsp:txXfrm>
    </dsp:sp>
    <dsp:sp modelId="{82CA3189-2DFB-4C6C-AEAC-4A8EF00AEAC1}">
      <dsp:nvSpPr>
        <dsp:cNvPr id="0" name=""/>
        <dsp:cNvSpPr/>
      </dsp:nvSpPr>
      <dsp:spPr>
        <a:xfrm rot="5400000">
          <a:off x="912642" y="4100613"/>
          <a:ext cx="258198" cy="1627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40022"/>
          <a:ext cx="2056713" cy="4734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4202,4</a:t>
          </a:r>
          <a:endParaRPr lang="ru-RU" sz="1100" b="1" i="1" kern="1200" baseline="0" dirty="0"/>
        </a:p>
      </dsp:txBody>
      <dsp:txXfrm>
        <a:off x="0" y="4340022"/>
        <a:ext cx="2056713" cy="473491"/>
      </dsp:txXfrm>
    </dsp:sp>
    <dsp:sp modelId="{E6A57CEB-BBEA-48BC-BDF1-E53636AC716E}">
      <dsp:nvSpPr>
        <dsp:cNvPr id="0" name=""/>
        <dsp:cNvSpPr/>
      </dsp:nvSpPr>
      <dsp:spPr>
        <a:xfrm rot="5396235">
          <a:off x="937829" y="4904448"/>
          <a:ext cx="181870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838" y="5085365"/>
          <a:ext cx="2056713" cy="5141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6,8</a:t>
          </a:r>
          <a:endParaRPr lang="ru-RU" sz="1100" b="1" i="0" kern="1200" baseline="0" dirty="0"/>
        </a:p>
      </dsp:txBody>
      <dsp:txXfrm>
        <a:off x="838" y="5085365"/>
        <a:ext cx="2056713" cy="514178"/>
      </dsp:txXfrm>
    </dsp:sp>
    <dsp:sp modelId="{AAC3F2B4-157D-4790-8015-6E537C180BAA}">
      <dsp:nvSpPr>
        <dsp:cNvPr id="0" name=""/>
        <dsp:cNvSpPr/>
      </dsp:nvSpPr>
      <dsp:spPr>
        <a:xfrm>
          <a:off x="2322086" y="384896"/>
          <a:ext cx="2070431" cy="8439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/>
            <a:t>540,8</a:t>
          </a:r>
          <a:endParaRPr lang="ru-RU" sz="1600" b="1" i="1" kern="1200" baseline="0" dirty="0"/>
        </a:p>
      </dsp:txBody>
      <dsp:txXfrm>
        <a:off x="2322086" y="384896"/>
        <a:ext cx="2070431" cy="843967"/>
      </dsp:txXfrm>
    </dsp:sp>
    <dsp:sp modelId="{4798FEFB-AB58-4431-A7F9-42E9B17B6F4E}">
      <dsp:nvSpPr>
        <dsp:cNvPr id="0" name=""/>
        <dsp:cNvSpPr/>
      </dsp:nvSpPr>
      <dsp:spPr>
        <a:xfrm rot="5394617">
          <a:off x="3221166" y="1458324"/>
          <a:ext cx="27445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30899" y="1777766"/>
          <a:ext cx="2056713" cy="5539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207,6</a:t>
          </a:r>
          <a:endParaRPr lang="ru-RU" sz="1100" b="1" i="1" kern="1200" baseline="0" dirty="0"/>
        </a:p>
      </dsp:txBody>
      <dsp:txXfrm>
        <a:off x="2330899" y="1777766"/>
        <a:ext cx="2056713" cy="553908"/>
      </dsp:txXfrm>
    </dsp:sp>
    <dsp:sp modelId="{A60810FA-9D48-4742-8D10-C9BE1730B07F}">
      <dsp:nvSpPr>
        <dsp:cNvPr id="0" name=""/>
        <dsp:cNvSpPr/>
      </dsp:nvSpPr>
      <dsp:spPr>
        <a:xfrm rot="5472394">
          <a:off x="3217383" y="2569467"/>
          <a:ext cx="25940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82C27-486C-4A4E-92C0-12D1BE30A7B8}">
      <dsp:nvSpPr>
        <dsp:cNvPr id="0" name=""/>
        <dsp:cNvSpPr/>
      </dsp:nvSpPr>
      <dsp:spPr>
        <a:xfrm>
          <a:off x="2346520" y="2679992"/>
          <a:ext cx="2179848" cy="72045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346520" y="2679992"/>
        <a:ext cx="2179848" cy="720456"/>
      </dsp:txXfrm>
    </dsp:sp>
    <dsp:sp modelId="{2671205F-C2D3-4C0F-A55C-B08FBE684445}">
      <dsp:nvSpPr>
        <dsp:cNvPr id="0" name=""/>
        <dsp:cNvSpPr/>
      </dsp:nvSpPr>
      <dsp:spPr>
        <a:xfrm rot="5380877">
          <a:off x="3262104" y="3551810"/>
          <a:ext cx="30305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384517" y="3793152"/>
          <a:ext cx="2007886" cy="83538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11,0</a:t>
          </a:r>
          <a:endParaRPr lang="ru-RU" sz="1100" b="1" i="1" kern="1200" baseline="0" dirty="0"/>
        </a:p>
      </dsp:txBody>
      <dsp:txXfrm>
        <a:off x="2384517" y="3793152"/>
        <a:ext cx="2007886" cy="835385"/>
      </dsp:txXfrm>
    </dsp:sp>
    <dsp:sp modelId="{9EDB9606-04C0-4A35-BF09-F6D8B309F0DE}">
      <dsp:nvSpPr>
        <dsp:cNvPr id="0" name=""/>
        <dsp:cNvSpPr/>
      </dsp:nvSpPr>
      <dsp:spPr>
        <a:xfrm>
          <a:off x="4676591" y="387708"/>
          <a:ext cx="2056713" cy="83834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/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/>
            <a:t>4548,8</a:t>
          </a:r>
          <a:endParaRPr lang="ru-RU" sz="1600" b="1" i="1" kern="1200" baseline="0" dirty="0"/>
        </a:p>
      </dsp:txBody>
      <dsp:txXfrm>
        <a:off x="4676591" y="387708"/>
        <a:ext cx="2056713" cy="838342"/>
      </dsp:txXfrm>
    </dsp:sp>
    <dsp:sp modelId="{B87D9AF3-9D96-437D-9631-B336EF8E02C8}">
      <dsp:nvSpPr>
        <dsp:cNvPr id="0" name=""/>
        <dsp:cNvSpPr/>
      </dsp:nvSpPr>
      <dsp:spPr>
        <a:xfrm rot="5323371">
          <a:off x="5559274" y="1505482"/>
          <a:ext cx="32450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706598" y="1874894"/>
          <a:ext cx="2056713" cy="55593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4308,4</a:t>
          </a:r>
          <a:endParaRPr lang="ru-RU" sz="1100" b="1" i="1" kern="1200" baseline="0" dirty="0"/>
        </a:p>
      </dsp:txBody>
      <dsp:txXfrm>
        <a:off x="4706598" y="1874894"/>
        <a:ext cx="2056713" cy="555939"/>
      </dsp:txXfrm>
    </dsp:sp>
    <dsp:sp modelId="{6F6AE7ED-23AD-429E-8E8E-EB41EB38A6B8}">
      <dsp:nvSpPr>
        <dsp:cNvPr id="0" name=""/>
        <dsp:cNvSpPr/>
      </dsp:nvSpPr>
      <dsp:spPr>
        <a:xfrm rot="5295519">
          <a:off x="5682709" y="2494793"/>
          <a:ext cx="128017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729489" y="2648733"/>
          <a:ext cx="2056713" cy="5141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240,4</a:t>
          </a:r>
          <a:endParaRPr lang="ru-RU" sz="1100" b="1" i="1" kern="1200" baseline="0" dirty="0"/>
        </a:p>
      </dsp:txBody>
      <dsp:txXfrm>
        <a:off x="4729489" y="2648733"/>
        <a:ext cx="2056713" cy="514178"/>
      </dsp:txXfrm>
    </dsp:sp>
    <dsp:sp modelId="{573EB78C-2CCA-43A4-AE46-92365A68857E}">
      <dsp:nvSpPr>
        <dsp:cNvPr id="0" name=""/>
        <dsp:cNvSpPr/>
      </dsp:nvSpPr>
      <dsp:spPr>
        <a:xfrm>
          <a:off x="7138661" y="509512"/>
          <a:ext cx="1641442" cy="14259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/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/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/>
            <a:t>12 722,1</a:t>
          </a:r>
          <a:endParaRPr lang="ru-RU" sz="2000" b="1" i="1" kern="1200" baseline="0" dirty="0"/>
        </a:p>
      </dsp:txBody>
      <dsp:txXfrm>
        <a:off x="7138661" y="509512"/>
        <a:ext cx="1641442" cy="14259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19025" y="197"/>
        <a:ext cx="3992005" cy="6985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Первомайского сельского поселения</a:t>
          </a:r>
          <a:endParaRPr lang="ru-RU" sz="2000" kern="1200" dirty="0"/>
        </a:p>
      </dsp:txBody>
      <dsp:txXfrm>
        <a:off x="1107002" y="0"/>
        <a:ext cx="5404470" cy="8688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21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3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год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542925" y="983630"/>
            <a:ext cx="8378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400" b="1" i="0" spc="0" baseline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Администрация </a:t>
            </a:r>
            <a:r>
              <a:rPr lang="ru-RU" sz="2400" b="1" i="0" spc="0" baseline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Первомайского сельского</a:t>
            </a:r>
            <a:r>
              <a:rPr lang="ru-RU" sz="2400" b="1" i="0" spc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en-US" sz="2400" b="1" i="0" spc="0" baseline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Первомайского СЕЛЬСКОГО ПОСЕЛЕНИЯ МИЛЛЕРОВСКОГО РАЙОНА В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2020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9700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330882" y="1888836"/>
          <a:ext cx="8482235" cy="3799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2020год </a:t>
                      </a:r>
                      <a:r>
                        <a:rPr lang="ru-RU" dirty="0" smtClean="0"/>
                        <a:t>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4159,4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4548,8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389,4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109,4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3928,1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4308,4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380,3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109,7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231,3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103,9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Первомайского сельского поселения Миллеровского района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=""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=""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Первомайского сельского поселения в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26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2021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64042D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326062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12 612,8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12 722,1               100,9                     108,2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В т.ч.Безвозмездные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577593" y="3132423"/>
            <a:ext cx="6337807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4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548,8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4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548,8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109,7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14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251,8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14 127,4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99,1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 116,3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</a:t>
            </a:r>
            <a:r>
              <a:rPr lang="ru-RU" sz="1596" b="1" dirty="0" smtClean="0">
                <a:latin typeface="Trebuchet MS" pitchFamily="34" charset="0"/>
              </a:rPr>
              <a:t>2020 </a:t>
            </a:r>
            <a:r>
              <a:rPr lang="ru-RU" sz="1596" b="1" dirty="0" smtClean="0">
                <a:latin typeface="Trebuchet MS" pitchFamily="34" charset="0"/>
              </a:rPr>
              <a:t>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1 639,0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        -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1 405,3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Первомайского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="" xmlns:p14="http://schemas.microsoft.com/office/powerpoint/2010/main" val="2162956965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="" xmlns:p14="http://schemas.microsoft.com/office/powerpoint/2010/main" val="92717367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62251" y="3819524"/>
            <a:ext cx="1852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+mn-lt"/>
              </a:rPr>
              <a:t>Доходы от продажи </a:t>
            </a:r>
          </a:p>
          <a:p>
            <a:pPr algn="ctr"/>
            <a:r>
              <a:rPr lang="ru-RU" sz="1050" b="1" dirty="0" smtClean="0">
                <a:latin typeface="+mn-lt"/>
              </a:rPr>
              <a:t>материальных активов </a:t>
            </a:r>
            <a:r>
              <a:rPr lang="ru-RU" sz="1050" b="1" dirty="0" smtClean="0">
                <a:latin typeface="+mn-lt"/>
              </a:rPr>
              <a:t>322,2</a:t>
            </a:r>
            <a:endParaRPr lang="ru-RU" sz="105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="" xmlns:p14="http://schemas.microsoft.com/office/powerpoint/2010/main" val="1186470290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Первомайского СЕЛЬСКОГО ПОСЕЛЕНИЯ МИЛЛЕРОВСКОГО РАЙОНА  ЗА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2021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8 173,3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="" xmlns:p14="http://schemas.microsoft.com/office/powerpoint/2010/main" val="1186470290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Первомайского СЕЛЬСКОГО ПОСЕЛЕНИЯ МИЛЛЕРОВСКОГО РАЙОНА В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2021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14 127,4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ru-RU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6232,0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Первомайского СЕЛЬСКОГО ПОСЕЛЕНИЯ МИЛЛЕРОВСКОГО РАЙОНА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1818144004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0708730">
            <a:off x="4521724" y="2274369"/>
            <a:ext cx="1515809" cy="880295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102,9%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Первомайского СЕЛЬСКОГО ПОСЕЛЕНИЯ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/>
        </p:nvGraphicFramePr>
        <p:xfrm>
          <a:off x="485775" y="1397000"/>
          <a:ext cx="79373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5614</TotalTime>
  <Words>470</Words>
  <Application>Microsoft Office PowerPoint</Application>
  <PresentationFormat>Экран (4:3)</PresentationFormat>
  <Paragraphs>143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Trebuchet MS,Bold</vt:lpstr>
      <vt:lpstr>Times New Roman</vt:lpstr>
      <vt:lpstr>Calibri</vt:lpstr>
      <vt:lpstr>Georgia</vt:lpstr>
      <vt:lpstr>Trebuchet MS</vt:lpstr>
      <vt:lpstr>Arial,Bold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744</cp:revision>
  <dcterms:modified xsi:type="dcterms:W3CDTF">2022-05-30T09:00:34Z</dcterms:modified>
</cp:coreProperties>
</file>