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594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D15A"/>
    <a:srgbClr val="95358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14"/>
          <c:h val="0.750003258432830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71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199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818E-2"/>
                </c:manualLayout>
              </c:layout>
              <c:showVal val="1"/>
            </c:dLbl>
            <c:dLbl>
              <c:idx val="4"/>
              <c:layout>
                <c:manualLayout>
                  <c:x val="-9.7087905585634196E-3"/>
                  <c:y val="-6.6292815807309502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2021 год</c:v>
                </c:pt>
                <c:pt idx="1">
                  <c:v> Проект 2022 год</c:v>
                </c:pt>
                <c:pt idx="2">
                  <c:v> Проект 2023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7623.5</c:v>
                </c:pt>
                <c:pt idx="1">
                  <c:v>7879.5</c:v>
                </c:pt>
                <c:pt idx="2">
                  <c:v>8031</c:v>
                </c:pt>
              </c:numCache>
            </c:numRef>
          </c:val>
        </c:ser>
        <c:shape val="box"/>
        <c:axId val="156412160"/>
        <c:axId val="156446720"/>
        <c:axId val="0"/>
      </c:bar3DChart>
      <c:catAx>
        <c:axId val="156412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56446720"/>
        <c:crosses val="autoZero"/>
        <c:auto val="1"/>
        <c:lblAlgn val="ctr"/>
        <c:lblOffset val="100"/>
      </c:catAx>
      <c:valAx>
        <c:axId val="156446720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56412160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36E-3"/>
          <c:y val="0"/>
          <c:w val="0.99057616839669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38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51E-2"/>
                  <c:y val="-3.7775717228000404E-2"/>
                </c:manualLayout>
              </c:layout>
              <c:showPercent val="1"/>
            </c:dLbl>
            <c:dLbl>
              <c:idx val="2"/>
              <c:layout>
                <c:manualLayout>
                  <c:x val="-4.0104359387065351E-2"/>
                  <c:y val="0.10163913411330365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16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62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49.622876631468493</c:v>
                </c:pt>
                <c:pt idx="1">
                  <c:v>2.6720010493867647</c:v>
                </c:pt>
                <c:pt idx="2">
                  <c:v>43.170459762576243</c:v>
                </c:pt>
                <c:pt idx="3">
                  <c:v>1.5321046763297699</c:v>
                </c:pt>
                <c:pt idx="4">
                  <c:v>0.31612776283859123</c:v>
                </c:pt>
                <c:pt idx="5">
                  <c:v>2.3073391486849877</c:v>
                </c:pt>
                <c:pt idx="6">
                  <c:v>0.37909096871515713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69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Проект 2020 год</c:v>
                </c:pt>
                <c:pt idx="1">
                  <c:v>Проект 2021 год</c:v>
                </c:pt>
                <c:pt idx="2">
                  <c:v>Проект 2022 год</c:v>
                </c:pt>
                <c:pt idx="3">
                  <c:v>Проект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3764</c:v>
                </c:pt>
                <c:pt idx="1">
                  <c:v>3783</c:v>
                </c:pt>
                <c:pt idx="2">
                  <c:v>3918.8</c:v>
                </c:pt>
                <c:pt idx="3">
                  <c:v>4056</c:v>
                </c:pt>
              </c:numCache>
            </c:numRef>
          </c:val>
        </c:ser>
        <c:axId val="156368896"/>
        <c:axId val="156268800"/>
      </c:barChart>
      <c:valAx>
        <c:axId val="156268800"/>
        <c:scaling>
          <c:orientation val="minMax"/>
        </c:scaling>
        <c:delete val="1"/>
        <c:axPos val="b"/>
        <c:numFmt formatCode="#,##0.0" sourceLinked="1"/>
        <c:tickLblPos val="none"/>
        <c:crossAx val="156368896"/>
        <c:crosses val="autoZero"/>
        <c:crossBetween val="between"/>
        <c:majorUnit val="5000"/>
      </c:valAx>
      <c:catAx>
        <c:axId val="156368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6268800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4E-2"/>
          <c:y val="4.2449594940758622E-3"/>
          <c:w val="0.954943442201890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Проект 2020 год</c:v>
                </c:pt>
                <c:pt idx="1">
                  <c:v>Проект 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11936.6</c:v>
                </c:pt>
                <c:pt idx="1">
                  <c:v>18894.2</c:v>
                </c:pt>
              </c:numCache>
            </c:numRef>
          </c:val>
        </c:ser>
        <c:gapWidth val="124"/>
        <c:gapDepth val="165"/>
        <c:shape val="box"/>
        <c:axId val="139720192"/>
        <c:axId val="139721728"/>
        <c:axId val="0"/>
      </c:bar3DChart>
      <c:catAx>
        <c:axId val="13972019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39721728"/>
        <c:crosses val="autoZero"/>
        <c:auto val="1"/>
        <c:lblAlgn val="ctr"/>
        <c:lblOffset val="100"/>
        <c:tickLblSkip val="1"/>
        <c:tickMarkSkip val="1"/>
      </c:catAx>
      <c:valAx>
        <c:axId val="13972172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3972019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591E-3"/>
                </c:manualLayout>
              </c:layout>
              <c:showCatName val="1"/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showCatName val="1"/>
            </c:dLbl>
            <c:dLbl>
              <c:idx val="3"/>
              <c:layout>
                <c:manualLayout>
                  <c:x val="9.2150902946193675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</a:t>
                    </a:r>
                    <a:r>
                      <a:rPr lang="ru-RU" dirty="0" smtClean="0"/>
                      <a:t>841,9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</a:t>
                    </a:r>
                    <a:r>
                      <a:rPr lang="ru-RU" sz="1200" dirty="0" smtClean="0"/>
                      <a:t>5472,0</a:t>
                    </a:r>
                    <a:endParaRPr lang="ru-RU" sz="1200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5 443,0</c:v>
                  </c:pt>
                  <c:pt idx="1">
                    <c:v>207,3</c:v>
                  </c:pt>
                  <c:pt idx="2">
                    <c:v>6 652,5</c:v>
                  </c:pt>
                  <c:pt idx="3">
                    <c:v>841,9</c:v>
                  </c:pt>
                  <c:pt idx="4">
                    <c:v>5 472,0</c:v>
                  </c:pt>
                  <c:pt idx="5">
                    <c:v>218,0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5443</c:v>
                </c:pt>
                <c:pt idx="1">
                  <c:v>207.3</c:v>
                </c:pt>
                <c:pt idx="2">
                  <c:v>6652.5</c:v>
                </c:pt>
                <c:pt idx="3">
                  <c:v>841.9</c:v>
                </c:pt>
                <c:pt idx="4">
                  <c:v>5472</c:v>
                </c:pt>
                <c:pt idx="5">
                  <c:v>218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5 443,0</c:v>
                  </c:pt>
                  <c:pt idx="1">
                    <c:v>207,3</c:v>
                  </c:pt>
                  <c:pt idx="2">
                    <c:v>6 652,5</c:v>
                  </c:pt>
                  <c:pt idx="3">
                    <c:v>841,9</c:v>
                  </c:pt>
                  <c:pt idx="4">
                    <c:v>5 472,0</c:v>
                  </c:pt>
                  <c:pt idx="5">
                    <c:v>218,0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#,##0.00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5690000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293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5261400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0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5307600</c:v>
                </c:pt>
              </c:numCache>
            </c:numRef>
          </c:val>
        </c:ser>
        <c:axId val="130883968"/>
        <c:axId val="130885504"/>
      </c:barChart>
      <c:catAx>
        <c:axId val="130883968"/>
        <c:scaling>
          <c:orientation val="minMax"/>
        </c:scaling>
        <c:delete val="1"/>
        <c:axPos val="b"/>
        <c:tickLblPos val="none"/>
        <c:crossAx val="130885504"/>
        <c:crosses val="autoZero"/>
        <c:auto val="1"/>
        <c:lblAlgn val="ctr"/>
        <c:lblOffset val="100"/>
      </c:catAx>
      <c:valAx>
        <c:axId val="13088550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08839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611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45E-2"/>
                  <c:y val="4.5444461143196793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13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- 5055,8</c:v>
                </c:pt>
                <c:pt idx="1">
                  <c:v>Расходы на софинансирование повышения з/п работникам муниципальных учреждений культуры - 369,6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5055.8</c:v>
                </c:pt>
                <c:pt idx="1">
                  <c:v>369.6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77"/>
          <c:y val="9.0006333598128027E-2"/>
          <c:w val="0.33750000000000102"/>
          <c:h val="0.851750864160424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14"/>
          <c:w val="0.86999803149606492"/>
          <c:h val="0.88368579627999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5960,0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81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12307,4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67,4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4218</c:v>
                </c:pt>
                <c:pt idx="1">
                  <c:v>9542.2999999999956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74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сельского поселения, оптимизации расходов бюджета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сельского поселения Миллеровского района и сокращению муниципального долга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сельского поселения до 2024 года,  утвержденный распоряжением Администрации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сельского поселения от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05.06.2019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3783,0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10135,6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256,7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116,8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3291,1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175,9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218,0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841,9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5 472,0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5 443,0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6 919,3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сельского поселения, оптимизации расходов бюджета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сельского поселения Миллеровского района и сокращению муниципального долга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сельского поселения до 2024 года,  утвержденный распоряжением Администрации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сельского поселения от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05.06.2019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32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3783,0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10135,6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3291,1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256,7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116,8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175,9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218,0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841,9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5 472,0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5 443,0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6 919,3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5 425,4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23.11.2020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23.11.2020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1FD15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smtClean="0">
                <a:ln w="11430"/>
                <a:solidFill>
                  <a:srgbClr val="1FD15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Первомайского </a:t>
            </a:r>
            <a:r>
              <a:rPr lang="ru-RU" sz="2400" b="1" spc="150" dirty="0" smtClean="0">
                <a:ln w="11430"/>
                <a:solidFill>
                  <a:srgbClr val="1FD15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</a:t>
            </a:r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Первомайского </a:t>
            </a:r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285720" y="785794"/>
          <a:ext cx="8750776" cy="451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7 623,5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Первомайского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3291,1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3783,0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203,7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175,9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24,1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116,8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28,9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Первомайского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4 136,3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10 136,6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2 771,9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551,9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3 928,1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3 928,1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2021-2023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208,2*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207,5*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220,2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Первомайского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71934" y="4714884"/>
            <a:ext cx="642942" cy="1428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155160">
            <a:off x="4037490" y="4296581"/>
            <a:ext cx="7246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158,3%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Первомайского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Миллеровского района в 2021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18 894,2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5690,0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30,1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Первомайского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5 690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,0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30,1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96,2%)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3,8%)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–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841,9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321,1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97,6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283</a:t>
            </a:r>
            <a:r>
              <a:rPr lang="ru-RU" sz="1400" b="1" dirty="0" smtClean="0">
                <a:solidFill>
                  <a:schemeClr val="tx1"/>
                </a:solidFill>
              </a:rPr>
              <a:t>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(98,4%)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3 928,1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207,5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4 135,6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4241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Первомайского 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472,7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402,1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997,0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994,7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995,3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472,0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053,4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099,6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267,4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10 707,7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692,1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626,8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552,7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622,4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Первомайского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Первомайского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сельского поселения от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27.10.2020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94)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 на 2021 – 2023 годы (Постановление Администрации 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 от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16.06.2020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19/1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Первомайского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сельского поселения Миллеровского района на 2021 год и 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Первомайского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сельского поселения в 2021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2021 год и на плановый период 2022 и 2023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поселения, оптимизации расходов бюджета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и сокращению муниципального долга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Первомайского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Первомайского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сельского поселения от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27.10.2020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№ 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94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Первомайского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Первомайского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Первомайского 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Первомайского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87479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2020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936,6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759,1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651,4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10 582,9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800,3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7 623,5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879,5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031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136,3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135,6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771,9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3 928,1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3 928,1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936,6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894,2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260,4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314,5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-1 135,1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-609,0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-731,6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Первомайского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17 759,1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14 300,9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Первомайского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20422</TotalTime>
  <Words>1156</Words>
  <Application>Microsoft Office PowerPoint</Application>
  <PresentationFormat>Экран (4:3)</PresentationFormat>
  <Paragraphs>311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Первомайского сельского поселения   </vt:lpstr>
      <vt:lpstr>Слайд 2</vt:lpstr>
      <vt:lpstr>Слайд 3</vt:lpstr>
      <vt:lpstr>Основные направления бюджетной и налоговой политики Первомайского сельского поселения на 2021-2023 годы  </vt:lpstr>
      <vt:lpstr>Основные приоритеты Первомайского сельского поселения </vt:lpstr>
      <vt:lpstr>Слайд 6</vt:lpstr>
      <vt:lpstr>Основные характеристики бюджета Первомайского сельского поселения Миллеровского района на 2021-2023 годы</vt:lpstr>
      <vt:lpstr>Основные параметры бюджета Первомайского сельского поселения Миллеровского района на 2021 год</vt:lpstr>
      <vt:lpstr>Собственные доходы  бюджета Первомайского сельского поселения Миллеровского района</vt:lpstr>
      <vt:lpstr>Слайд 10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2021 году 18 894,2</vt:lpstr>
      <vt:lpstr>Расходы бюджета Первомайского сельского поселения Миллеровского района на социальную сферу в 2021 году –        5 690,0 тыс.рублей</vt:lpstr>
      <vt:lpstr>Структура расходов по разделу «Культура, кинематография» на 2021 год           </vt:lpstr>
      <vt:lpstr>Слайд 17</vt:lpstr>
      <vt:lpstr>Слайд 18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2021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2120</cp:revision>
  <dcterms:created xsi:type="dcterms:W3CDTF">2011-10-21T12:19:44Z</dcterms:created>
  <dcterms:modified xsi:type="dcterms:W3CDTF">2020-11-23T07:57:50Z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