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  <p:sldMasterId id="2147484174" r:id="rId5"/>
  </p:sldMasterIdLst>
  <p:notesMasterIdLst>
    <p:notesMasterId r:id="rId26"/>
  </p:notesMasterIdLst>
  <p:handoutMasterIdLst>
    <p:handoutMasterId r:id="rId27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423" r:id="rId14"/>
    <p:sldId id="1572" r:id="rId15"/>
    <p:sldId id="1368" r:id="rId16"/>
    <p:sldId id="1592" r:id="rId17"/>
    <p:sldId id="1502" r:id="rId18"/>
    <p:sldId id="1594" r:id="rId19"/>
    <p:sldId id="1595" r:id="rId20"/>
    <p:sldId id="1597" r:id="rId21"/>
    <p:sldId id="1601" r:id="rId22"/>
    <p:sldId id="1605" r:id="rId23"/>
    <p:sldId id="1500" r:id="rId24"/>
    <p:sldId id="1575" r:id="rId25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D15A"/>
    <a:srgbClr val="95358A"/>
    <a:srgbClr val="99FF66"/>
    <a:srgbClr val="53D2FF"/>
    <a:srgbClr val="EAA0A0"/>
    <a:srgbClr val="CCFF33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414"/>
          <c:h val="0.750003258432831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319E-3"/>
                  <c:y val="-4.88312954657914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7 907,3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42253698597241E-2"/>
                  <c:y val="-3.57722999281280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8 178,3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8 476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271174824424661E-3"/>
                  <c:y val="-4.8766683176059901E-2"/>
                </c:manualLayout>
              </c:layout>
              <c:showVal val="1"/>
            </c:dLbl>
            <c:dLbl>
              <c:idx val="4"/>
              <c:layout>
                <c:manualLayout>
                  <c:x val="-9.7087905585634422E-3"/>
                  <c:y val="-6.6292815807309571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1E-2"/>
                  <c:y val="-1.340877691465520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 Проект 2022 год</c:v>
                </c:pt>
                <c:pt idx="1">
                  <c:v> Проект 2023 год</c:v>
                </c:pt>
                <c:pt idx="2">
                  <c:v> Проект 2024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7907.3</c:v>
                </c:pt>
                <c:pt idx="1">
                  <c:v>8178.3</c:v>
                </c:pt>
                <c:pt idx="2">
                  <c:v>8476</c:v>
                </c:pt>
              </c:numCache>
            </c:numRef>
          </c:val>
        </c:ser>
        <c:shape val="box"/>
        <c:axId val="146572032"/>
        <c:axId val="146573568"/>
        <c:axId val="0"/>
      </c:bar3DChart>
      <c:catAx>
        <c:axId val="146572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46573568"/>
        <c:crosses val="autoZero"/>
        <c:auto val="1"/>
        <c:lblAlgn val="ctr"/>
        <c:lblOffset val="100"/>
      </c:catAx>
      <c:valAx>
        <c:axId val="146573568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46572032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3.0078154768845766E-3"/>
          <c:y val="0"/>
          <c:w val="0.990576168396691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28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68"/>
                </c:manualLayout>
              </c:layout>
              <c:showPercent val="1"/>
            </c:dLbl>
            <c:dLbl>
              <c:idx val="1"/>
              <c:layout>
                <c:manualLayout>
                  <c:x val="-2.2809563859295785E-2"/>
                  <c:y val="-3.7775717228000494E-2"/>
                </c:manualLayout>
              </c:layout>
              <c:showPercent val="1"/>
            </c:dLbl>
            <c:dLbl>
              <c:idx val="2"/>
              <c:layout>
                <c:manualLayout>
                  <c:x val="-4.0104359387065289E-2"/>
                  <c:y val="0.10163913411330365"/>
                </c:manualLayout>
              </c:layout>
              <c:showPercent val="1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Percent val="1"/>
            </c:dLbl>
            <c:dLbl>
              <c:idx val="4"/>
              <c:layout>
                <c:manualLayout>
                  <c:x val="4.0250830326361897E-2"/>
                  <c:y val="0"/>
                </c:manualLayout>
              </c:layout>
              <c:showPercent val="1"/>
            </c:dLbl>
            <c:dLbl>
              <c:idx val="5"/>
              <c:layout>
                <c:manualLayout>
                  <c:x val="0.14554389233594839"/>
                  <c:y val="-0.11355260004951924"/>
                </c:manualLayout>
              </c:layout>
              <c:showPercent val="1"/>
            </c:dLbl>
            <c:dLbl>
              <c:idx val="6"/>
              <c:layout>
                <c:manualLayout>
                  <c:x val="1.0920618553861325E-2"/>
                  <c:y val="-3.2711322673549238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48.221263895387807</c:v>
                </c:pt>
                <c:pt idx="1">
                  <c:v>3.9204279589746207</c:v>
                </c:pt>
                <c:pt idx="2">
                  <c:v>41.609651840704153</c:v>
                </c:pt>
                <c:pt idx="3">
                  <c:v>3.1059906668521511</c:v>
                </c:pt>
                <c:pt idx="4">
                  <c:v>0.10117233442515151</c:v>
                </c:pt>
                <c:pt idx="5">
                  <c:v>2.8189141679207821</c:v>
                </c:pt>
                <c:pt idx="6">
                  <c:v>0.22257913573533333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5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Проект 2021год</c:v>
                </c:pt>
                <c:pt idx="1">
                  <c:v>Проект 2022 год</c:v>
                </c:pt>
                <c:pt idx="2">
                  <c:v>Проект 2023 год</c:v>
                </c:pt>
                <c:pt idx="3">
                  <c:v>Проект 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3783</c:v>
                </c:pt>
                <c:pt idx="1">
                  <c:v>3813</c:v>
                </c:pt>
                <c:pt idx="2">
                  <c:v>4064.3</c:v>
                </c:pt>
                <c:pt idx="3">
                  <c:v>4341.5</c:v>
                </c:pt>
              </c:numCache>
            </c:numRef>
          </c:val>
        </c:ser>
        <c:axId val="146761600"/>
        <c:axId val="146760064"/>
      </c:barChart>
      <c:valAx>
        <c:axId val="146760064"/>
        <c:scaling>
          <c:orientation val="minMax"/>
        </c:scaling>
        <c:delete val="1"/>
        <c:axPos val="b"/>
        <c:numFmt formatCode="#,##0.0" sourceLinked="1"/>
        <c:tickLblPos val="none"/>
        <c:crossAx val="146761600"/>
        <c:crosses val="autoZero"/>
        <c:crossBetween val="between"/>
        <c:majorUnit val="5000"/>
      </c:valAx>
      <c:catAx>
        <c:axId val="14676160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6760064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3.6843620549703616E-2"/>
          <c:y val="4.24495949407587E-3"/>
          <c:w val="0.95494344220189165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Val val="1"/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Проект 2021 год</c:v>
                </c:pt>
                <c:pt idx="1">
                  <c:v>Проект 2022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18894.2</c:v>
                </c:pt>
                <c:pt idx="1">
                  <c:v>12997.5</c:v>
                </c:pt>
              </c:numCache>
            </c:numRef>
          </c:val>
        </c:ser>
        <c:gapWidth val="124"/>
        <c:gapDepth val="165"/>
        <c:shape val="box"/>
        <c:axId val="146645760"/>
        <c:axId val="146647296"/>
        <c:axId val="0"/>
      </c:bar3DChart>
      <c:catAx>
        <c:axId val="1466457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46647296"/>
        <c:crosses val="autoZero"/>
        <c:auto val="1"/>
        <c:lblAlgn val="ctr"/>
        <c:lblOffset val="100"/>
        <c:tickLblSkip val="1"/>
        <c:tickMarkSkip val="1"/>
      </c:catAx>
      <c:valAx>
        <c:axId val="146647296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46645760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depthPercent val="110"/>
      <c:rAngAx val="1"/>
    </c:view3D>
    <c:plotArea>
      <c:layout>
        <c:manualLayout>
          <c:layoutTarget val="inner"/>
          <c:xMode val="edge"/>
          <c:yMode val="edge"/>
          <c:x val="5.0179195913149066E-2"/>
          <c:y val="1.0955015771841438E-2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8178260203772745E-4"/>
                  <c:y val="-2.264931343921067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 -  5 </a:t>
                    </a:r>
                    <a:r>
                      <a:rPr lang="ru-RU" dirty="0" smtClean="0"/>
                      <a:t>366,5</a:t>
                    </a:r>
                    <a:endParaRPr lang="ru-RU" dirty="0"/>
                  </a:p>
                </c:rich>
              </c:tx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Национальная оборона </a:t>
                    </a:r>
                    <a:r>
                      <a:rPr lang="ru-RU" smtClean="0"/>
                      <a:t>242,6</a:t>
                    </a:r>
                    <a:endParaRPr lang="ru-RU"/>
                  </a:p>
                </c:rich>
              </c:tx>
              <c:showCatName val="1"/>
            </c:dLbl>
            <c:dLbl>
              <c:idx val="2"/>
              <c:layout>
                <c:manualLayout>
                  <c:x val="9.3407789446693965E-2"/>
                  <c:y val="-1.79344449008828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экономика </a:t>
                    </a:r>
                    <a:r>
                      <a:rPr lang="ru-RU" dirty="0" smtClean="0"/>
                      <a:t>12,0</a:t>
                    </a:r>
                    <a:endParaRPr lang="ru-RU" dirty="0"/>
                  </a:p>
                </c:rich>
              </c:tx>
              <c:showCatName val="1"/>
            </c:dLbl>
            <c:dLbl>
              <c:idx val="3"/>
              <c:layout>
                <c:manualLayout>
                  <c:x val="9.2150902946193883E-3"/>
                  <c:y val="0.121821161999872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</a:t>
                    </a:r>
                    <a:r>
                      <a:rPr lang="ru-RU" dirty="0" smtClean="0"/>
                      <a:t>– 907,8                    </a:t>
                    </a:r>
                    <a:endParaRPr lang="ru-RU" dirty="0"/>
                  </a:p>
                </c:rich>
              </c:tx>
              <c:showCatName val="1"/>
            </c:dLbl>
            <c:dLbl>
              <c:idx val="4"/>
              <c:layout>
                <c:manualLayout>
                  <c:x val="0"/>
                  <c:y val="-6.016082532629990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 Культура</a:t>
                    </a:r>
                    <a:r>
                      <a:rPr lang="ru-RU" sz="1200" dirty="0"/>
                      <a:t>, кинематография - </a:t>
                    </a:r>
                    <a:r>
                      <a:rPr lang="ru-RU" sz="1200" dirty="0" smtClean="0"/>
                      <a:t>      6070,4</a:t>
                    </a:r>
                    <a:endParaRPr lang="ru-RU" sz="1200" dirty="0"/>
                  </a:p>
                </c:rich>
              </c:tx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Социальная политика -  </a:t>
                    </a:r>
                    <a:r>
                      <a:rPr lang="ru-RU" smtClean="0"/>
                      <a:t>261,6</a:t>
                    </a:r>
                    <a:endParaRPr lang="ru-RU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5 366,5</c:v>
                  </c:pt>
                  <c:pt idx="1">
                    <c:v>242,6</c:v>
                  </c:pt>
                  <c:pt idx="2">
                    <c:v>12,0</c:v>
                  </c:pt>
                  <c:pt idx="3">
                    <c:v>907,8</c:v>
                  </c:pt>
                  <c:pt idx="4">
                    <c:v>6 070,4</c:v>
                  </c:pt>
                  <c:pt idx="5">
                    <c:v>261,6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5366.5</c:v>
                </c:pt>
                <c:pt idx="1">
                  <c:v>242.6</c:v>
                </c:pt>
                <c:pt idx="2">
                  <c:v>12</c:v>
                </c:pt>
                <c:pt idx="3">
                  <c:v>907.8</c:v>
                </c:pt>
                <c:pt idx="4">
                  <c:v>6070.4</c:v>
                </c:pt>
                <c:pt idx="5">
                  <c:v>261.60000000000002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5 366,5</c:v>
                  </c:pt>
                  <c:pt idx="1">
                    <c:v>242,6</c:v>
                  </c:pt>
                  <c:pt idx="2">
                    <c:v>12,0</c:v>
                  </c:pt>
                  <c:pt idx="3">
                    <c:v>907,8</c:v>
                  </c:pt>
                  <c:pt idx="4">
                    <c:v>6 070,4</c:v>
                  </c:pt>
                  <c:pt idx="5">
                    <c:v>261,6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showVal val="1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6332000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руб.2</c:v>
                </c:pt>
              </c:strCache>
            </c:strRef>
          </c:tx>
          <c:dLbls>
            <c:dLbl>
              <c:idx val="0"/>
              <c:layout>
                <c:manualLayout>
                  <c:x val="1.0624488845282325E-2"/>
                  <c:y val="0.18171381630997241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5848200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0154595617322015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5735300</c:v>
                </c:pt>
              </c:numCache>
            </c:numRef>
          </c:val>
        </c:ser>
        <c:axId val="151936000"/>
        <c:axId val="151958272"/>
      </c:barChart>
      <c:catAx>
        <c:axId val="151936000"/>
        <c:scaling>
          <c:orientation val="minMax"/>
        </c:scaling>
        <c:delete val="1"/>
        <c:axPos val="b"/>
        <c:tickLblPos val="none"/>
        <c:crossAx val="151958272"/>
        <c:crosses val="autoZero"/>
        <c:auto val="1"/>
        <c:lblAlgn val="ctr"/>
        <c:lblOffset val="100"/>
      </c:catAx>
      <c:valAx>
        <c:axId val="15195827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19360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764E-2"/>
                </c:manualLayout>
              </c:layout>
              <c:showPercent val="1"/>
            </c:dLbl>
            <c:dLbl>
              <c:idx val="3"/>
              <c:layout>
                <c:manualLayout>
                  <c:x val="-4.5833333333333684E-2"/>
                  <c:y val="4.5444461143196863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468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- 5185,3</c:v>
                </c:pt>
                <c:pt idx="1">
                  <c:v>Расходы на софинансирование повышения з/п работникам муниципальных учреждений культуры - 885,1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5185.3</c:v>
                </c:pt>
                <c:pt idx="1">
                  <c:v>885.1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493"/>
          <c:y val="9.0006333598128027E-2"/>
          <c:w val="0.33750000000000152"/>
          <c:h val="0.85175086416042523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44444444444528E-2"/>
          <c:y val="0.11403785247693929"/>
          <c:w val="0.86999803149606592"/>
          <c:h val="0.883685796279997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6332,0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49,9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8406791338582704"/>
                  <c:y val="-6.63903688640070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6366,1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50,1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6332</c:v>
                </c:pt>
                <c:pt idx="1">
                  <c:v>6366.1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785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05.06.2019 № 32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3 813,0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5 090,2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335,6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245,6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3 290,2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222,9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261,6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907,8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 6 070,4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5 366,5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391,2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5323" y="470736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05.06.2019 № 32</a:t>
          </a:r>
          <a:endParaRPr lang="ru-RU" sz="1600" b="1" kern="1200" dirty="0">
            <a:solidFill>
              <a:srgbClr val="7030A0"/>
            </a:solidFill>
          </a:endParaRPr>
        </a:p>
      </dsp:txBody>
      <dsp:txXfrm rot="5400000">
        <a:off x="4355931" y="-2258859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839864"/>
            <a:satOff val="45647"/>
            <a:lumOff val="-8432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3 813,0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5 090,2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3 290,2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335,6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245,6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222,9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261,6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907,8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 6 070,4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5 366,5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391,2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6070,4тыс.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22.11.2021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11/22/2021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1FD15A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Первомайского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Первомайского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2022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2023 и 2024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9758" y="1916832"/>
            <a:ext cx="65652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5008859"/>
              </p:ext>
            </p:extLst>
          </p:nvPr>
        </p:nvGraphicFramePr>
        <p:xfrm>
          <a:off x="285720" y="785794"/>
          <a:ext cx="875077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7 907,3 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Первомайского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2022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3290,2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3813,0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310,0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222,9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8,0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245,6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17,6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Первомайского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8153550"/>
              </p:ext>
            </p:extLst>
          </p:nvPr>
        </p:nvGraphicFramePr>
        <p:xfrm>
          <a:off x="467544" y="1447642"/>
          <a:ext cx="8208912" cy="369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ВСЕГО*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135,6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5 090,2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4 129,7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3 490,3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3 928,1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4 847,4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3 877,9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3 490,1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2022-2024 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207,5*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242,8*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251,8*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6 000,0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Первомайского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4143372" y="4357694"/>
            <a:ext cx="428628" cy="35719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171932">
            <a:off x="4256301" y="4166807"/>
            <a:ext cx="590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68,8%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в 2022 году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12 997,5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40049510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827584" y="6180892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6332,0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48,7%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2022 году –        6332,0,0 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(48,7%)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(95,8%)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(4,2%)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xmlns="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2021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180455172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2022 году – </a:t>
            </a:r>
            <a:r>
              <a:rPr lang="ru-RU" sz="2200" b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907,8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327,7 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92,1 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Прочее благоустройство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488,0 тыс.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2022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(95,2%)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4847,4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(4,8%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242,8 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5090,2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Первомайского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Первомайского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3549976"/>
              </p:ext>
            </p:extLst>
          </p:nvPr>
        </p:nvGraphicFramePr>
        <p:xfrm>
          <a:off x="323528" y="1916832"/>
          <a:ext cx="8568952" cy="439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261,6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261,6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261,6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Первомайского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898,4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327,6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246,9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50,2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5280,9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5447,5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5323,4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6070,4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</a:t>
                      </a:r>
                      <a:r>
                        <a:rPr lang="ru-RU" sz="14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586,6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</a:t>
                      </a:r>
                      <a:r>
                        <a:rPr lang="ru-RU" sz="14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473,7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120,6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профилактика правонарушений»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12698,1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11696,0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11306,1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299,4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612,0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660,2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Положение послания 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Первомайского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2022-2024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Первомайского сельского поселения от 26.10.2021 № 3)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Первомайского сельского поселения на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2022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2024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годы (Постановление Администрации  Первомайского сельского поселения от 25.06.2021 № 48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2022 год и на плановый период 2023 и 2024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Первомайского сельского поселения Миллеровского района на 2022 год и на плановый период 2023 и 2024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Первомайского сельского поселения в 2022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Первомайского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2022 год и на плановый период 2023 и 2024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2022 год и на плановый период 2023 и 2024 годов»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Первомайского сельского поселения, оптимизации расходов бюджета Первомайского сельского поселения и сокращению муниципального долга Первомайского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Первомайского сельского поселения на 2022-2024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571612"/>
            <a:ext cx="6696744" cy="92869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Первомайского сельского поселения от 26.10.2021 № 3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714620"/>
            <a:ext cx="5462918" cy="16430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Первомайского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Первомайского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xmlns="" val="225134797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Первомайского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Первомайского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2022-2024 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1588125"/>
              </p:ext>
            </p:extLst>
          </p:nvPr>
        </p:nvGraphicFramePr>
        <p:xfrm>
          <a:off x="179513" y="1772816"/>
          <a:ext cx="8677469" cy="4387119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бюджета на 2021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759,1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997,5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308,0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20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966,3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7 623,5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7 907,3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178,3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476,0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135,6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090,2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129,7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490,3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3 928,1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847,4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877,9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490,1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207,5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894,2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997,2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308,0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966,3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-1 135,1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Первомайского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2022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12 997,5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12 997,5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Первомайского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20522</TotalTime>
  <Words>1144</Words>
  <Application>Microsoft Office PowerPoint</Application>
  <PresentationFormat>Экран (4:3)</PresentationFormat>
  <Paragraphs>312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10195094</vt:lpstr>
      <vt:lpstr>3_Городская</vt:lpstr>
      <vt:lpstr>4_Городская</vt:lpstr>
      <vt:lpstr>19_Городская</vt:lpstr>
      <vt:lpstr>Трек</vt:lpstr>
      <vt:lpstr>Администрация Первомайского сельского поселения   </vt:lpstr>
      <vt:lpstr>Слайд 2</vt:lpstr>
      <vt:lpstr>Слайд 3</vt:lpstr>
      <vt:lpstr>Основные направления бюджетной и налоговой политики Первомайского сельского поселения на 2022-2024 годы  </vt:lpstr>
      <vt:lpstr>Основные приоритеты Первомайского сельского поселения </vt:lpstr>
      <vt:lpstr>Слайд 6</vt:lpstr>
      <vt:lpstr>Основные характеристики бюджета Первомайского сельского поселения Миллеровского района на 2022-2024 годы</vt:lpstr>
      <vt:lpstr>Основные параметры бюджета Первомайского сельского поселения Миллеровского района на 2022 год</vt:lpstr>
      <vt:lpstr>Собственные доходы  бюджета Первомайского сельского поселения Миллеровского района</vt:lpstr>
      <vt:lpstr>Слайд 10</vt:lpstr>
      <vt:lpstr>Динамика поступлений налога на доходы физических лиц в бюджет Первомайского сельского поселения Миллеровского района</vt:lpstr>
      <vt:lpstr>Безвозмездные поступления из областного бюджета</vt:lpstr>
      <vt:lpstr>Динамика расходов  бюджета Первомайского сельского поселения Миллеровского района                 </vt:lpstr>
      <vt:lpstr>Расходы бюджета Первомайского сельского поселения Миллеровского района в 2022 году 12 997,5</vt:lpstr>
      <vt:lpstr>Расходы бюджета Первомайского сельского поселения Миллеровского района на социальную сферу в 2022 году –        6332,0,0 тыс.рублей</vt:lpstr>
      <vt:lpstr>Структура расходов по разделу «Культура, кинематография» на 2021 год           </vt:lpstr>
      <vt:lpstr>Слайд 17</vt:lpstr>
      <vt:lpstr>Слайд 18</vt:lpstr>
      <vt:lpstr>Расходы бюджета Первомайского сельского поселения Миллеровского района, формируемые в рамках муниципальных программ Первомайского сельского поселения, и непрограмные расходы   </vt:lpstr>
      <vt:lpstr>Структура расходов по муниципальным программам Первомайского сельского поселения в 2022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2145</cp:revision>
  <dcterms:created xsi:type="dcterms:W3CDTF">2011-10-21T12:19:44Z</dcterms:created>
  <dcterms:modified xsi:type="dcterms:W3CDTF">2021-11-22T12:57:00Z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