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423" r:id="rId16"/>
    <p:sldId id="1572" r:id="rId17"/>
    <p:sldId id="1368" r:id="rId18"/>
    <p:sldId id="1592" r:id="rId19"/>
    <p:sldId id="1593" r:id="rId20"/>
    <p:sldId id="1502" r:id="rId21"/>
    <p:sldId id="1594" r:id="rId22"/>
    <p:sldId id="1595" r:id="rId23"/>
    <p:sldId id="1597" r:id="rId24"/>
    <p:sldId id="1601" r:id="rId25"/>
    <p:sldId id="1605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19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17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79"/>
                  <c:y val="-5.45868420781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7109.5</c:v>
                </c:pt>
                <c:pt idx="1">
                  <c:v>6779.2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3323.3</c:v>
                </c:pt>
                <c:pt idx="1">
                  <c:v>3734.4</c:v>
                </c:pt>
              </c:numCache>
            </c:numRef>
          </c:val>
        </c:ser>
        <c:shape val="box"/>
        <c:axId val="116978432"/>
        <c:axId val="116979968"/>
        <c:axId val="0"/>
      </c:bar3DChart>
      <c:catAx>
        <c:axId val="11697843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979968"/>
        <c:crosses val="autoZero"/>
        <c:auto val="1"/>
        <c:lblAlgn val="ctr"/>
        <c:lblOffset val="100"/>
        <c:tickLblSkip val="1"/>
        <c:tickMarkSkip val="1"/>
      </c:catAx>
      <c:valAx>
        <c:axId val="116979968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97843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362E-2"/>
          <c:y val="0.86988663900468433"/>
          <c:w val="0.9225560670801416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59"/>
          <c:h val="0.750003258432829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076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6779,2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175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7078,5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7420,5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092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2019 год</c:v>
                </c:pt>
                <c:pt idx="1">
                  <c:v> Проект 2020 год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6779.2</c:v>
                </c:pt>
                <c:pt idx="1">
                  <c:v>7078.5</c:v>
                </c:pt>
                <c:pt idx="2">
                  <c:v>7420.5</c:v>
                </c:pt>
              </c:numCache>
            </c:numRef>
          </c:val>
        </c:ser>
        <c:shape val="box"/>
        <c:axId val="122466688"/>
        <c:axId val="122468224"/>
        <c:axId val="0"/>
      </c:bar3DChart>
      <c:catAx>
        <c:axId val="12246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22468224"/>
        <c:crosses val="autoZero"/>
        <c:auto val="1"/>
        <c:lblAlgn val="ctr"/>
        <c:lblOffset val="100"/>
      </c:catAx>
      <c:valAx>
        <c:axId val="12246822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2246668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5502180198527097E-3"/>
          <c:y val="0"/>
          <c:w val="0.990576168396693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-2.1394820218388427E-2"/>
                  <c:y val="4.732223794779649E-2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0.1493834247985302"/>
                  <c:y val="6.3651901925427093E-2"/>
                </c:manualLayout>
              </c:layout>
              <c:showPercent val="1"/>
            </c:dLbl>
            <c:dLbl>
              <c:idx val="3"/>
              <c:layout>
                <c:manualLayout>
                  <c:x val="0.10877164442046131"/>
                  <c:y val="-3.7950694689317964E-2"/>
                </c:manualLayout>
              </c:layout>
              <c:showPercent val="1"/>
            </c:dLbl>
            <c:dLbl>
              <c:idx val="4"/>
              <c:layout>
                <c:manualLayout>
                  <c:x val="0.11302365213388994"/>
                  <c:y val="3.4245188537827549E-2"/>
                </c:manualLayout>
              </c:layout>
              <c:showPercent val="1"/>
            </c:dLbl>
            <c:dLbl>
              <c:idx val="5"/>
              <c:layout>
                <c:manualLayout>
                  <c:x val="2.4915964341886698E-2"/>
                  <c:y val="3.3909693794706569E-2"/>
                </c:manualLayout>
              </c:layout>
              <c:showPercent val="1"/>
            </c:dLbl>
            <c:dLbl>
              <c:idx val="6"/>
              <c:layout>
                <c:manualLayout>
                  <c:x val="-4.7383279727413283E-2"/>
                  <c:y val="-3.542469640125445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49.157717724805288</c:v>
                </c:pt>
                <c:pt idx="1">
                  <c:v>2.3011564786405478</c:v>
                </c:pt>
                <c:pt idx="2">
                  <c:v>40.726044371017224</c:v>
                </c:pt>
                <c:pt idx="3">
                  <c:v>3.2761977814491394</c:v>
                </c:pt>
                <c:pt idx="4">
                  <c:v>0.33189756903469447</c:v>
                </c:pt>
                <c:pt idx="5">
                  <c:v>3.4812367240972386</c:v>
                </c:pt>
                <c:pt idx="6">
                  <c:v>0.72574935095586524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1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3670.5</c:v>
                </c:pt>
                <c:pt idx="1">
                  <c:v>3332.5</c:v>
                </c:pt>
                <c:pt idx="2">
                  <c:v>3532.4</c:v>
                </c:pt>
                <c:pt idx="3">
                  <c:v>3709</c:v>
                </c:pt>
              </c:numCache>
            </c:numRef>
          </c:val>
        </c:ser>
        <c:axId val="123757696"/>
        <c:axId val="123747712"/>
      </c:barChart>
      <c:valAx>
        <c:axId val="123747712"/>
        <c:scaling>
          <c:orientation val="minMax"/>
        </c:scaling>
        <c:delete val="1"/>
        <c:axPos val="b"/>
        <c:numFmt formatCode="#,##0.0" sourceLinked="1"/>
        <c:tickLblPos val="none"/>
        <c:crossAx val="123757696"/>
        <c:crosses val="autoZero"/>
        <c:crossBetween val="between"/>
        <c:majorUnit val="5000"/>
      </c:valAx>
      <c:catAx>
        <c:axId val="1237576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3747712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57798115515E-2"/>
          <c:y val="3.7640074671565889E-2"/>
          <c:w val="0.95494344220188943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52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Проект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10432.799999999999</c:v>
                </c:pt>
                <c:pt idx="1">
                  <c:v>10807.2</c:v>
                </c:pt>
              </c:numCache>
            </c:numRef>
          </c:val>
        </c:ser>
        <c:gapWidth val="124"/>
        <c:gapDepth val="165"/>
        <c:shape val="box"/>
        <c:axId val="121986048"/>
        <c:axId val="122455936"/>
        <c:axId val="0"/>
      </c:bar3DChart>
      <c:catAx>
        <c:axId val="1219860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22455936"/>
        <c:crosses val="autoZero"/>
        <c:auto val="1"/>
        <c:lblAlgn val="ctr"/>
        <c:lblOffset val="100"/>
        <c:tickLblSkip val="1"/>
        <c:tickMarkSkip val="1"/>
      </c:catAx>
      <c:valAx>
        <c:axId val="12245593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2198604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73E-2"/>
          <c:y val="1.0955015771841442E-2"/>
          <c:w val="0.87302597372535251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</a:t>
                    </a:r>
                    <a:r>
                      <a:rPr lang="ru-RU" sz="1600" dirty="0" smtClean="0"/>
                      <a:t>42,6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0081923537141697"/>
                  <c:y val="-4.16342875532216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1,8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6632300936955802"/>
                  <c:y val="-0.1798399606704997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7,4%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</a:t>
                    </a:r>
                    <a:r>
                      <a:rPr lang="ru-RU" sz="1600" dirty="0" smtClean="0"/>
                      <a:t>45,7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-1.7919591314907622E-3"/>
                  <c:y val="-8.141721896536117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</a:t>
                    </a:r>
                    <a:r>
                      <a:rPr lang="ru-RU" sz="1600" dirty="0" smtClean="0"/>
                      <a:t>1,8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</c:dLbl>
            <c:dLbl>
              <c:idx val="11"/>
              <c:layout>
                <c:manualLayout>
                  <c:x val="6.4040601768354383E-2"/>
                  <c:y val="2.387928720471434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4 609,2</c:v>
                  </c:pt>
                  <c:pt idx="1">
                    <c:v>191,3</c:v>
                  </c:pt>
                  <c:pt idx="2">
                    <c:v>804,3</c:v>
                  </c:pt>
                  <c:pt idx="3">
                    <c:v>4 937,1</c:v>
                  </c:pt>
                  <c:pt idx="4">
                    <c:v>195,3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4609.2</c:v>
                </c:pt>
                <c:pt idx="1">
                  <c:v>191.3</c:v>
                </c:pt>
                <c:pt idx="2">
                  <c:v>804.3</c:v>
                </c:pt>
                <c:pt idx="3">
                  <c:v>4937.1000000000004</c:v>
                </c:pt>
                <c:pt idx="4">
                  <c:v>195.3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4 609,2</c:v>
                  </c:pt>
                  <c:pt idx="1">
                    <c:v>191,3</c:v>
                  </c:pt>
                  <c:pt idx="2">
                    <c:v>804,3</c:v>
                  </c:pt>
                  <c:pt idx="3">
                    <c:v>4 937,1</c:v>
                  </c:pt>
                  <c:pt idx="4">
                    <c:v>195,3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37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5033500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74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5167600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199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5132400</c:v>
                </c:pt>
              </c:numCache>
            </c:numRef>
          </c:val>
        </c:ser>
        <c:axId val="149160320"/>
        <c:axId val="149161856"/>
      </c:barChart>
      <c:catAx>
        <c:axId val="149160320"/>
        <c:scaling>
          <c:orientation val="minMax"/>
        </c:scaling>
        <c:delete val="1"/>
        <c:axPos val="b"/>
        <c:tickLblPos val="none"/>
        <c:crossAx val="149161856"/>
        <c:crosses val="autoZero"/>
        <c:auto val="1"/>
        <c:lblAlgn val="ctr"/>
        <c:lblOffset val="100"/>
      </c:catAx>
      <c:valAx>
        <c:axId val="1491618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9160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42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11E-2"/>
                  <c:y val="4.5444461143196732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378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- 4028,7</c:v>
                </c:pt>
                <c:pt idx="1">
                  <c:v>Расходы на софинансирование повышения з/п работникам муниципальных учреждений культуры - 908,4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4028.7</c:v>
                </c:pt>
                <c:pt idx="1">
                  <c:v>908.4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1"/>
          <c:y val="9.0006333598128027E-2"/>
          <c:w val="0.33750000000000074"/>
          <c:h val="0.85175086416042389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445E-2"/>
          <c:y val="0.11631416960112323"/>
          <c:w val="0.86999803149606425"/>
          <c:h val="0.883685796279996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4024,8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5035,9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5132.3999999999996</c:v>
                </c:pt>
                <c:pt idx="1">
                  <c:v>5483.5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96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Первомайского сельского поселения Миллеровского района до 2020 года,  утвержденный распоряжением Администрации Первомайского сельского поселения от 24.09.2018 № 45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Первомайского сельского поселения Миллеровского района и сокращению  муниципального долга Первомайского сельского поселения до 2020 года, утвержденный распоряжением Администрации Первомайского сельского поселения от 16.10.2018 № 50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3332,5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3734,4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427,3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2760,9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804,3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4937,1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4 609,2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261,3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Первомайского сельского поселения Миллеровского района до 2020 года,  утвержденный распоряжением Администрации Первомайского сельского поселения от 24.09.2018 № 45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Первомайского сельского поселения Миллеровского района и сокращению  муниципального долга Первомайского сельского поселения до 2020 года, утвержденный распоряжением Администрации Первомайского сельского поселения от 16.10.2018 № 50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3332,5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3734,4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427,3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2760,9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804,3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4937,1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4 609,2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261,3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4937,1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03.12.2018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03.12.2018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686330911"/>
              </p:ext>
            </p:extLst>
          </p:nvPr>
        </p:nvGraphicFramePr>
        <p:xfrm>
          <a:off x="0" y="1628800"/>
          <a:ext cx="90439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29289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3323,3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929190" y="300037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3734,4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102473">
            <a:off x="3467910" y="4664730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-4,6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1180124">
            <a:off x="3495750" y="2939169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+12,4%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500430" y="2928934"/>
            <a:ext cx="1000132" cy="2857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803228"/>
            <a:ext cx="1224136" cy="353963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248" y="1296219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6779,2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первомай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2760,9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3332,5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156,0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236,0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222,1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первомай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84784"/>
          <a:ext cx="8208912" cy="353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801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3363,6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3734,4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887,0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619,9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2381,6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2684,5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</a:t>
                      </a:r>
                      <a:r>
                        <a:rPr lang="ru-RU" sz="18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3"/>
            <a:ext cx="7704856" cy="144401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302204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6939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293096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283943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4649" y="1431775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поселения от 28.12.2017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6119" y="5151791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1101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Первомай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36913" y="4941168"/>
            <a:ext cx="979104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434158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103,6%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ского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в 2019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1080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7,2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4024,8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47,5%)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45,7%)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1,8%)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26.10.2018 № 121)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Первомайского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80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4,3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443,3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</a:t>
            </a:r>
            <a:r>
              <a:rPr lang="ru-RU" sz="1400" b="1" dirty="0" smtClean="0">
                <a:solidFill>
                  <a:schemeClr val="tx1"/>
                </a:solidFill>
              </a:rPr>
              <a:t>,0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166,0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(23,0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858,4</a:t>
            </a:r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71,9%)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2684,5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191,5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3734,4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3</a:t>
              </a:r>
              <a:r>
                <a:rPr lang="ru-RU" dirty="0" smtClean="0">
                  <a:latin typeface="Georgia" pitchFamily="18" charset="0"/>
                </a:rPr>
                <a:t> </a:t>
              </a:r>
              <a:r>
                <a:rPr lang="ru-RU" dirty="0" smtClean="0">
                  <a:latin typeface="Georgia" pitchFamily="18" charset="0"/>
                </a:rPr>
                <a:t>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439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195,3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endParaRPr lang="ru-RU" sz="12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Первомайского 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834,3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479,3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4544,2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4457,9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4744,4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4937,1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3330,3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3440,6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людей на водных объектах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 порядка и противодействие преступности»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10615,9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8249,2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8664,3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191,3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ского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43237" y="328770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Первомайского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8783" y="38492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813" y="3184381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856" y="47251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Первомайского сельского поселения, Плана мероприятий по оптимизации расходов Первомайского сельского поселения и сокращению муниципального долга Первомайского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7544" y="604858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856" y="601851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7100292" cy="10160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26.10.2018 № 121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Первомайского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поселеия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бюджета Первомайского сельского поселения на 2019 год и на плановый период 2020 и 2021 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2344030"/>
              </p:ext>
            </p:extLst>
          </p:nvPr>
        </p:nvGraphicFramePr>
        <p:xfrm>
          <a:off x="467546" y="1772816"/>
          <a:ext cx="8280919" cy="390885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7274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10513,6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7965,5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8040,4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6779,2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7078,5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7420,5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3734,4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887,0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10807,2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8447,5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8664,3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-293,6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-482,0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-623,9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2019-2021 годы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8" cy="450621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10513,6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7965,5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8040,4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6779,2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7078,5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7420,5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3734,4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887,0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10807,2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8447,5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8664,3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-482,0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-623,9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10513,6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10807,2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20328</TotalTime>
  <Words>1490</Words>
  <Application>Microsoft Office PowerPoint</Application>
  <PresentationFormat>Экран (4:3)</PresentationFormat>
  <Paragraphs>370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2019-2021 годы  </vt:lpstr>
      <vt:lpstr>Основные приоритеты  Первомайского сельского поселения </vt:lpstr>
      <vt:lpstr>Слайд 6</vt:lpstr>
      <vt:lpstr>Прогноз основных характеристик бюджета Первомайского сельского поселения на 2019 год и на плановый период 2020 и 2021 годов</vt:lpstr>
      <vt:lpstr>Основные характеристики бюджета Первомайского сельского поселения Миллеровского района на 2019-2021 годы</vt:lpstr>
      <vt:lpstr>Основные параметры бюджета Первомайского сельского поселения Миллеровского района на 2019 год</vt:lpstr>
      <vt:lpstr>Динамика доходов бюджета Первомайского сельского поселения Миллеровского района</vt:lpstr>
      <vt:lpstr>Собственные доходы  бюджета Первомайского сельского поселения Миллеровского района</vt:lpstr>
      <vt:lpstr>Слайд 12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Слайд 15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2019 году 10807,2</vt:lpstr>
      <vt:lpstr>Расходы бюджета Первомайского сельского поселения Миллеровского района на социальную сферу в 2019 году – 4024,8 тыс.рублей</vt:lpstr>
      <vt:lpstr>Структура расходов по разделу «Культура, кинематография» на 2019 год           </vt:lpstr>
      <vt:lpstr>Слайд 20</vt:lpstr>
      <vt:lpstr>Слайд 21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2096</cp:revision>
  <dcterms:created xsi:type="dcterms:W3CDTF">2011-10-21T12:19:44Z</dcterms:created>
  <dcterms:modified xsi:type="dcterms:W3CDTF">2018-12-03T09:00:19Z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