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788" r:id="rId3"/>
    <p:sldMasterId id="2147483812" r:id="rId4"/>
    <p:sldMasterId id="2147483824" r:id="rId5"/>
    <p:sldMasterId id="2147484065" r:id="rId6"/>
  </p:sldMasterIdLst>
  <p:notesMasterIdLst>
    <p:notesMasterId r:id="rId25"/>
  </p:notesMasterIdLst>
  <p:handoutMasterIdLst>
    <p:handoutMasterId r:id="rId26"/>
  </p:handoutMasterIdLst>
  <p:sldIdLst>
    <p:sldId id="896" r:id="rId7"/>
    <p:sldId id="897" r:id="rId8"/>
    <p:sldId id="1202" r:id="rId9"/>
    <p:sldId id="1166" r:id="rId10"/>
    <p:sldId id="1204" r:id="rId11"/>
    <p:sldId id="1170" r:id="rId12"/>
    <p:sldId id="904" r:id="rId13"/>
    <p:sldId id="1572" r:id="rId14"/>
    <p:sldId id="1368" r:id="rId15"/>
    <p:sldId id="1587" r:id="rId16"/>
    <p:sldId id="1571" r:id="rId17"/>
    <p:sldId id="1533" r:id="rId18"/>
    <p:sldId id="1547" r:id="rId19"/>
    <p:sldId id="1566" r:id="rId20"/>
    <p:sldId id="1567" r:id="rId21"/>
    <p:sldId id="1349" r:id="rId22"/>
    <p:sldId id="971" r:id="rId23"/>
    <p:sldId id="1156" r:id="rId2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75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411880161463544E-4"/>
          <c:y val="0"/>
          <c:w val="0.990576168396695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34.214261643877578</c:v>
                </c:pt>
                <c:pt idx="1">
                  <c:v>36.25455696590317</c:v>
                </c:pt>
                <c:pt idx="2">
                  <c:v>0.18687389586120273</c:v>
                </c:pt>
                <c:pt idx="3">
                  <c:v>2.9205428533499442</c:v>
                </c:pt>
                <c:pt idx="4">
                  <c:v>26.423764641008095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3 350,5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3 691,7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523269397033403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3 911,0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1064.9000000000001</c:v>
                </c:pt>
                <c:pt idx="1">
                  <c:v>1139.3</c:v>
                </c:pt>
                <c:pt idx="2">
                  <c:v>1207</c:v>
                </c:pt>
              </c:numCache>
            </c:numRef>
          </c:val>
          <c:shape val="cylinder"/>
        </c:ser>
        <c:shape val="box"/>
        <c:axId val="165725312"/>
        <c:axId val="165726848"/>
        <c:axId val="0"/>
      </c:bar3DChart>
      <c:catAx>
        <c:axId val="165725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5726848"/>
        <c:crosses val="autoZero"/>
        <c:auto val="1"/>
        <c:lblAlgn val="ctr"/>
        <c:lblOffset val="100"/>
      </c:catAx>
      <c:valAx>
        <c:axId val="165726848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65725312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2.2046161537606985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792,7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046161537606985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9460,4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9563,1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9792.7000000000007</c:v>
                </c:pt>
                <c:pt idx="1">
                  <c:v>9460.4</c:v>
                </c:pt>
                <c:pt idx="2">
                  <c:v>9563.1</c:v>
                </c:pt>
              </c:numCache>
            </c:numRef>
          </c:val>
        </c:ser>
        <c:shape val="box"/>
        <c:axId val="166510976"/>
        <c:axId val="166512512"/>
        <c:axId val="0"/>
      </c:bar3DChart>
      <c:catAx>
        <c:axId val="166510976"/>
        <c:scaling>
          <c:orientation val="minMax"/>
        </c:scaling>
        <c:axPos val="b"/>
        <c:numFmt formatCode="General" sourceLinked="1"/>
        <c:tickLblPos val="nextTo"/>
        <c:crossAx val="166512512"/>
        <c:crosses val="autoZero"/>
        <c:auto val="1"/>
        <c:lblAlgn val="ctr"/>
        <c:lblOffset val="100"/>
      </c:catAx>
      <c:valAx>
        <c:axId val="166512512"/>
        <c:scaling>
          <c:orientation val="minMax"/>
        </c:scaling>
        <c:delete val="1"/>
        <c:axPos val="l"/>
        <c:numFmt formatCode="0.0" sourceLinked="1"/>
        <c:tickLblPos val="none"/>
        <c:crossAx val="166510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684939031711968"/>
          <c:y val="9.5225728887267519E-2"/>
          <c:w val="0.69917592715534194"/>
          <c:h val="0.8027335514572034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4251.1000000000004</c:v>
                </c:pt>
                <c:pt idx="1">
                  <c:v>4074.3</c:v>
                </c:pt>
                <c:pt idx="2">
                  <c:v>4173.3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187.4</c:v>
                </c:pt>
                <c:pt idx="1">
                  <c:v>187.4</c:v>
                </c:pt>
                <c:pt idx="2">
                  <c:v>187.4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0"/>
            </a:gradFill>
          </c:spPr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dLbls>
          <c:showVal val="1"/>
        </c:dLbls>
        <c:gapWidth val="104"/>
        <c:gapDepth val="190"/>
        <c:shape val="cylinder"/>
        <c:axId val="166973824"/>
        <c:axId val="166975360"/>
        <c:axId val="0"/>
      </c:bar3DChart>
      <c:catAx>
        <c:axId val="166973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ru-RU"/>
          </a:p>
        </c:txPr>
        <c:crossAx val="166975360"/>
        <c:crosses val="autoZero"/>
        <c:auto val="1"/>
        <c:lblAlgn val="ctr"/>
        <c:lblOffset val="100"/>
      </c:catAx>
      <c:valAx>
        <c:axId val="166975360"/>
        <c:scaling>
          <c:orientation val="minMax"/>
          <c:max val="55000"/>
          <c:min val="0"/>
        </c:scaling>
        <c:delete val="1"/>
        <c:axPos val="l"/>
        <c:numFmt formatCode="#,##0.0" sourceLinked="1"/>
        <c:tickLblPos val="none"/>
        <c:crossAx val="166973824"/>
        <c:crosses val="autoZero"/>
        <c:crossBetween val="between"/>
        <c:majorUnit val="5000"/>
        <c:minorUnit val="5000"/>
      </c:valAx>
    </c:plotArea>
    <c:legend>
      <c:legendPos val="r"/>
      <c:legendEntry>
        <c:idx val="0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1096649244486663"/>
          <c:y val="0.10762091697237799"/>
          <c:w val="0.18240308303254577"/>
          <c:h val="0.79952303155939963"/>
        </c:manualLayout>
      </c:layout>
      <c:txPr>
        <a:bodyPr/>
        <a:lstStyle/>
        <a:p>
          <a:pPr>
            <a:defRPr sz="1200" b="1" i="1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"/>
    <dgm:cxn modelId="{712029C1-EF2D-479C-B456-69290C1C58F5}" type="presOf" srcId="{971F98B7-9F0E-4CBF-9E52-F758B7AF539C}" destId="{DD65257D-0571-4E29-A9BE-119458095260}" srcOrd="1" destOrd="0" presId="urn:microsoft.com/office/officeart/2005/8/layout/hList7"/>
    <dgm:cxn modelId="{19B7C5E6-1D5C-4846-A0E0-B01977A3C3D3}" type="presOf" srcId="{BE907F90-9D92-45A1-94F8-1DCBD5B9715F}" destId="{14E9E240-14D8-48CE-A8EF-4C26DD964D0B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"/>
    <dgm:cxn modelId="{2EDF6D89-4AFF-415B-9A05-F260E1C575A7}" type="presOf" srcId="{10CEFBB7-6C13-42BB-A72E-9CE8C4450081}" destId="{2124DCEB-EDBD-415D-8E06-ED092037E12A}" srcOrd="1" destOrd="0" presId="urn:microsoft.com/office/officeart/2005/8/layout/hList7"/>
    <dgm:cxn modelId="{8EF4490E-E82E-4D9A-BAD1-1DE69CDD11E1}" type="presOf" srcId="{BFE45829-723F-4E4D-9831-F195998B70F6}" destId="{D73F7537-DE83-45D9-AFD1-908328D4D97E}" srcOrd="0" destOrd="0" presId="urn:microsoft.com/office/officeart/2005/8/layout/hList7"/>
    <dgm:cxn modelId="{C53F01F9-0D35-4B3C-9C22-0C01B3BF8D2B}" type="presOf" srcId="{39C6AF87-AFF4-4988-9CE4-58C3DFCADBFC}" destId="{01196D70-DB24-4DDC-9CF1-7DC9DF8BCFAE}" srcOrd="0" destOrd="0" presId="urn:microsoft.com/office/officeart/2005/8/layout/hList7"/>
    <dgm:cxn modelId="{2B93680C-0B95-4792-A433-47E8D5550E4D}" type="presOf" srcId="{F0351681-504B-468A-A43A-35239C443A97}" destId="{01B5A3FF-8112-48C6-9524-2594DAB99429}" srcOrd="0" destOrd="0" presId="urn:microsoft.com/office/officeart/2005/8/layout/hList7"/>
    <dgm:cxn modelId="{C928E7E6-0BF8-4F71-A9FC-BBD38D226D7F}" type="presOf" srcId="{10CEFBB7-6C13-42BB-A72E-9CE8C4450081}" destId="{05BE1EB1-E929-4EA6-B09B-AEAAF45A936A}" srcOrd="0" destOrd="0" presId="urn:microsoft.com/office/officeart/2005/8/layout/hList7"/>
    <dgm:cxn modelId="{E84559F1-6B22-4E91-BE1D-DF98088BDC6D}" type="presOf" srcId="{BFE45829-723F-4E4D-9831-F195998B70F6}" destId="{A490A214-21F9-4C52-8E3B-F3A359B01D89}" srcOrd="1" destOrd="0" presId="urn:microsoft.com/office/officeart/2005/8/layout/hList7"/>
    <dgm:cxn modelId="{28332E5F-80B5-4696-9341-FC12E92E475F}" type="presOf" srcId="{7D9F30EA-5AAD-4B4D-9B37-1898C8B1B1C4}" destId="{D7F1AC36-BB02-40D3-9EAC-6004F15E8D99}" srcOrd="0" destOrd="0" presId="urn:microsoft.com/office/officeart/2005/8/layout/hList7"/>
    <dgm:cxn modelId="{A94C93C9-3529-469B-AE7A-BC6F9394CE20}" type="presOf" srcId="{E1C31608-5158-4EC9-9C62-26BAAF099A48}" destId="{D893FC16-622A-4AA0-9276-3766E5F1AA15}" srcOrd="0" destOrd="0" presId="urn:microsoft.com/office/officeart/2005/8/layout/hList7"/>
    <dgm:cxn modelId="{BECFD384-8F7B-4534-81E9-340819B50C3E}" type="presOf" srcId="{23A35882-F850-44CF-BF7E-76DE9BF961FC}" destId="{477DEABC-75F1-441E-8920-4A84FA5ED8C1}" srcOrd="0" destOrd="0" presId="urn:microsoft.com/office/officeart/2005/8/layout/hList7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7490DAFB-93DA-44B9-BBD3-38D6D16B7F6F}" type="presParOf" srcId="{D7F1AC36-BB02-40D3-9EAC-6004F15E8D99}" destId="{9132C0C5-E5AF-4E5E-918C-A1BB430E7228}" srcOrd="0" destOrd="0" presId="urn:microsoft.com/office/officeart/2005/8/layout/hList7"/>
    <dgm:cxn modelId="{2330DF9C-2316-46B6-ABAF-5577EA7E8F36}" type="presParOf" srcId="{D7F1AC36-BB02-40D3-9EAC-6004F15E8D99}" destId="{AC9FC888-4E7D-41D5-BF8D-099DDFB49032}" srcOrd="1" destOrd="0" presId="urn:microsoft.com/office/officeart/2005/8/layout/hList7"/>
    <dgm:cxn modelId="{71FD7EB5-4DC3-4F6E-BEB5-96D1EE19D038}" type="presParOf" srcId="{AC9FC888-4E7D-41D5-BF8D-099DDFB49032}" destId="{3B03A404-6FA8-44DF-BD0D-938BEE92A850}" srcOrd="0" destOrd="0" presId="urn:microsoft.com/office/officeart/2005/8/layout/hList7"/>
    <dgm:cxn modelId="{31DAF820-B20E-4F63-9612-DF869FEFC19C}" type="presParOf" srcId="{3B03A404-6FA8-44DF-BD0D-938BEE92A850}" destId="{D73F7537-DE83-45D9-AFD1-908328D4D97E}" srcOrd="0" destOrd="0" presId="urn:microsoft.com/office/officeart/2005/8/layout/hList7"/>
    <dgm:cxn modelId="{AFAF7F09-D32B-47A1-AE58-66C7ADF6A42F}" type="presParOf" srcId="{3B03A404-6FA8-44DF-BD0D-938BEE92A850}" destId="{A490A214-21F9-4C52-8E3B-F3A359B01D89}" srcOrd="1" destOrd="0" presId="urn:microsoft.com/office/officeart/2005/8/layout/hList7"/>
    <dgm:cxn modelId="{30A85EA7-204F-49A9-AC45-4A7AFCB53E1E}" type="presParOf" srcId="{3B03A404-6FA8-44DF-BD0D-938BEE92A850}" destId="{8FADFE9E-A8A8-41F1-B358-A7A11B6B47E1}" srcOrd="2" destOrd="0" presId="urn:microsoft.com/office/officeart/2005/8/layout/hList7"/>
    <dgm:cxn modelId="{F8E9B565-19DF-4B89-A80A-588534B4427C}" type="presParOf" srcId="{3B03A404-6FA8-44DF-BD0D-938BEE92A850}" destId="{79E796B1-3ABE-4958-A470-95B84B3BA8FB}" srcOrd="3" destOrd="0" presId="urn:microsoft.com/office/officeart/2005/8/layout/hList7"/>
    <dgm:cxn modelId="{1BC20F05-2744-403F-9DCA-3FE1D0E72E53}" type="presParOf" srcId="{AC9FC888-4E7D-41D5-BF8D-099DDFB49032}" destId="{E32018F6-38F3-4F68-9FD0-50FD7BED2859}" srcOrd="1" destOrd="0" presId="urn:microsoft.com/office/officeart/2005/8/layout/hList7"/>
    <dgm:cxn modelId="{70CC908D-DC1E-4F9E-8712-FD7FF1D1E269}" type="presParOf" srcId="{AC9FC888-4E7D-41D5-BF8D-099DDFB49032}" destId="{A7D5A4F7-F72A-48AE-87CD-6C7027652D6C}" srcOrd="2" destOrd="0" presId="urn:microsoft.com/office/officeart/2005/8/layout/hList7"/>
    <dgm:cxn modelId="{858FBB4B-E182-4D76-A2B0-B3D60B6E80A4}" type="presParOf" srcId="{A7D5A4F7-F72A-48AE-87CD-6C7027652D6C}" destId="{01B5A3FF-8112-48C6-9524-2594DAB99429}" srcOrd="0" destOrd="0" presId="urn:microsoft.com/office/officeart/2005/8/layout/hList7"/>
    <dgm:cxn modelId="{392A8DC1-F54D-4EA6-BA42-C60466EDEEA2}" type="presParOf" srcId="{A7D5A4F7-F72A-48AE-87CD-6C7027652D6C}" destId="{BD834AB3-FAFF-4D74-B8D8-881F0EC6B9AD}" srcOrd="1" destOrd="0" presId="urn:microsoft.com/office/officeart/2005/8/layout/hList7"/>
    <dgm:cxn modelId="{8579870A-5A3D-4B5C-8578-274AB1763814}" type="presParOf" srcId="{A7D5A4F7-F72A-48AE-87CD-6C7027652D6C}" destId="{C8F3C681-2C9B-4653-BE31-D8B25A2AB7FA}" srcOrd="2" destOrd="0" presId="urn:microsoft.com/office/officeart/2005/8/layout/hList7"/>
    <dgm:cxn modelId="{62E27507-9E50-4F10-B235-00C5DA87D08A}" type="presParOf" srcId="{A7D5A4F7-F72A-48AE-87CD-6C7027652D6C}" destId="{E6379D24-0F7F-4C89-AA74-40B94EA75227}" srcOrd="3" destOrd="0" presId="urn:microsoft.com/office/officeart/2005/8/layout/hList7"/>
    <dgm:cxn modelId="{6CB72C0D-C1ED-4FAB-9682-125F467E8438}" type="presParOf" srcId="{AC9FC888-4E7D-41D5-BF8D-099DDFB49032}" destId="{D893FC16-622A-4AA0-9276-3766E5F1AA15}" srcOrd="3" destOrd="0" presId="urn:microsoft.com/office/officeart/2005/8/layout/hList7"/>
    <dgm:cxn modelId="{DA8A3AA9-D4C1-42B1-9DD3-228A430DBB5C}" type="presParOf" srcId="{AC9FC888-4E7D-41D5-BF8D-099DDFB49032}" destId="{E23B2BA9-1C97-483A-B23A-3ED1FDCF116F}" srcOrd="4" destOrd="0" presId="urn:microsoft.com/office/officeart/2005/8/layout/hList7"/>
    <dgm:cxn modelId="{5143CA4A-0AB1-449E-96F4-78C7B15A69A1}" type="presParOf" srcId="{E23B2BA9-1C97-483A-B23A-3ED1FDCF116F}" destId="{A6261845-6FEC-4FCD-A320-DB13C9B75A59}" srcOrd="0" destOrd="0" presId="urn:microsoft.com/office/officeart/2005/8/layout/hList7"/>
    <dgm:cxn modelId="{FDAF407B-E92A-49B1-8276-CCFF4970BD4E}" type="presParOf" srcId="{E23B2BA9-1C97-483A-B23A-3ED1FDCF116F}" destId="{DD65257D-0571-4E29-A9BE-119458095260}" srcOrd="1" destOrd="0" presId="urn:microsoft.com/office/officeart/2005/8/layout/hList7"/>
    <dgm:cxn modelId="{224A3C23-5425-481E-9DA4-1E059C0E10F3}" type="presParOf" srcId="{E23B2BA9-1C97-483A-B23A-3ED1FDCF116F}" destId="{6F608111-633B-4C1F-8C5C-7AB01EEC5F6A}" srcOrd="2" destOrd="0" presId="urn:microsoft.com/office/officeart/2005/8/layout/hList7"/>
    <dgm:cxn modelId="{5E07B4F1-D2EB-4638-A78F-D6D97B842EC4}" type="presParOf" srcId="{E23B2BA9-1C97-483A-B23A-3ED1FDCF116F}" destId="{59BCE99C-652C-4BAC-91C1-A60B797A8CEA}" srcOrd="3" destOrd="0" presId="urn:microsoft.com/office/officeart/2005/8/layout/hList7"/>
    <dgm:cxn modelId="{6CE61ED5-9E63-4976-A680-CEF74EAA551E}" type="presParOf" srcId="{AC9FC888-4E7D-41D5-BF8D-099DDFB49032}" destId="{01196D70-DB24-4DDC-9CF1-7DC9DF8BCFAE}" srcOrd="5" destOrd="0" presId="urn:microsoft.com/office/officeart/2005/8/layout/hList7"/>
    <dgm:cxn modelId="{99AD1DF2-EFEF-4DCE-9CAB-F61329EC0130}" type="presParOf" srcId="{AC9FC888-4E7D-41D5-BF8D-099DDFB49032}" destId="{F3842D31-BF1C-4BCF-9C67-BBB3314ABE68}" srcOrd="6" destOrd="0" presId="urn:microsoft.com/office/officeart/2005/8/layout/hList7"/>
    <dgm:cxn modelId="{D89D6C55-EC74-4B35-85CD-A8FE31901BEE}" type="presParOf" srcId="{F3842D31-BF1C-4BCF-9C67-BBB3314ABE68}" destId="{05BE1EB1-E929-4EA6-B09B-AEAAF45A936A}" srcOrd="0" destOrd="0" presId="urn:microsoft.com/office/officeart/2005/8/layout/hList7"/>
    <dgm:cxn modelId="{2708AA14-A1E9-4DC2-AEE3-DCDB0CEFEB29}" type="presParOf" srcId="{F3842D31-BF1C-4BCF-9C67-BBB3314ABE68}" destId="{2124DCEB-EDBD-415D-8E06-ED092037E12A}" srcOrd="1" destOrd="0" presId="urn:microsoft.com/office/officeart/2005/8/layout/hList7"/>
    <dgm:cxn modelId="{B40A9C95-6690-4D51-BD7B-0C2AFD0CBE79}" type="presParOf" srcId="{F3842D31-BF1C-4BCF-9C67-BBB3314ABE68}" destId="{76C6886E-6BD9-42B7-9C7E-82FEC5D3C11D}" srcOrd="2" destOrd="0" presId="urn:microsoft.com/office/officeart/2005/8/layout/hList7"/>
    <dgm:cxn modelId="{DA915442-A529-44EC-9F83-E4A16A5332C4}" type="presParOf" srcId="{F3842D31-BF1C-4BCF-9C67-BBB3314ABE68}" destId="{2A289877-5F19-4A19-A468-00B4EBF5943F}" srcOrd="3" destOrd="0" presId="urn:microsoft.com/office/officeart/2005/8/layout/hList7"/>
    <dgm:cxn modelId="{E7163779-7A41-4DD7-B20D-2FDB3E9C5A01}" type="presParOf" srcId="{AC9FC888-4E7D-41D5-BF8D-099DDFB49032}" destId="{477DEABC-75F1-441E-8920-4A84FA5ED8C1}" srcOrd="7" destOrd="0" presId="urn:microsoft.com/office/officeart/2005/8/layout/hList7"/>
    <dgm:cxn modelId="{4FFA89E1-7237-416D-99FA-84A88573E60C}" type="presParOf" srcId="{AC9FC888-4E7D-41D5-BF8D-099DDFB49032}" destId="{A10443EA-0A22-4998-85A4-5FC07C4410A8}" srcOrd="8" destOrd="0" presId="urn:microsoft.com/office/officeart/2005/8/layout/hList7"/>
    <dgm:cxn modelId="{0066BFF3-F093-40DD-9CB0-2E1F88BC4BDD}" type="presParOf" srcId="{A10443EA-0A22-4998-85A4-5FC07C4410A8}" destId="{14E9E240-14D8-48CE-A8EF-4C26DD964D0B}" srcOrd="0" destOrd="0" presId="urn:microsoft.com/office/officeart/2005/8/layout/hList7"/>
    <dgm:cxn modelId="{6E4CF5A1-8641-44A1-94D8-F9F6B879B457}" type="presParOf" srcId="{A10443EA-0A22-4998-85A4-5FC07C4410A8}" destId="{272D07C4-E4A0-4649-AFF9-320ECA914488}" srcOrd="1" destOrd="0" presId="urn:microsoft.com/office/officeart/2005/8/layout/hList7"/>
    <dgm:cxn modelId="{AC3398A2-F33E-476D-9A5A-C12609378213}" type="presParOf" srcId="{A10443EA-0A22-4998-85A4-5FC07C4410A8}" destId="{C7AF8028-0A1F-4B6B-BA86-08AA83130861}" srcOrd="2" destOrd="0" presId="urn:microsoft.com/office/officeart/2005/8/layout/hList7"/>
    <dgm:cxn modelId="{EC5A2E26-9E5D-4A7D-9038-AC749664F705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сельского поселения от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01.08.2017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36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Первомайском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сельском поселении (постановление Администрации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сельского поселения от 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16.04.2014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24)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сельского поселения  от 07.06.2017 №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25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 – 2019 годы (распоряжение Администрации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сельского поселения от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11.03.2017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16)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9134" custScaleY="188672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3350,5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Земельный налог</a:t>
          </a:r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3550,3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2406,0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485,9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4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4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4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6C590537-C3EF-41FA-A5F0-586A139CEC69}" type="presParOf" srcId="{B17E2703-ED7C-40C1-AA5F-205C0BB9EA84}" destId="{7D4D5190-7A99-4EE3-BF13-894BFF6BFA1A}" srcOrd="4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187,4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569,4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4764,6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4251,1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5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4F9D7AC6-67F5-4386-B71D-72A976BA63F7}" type="presParOf" srcId="{B17E2703-ED7C-40C1-AA5F-205C0BB9EA84}" destId="{7D4D5190-7A99-4EE3-BF13-894BFF6BFA1A}" srcOrd="6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E5BCDFF7-206D-4ED3-A69B-BBA744754EF7}" type="presOf" srcId="{C23A245A-8880-4394-8AE0-E368E746CCF3}" destId="{9EF300CD-08F7-4441-B3E7-75F1FADC6473}" srcOrd="0" destOrd="0" presId="urn:microsoft.com/office/officeart/2005/8/layout/hierarchy4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депутатов Первомайского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сельского поселения проект бюджета 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Первомайского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сельского поселения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, Главой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Первомайского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-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BF67C-ACE0-4E35-9B15-CFD5D09B8F57}" type="presOf" srcId="{3236DD03-6F59-447F-B493-B8BB4713AF08}" destId="{C29FB36E-F919-44F2-9F57-F9E72F54E23F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8682BFB1-E77C-4A02-9049-B4CD8B0A8F00}" type="presOf" srcId="{B106739E-2F3B-4B4D-A193-9ECF6642E2A1}" destId="{A7F772A5-65DC-46AF-B29E-C756F4858BD1}" srcOrd="0" destOrd="0" presId="urn:microsoft.com/office/officeart/2005/8/layout/chevron1"/>
    <dgm:cxn modelId="{19FCB576-2A5B-4061-85B6-61390E224CF9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826" y="147264"/>
          <a:ext cx="1044292" cy="749763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70826" y="147264"/>
        <a:ext cx="1044292" cy="749763"/>
      </dsp:txXfrm>
    </dsp:sp>
    <dsp:sp modelId="{CA80EEC5-8180-463D-AB43-E20FC1CCE0B0}">
      <dsp:nvSpPr>
        <dsp:cNvPr id="0" name=""/>
        <dsp:cNvSpPr/>
      </dsp:nvSpPr>
      <dsp:spPr>
        <a:xfrm rot="5400000">
          <a:off x="4272235" y="-3450708"/>
          <a:ext cx="1313551" cy="821496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бюджета 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сельского поселения от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01.08.2017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36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kern="1200" dirty="0"/>
        </a:p>
      </dsp:txBody>
      <dsp:txXfrm rot="5400000">
        <a:off x="4272235" y="-3450708"/>
        <a:ext cx="1313551" cy="8214969"/>
      </dsp:txXfrm>
    </dsp:sp>
    <dsp:sp modelId="{9B6A0A72-3C0F-4B82-A7E6-2BA4A15A1DC4}">
      <dsp:nvSpPr>
        <dsp:cNvPr id="0" name=""/>
        <dsp:cNvSpPr/>
      </dsp:nvSpPr>
      <dsp:spPr>
        <a:xfrm rot="5400000">
          <a:off x="-83634" y="1544267"/>
          <a:ext cx="1071091" cy="749763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634" y="1544267"/>
        <a:ext cx="1071091" cy="749763"/>
      </dsp:txXfrm>
    </dsp:sp>
    <dsp:sp modelId="{9A9BA3CA-42DC-4E24-BA14-1B2C342C1B46}">
      <dsp:nvSpPr>
        <dsp:cNvPr id="0" name=""/>
        <dsp:cNvSpPr/>
      </dsp:nvSpPr>
      <dsp:spPr>
        <a:xfrm rot="5400000">
          <a:off x="4437342" y="-2220980"/>
          <a:ext cx="990879" cy="8200052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 – 2019 годы (распоряжение Администрации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сельского поселения от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11.03.2017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16)</a:t>
          </a:r>
          <a:endParaRPr lang="ru-RU" sz="1400" kern="1200" dirty="0"/>
        </a:p>
      </dsp:txBody>
      <dsp:txXfrm rot="5400000">
        <a:off x="4437342" y="-2220980"/>
        <a:ext cx="990879" cy="8200052"/>
      </dsp:txXfrm>
    </dsp:sp>
    <dsp:sp modelId="{B59BF440-36E6-48B3-BC75-E6445956244C}">
      <dsp:nvSpPr>
        <dsp:cNvPr id="0" name=""/>
        <dsp:cNvSpPr/>
      </dsp:nvSpPr>
      <dsp:spPr>
        <a:xfrm rot="5400000">
          <a:off x="-193394" y="2759534"/>
          <a:ext cx="1290611" cy="749763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193394" y="2759534"/>
        <a:ext cx="1290611" cy="749763"/>
      </dsp:txXfrm>
    </dsp:sp>
    <dsp:sp modelId="{6F6C7F8D-CA85-4C86-A8B9-DE0E49DC8118}">
      <dsp:nvSpPr>
        <dsp:cNvPr id="0" name=""/>
        <dsp:cNvSpPr/>
      </dsp:nvSpPr>
      <dsp:spPr>
        <a:xfrm rot="5400000">
          <a:off x="4331952" y="-971095"/>
          <a:ext cx="1244334" cy="8164751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сельского поселения расходных обязательств, не связанных с решением вопросов, отнесенных Конституцией РФ ,и федеральными законами , областными законами к полномочиям органов местного самоуправления  поселений (распоряжение Администрации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сельского поселения  от 07.06.2017 №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25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5400000">
        <a:off x="4331952" y="-971095"/>
        <a:ext cx="1244334" cy="8164751"/>
      </dsp:txXfrm>
    </dsp:sp>
    <dsp:sp modelId="{A6E13E1B-7D1B-442A-959A-A9F6D8AE7DD8}">
      <dsp:nvSpPr>
        <dsp:cNvPr id="0" name=""/>
        <dsp:cNvSpPr/>
      </dsp:nvSpPr>
      <dsp:spPr>
        <a:xfrm rot="5400000">
          <a:off x="-83634" y="4095442"/>
          <a:ext cx="1071091" cy="749763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83634" y="4095442"/>
        <a:ext cx="1071091" cy="749763"/>
      </dsp:txXfrm>
    </dsp:sp>
    <dsp:sp modelId="{F6DF088B-B792-439B-9EEE-AF2670D0671E}">
      <dsp:nvSpPr>
        <dsp:cNvPr id="0" name=""/>
        <dsp:cNvSpPr/>
      </dsp:nvSpPr>
      <dsp:spPr>
        <a:xfrm rot="5400000">
          <a:off x="4403827" y="404354"/>
          <a:ext cx="1098513" cy="8159365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Первомайском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сельском поселении (постановление Администрации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Первомайского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сельского поселения от 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16.04.2014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24)</a:t>
          </a:r>
          <a:endParaRPr lang="ru-RU" sz="1400" kern="1200" dirty="0"/>
        </a:p>
      </dsp:txBody>
      <dsp:txXfrm rot="5400000">
        <a:off x="4403827" y="404354"/>
        <a:ext cx="1098513" cy="81593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35463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3350,5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78764" y="35463"/>
        <a:ext cx="2937659" cy="1154800"/>
      </dsp:txXfrm>
    </dsp:sp>
    <dsp:sp modelId="{DC3D1057-3911-49DC-8B4B-4F8305BF098A}">
      <dsp:nvSpPr>
        <dsp:cNvPr id="0" name=""/>
        <dsp:cNvSpPr/>
      </dsp:nvSpPr>
      <dsp:spPr>
        <a:xfrm>
          <a:off x="115480" y="11548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7028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Земельный налог</a:t>
          </a: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3550,3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1270280"/>
        <a:ext cx="2937659" cy="1154800"/>
      </dsp:txXfrm>
    </dsp:sp>
    <dsp:sp modelId="{10414709-A3FF-419B-8BA0-6B96893FDF2B}">
      <dsp:nvSpPr>
        <dsp:cNvPr id="0" name=""/>
        <dsp:cNvSpPr/>
      </dsp:nvSpPr>
      <dsp:spPr>
        <a:xfrm>
          <a:off x="115480" y="138576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4056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2406,0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2540560"/>
        <a:ext cx="2937659" cy="1154800"/>
      </dsp:txXfrm>
    </dsp:sp>
    <dsp:sp modelId="{7DE197FE-AADA-44C3-8B2B-CF16D12E116A}">
      <dsp:nvSpPr>
        <dsp:cNvPr id="0" name=""/>
        <dsp:cNvSpPr/>
      </dsp:nvSpPr>
      <dsp:spPr>
        <a:xfrm>
          <a:off x="115480" y="265604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1084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485,9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3810840"/>
        <a:ext cx="2937659" cy="1154800"/>
      </dsp:txXfrm>
    </dsp:sp>
    <dsp:sp modelId="{59208E79-B8A7-477C-B741-F3EAF6407C81}">
      <dsp:nvSpPr>
        <dsp:cNvPr id="0" name=""/>
        <dsp:cNvSpPr/>
      </dsp:nvSpPr>
      <dsp:spPr>
        <a:xfrm>
          <a:off x="115480" y="392632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187,4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980731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980731"/>
        <a:ext cx="2848769" cy="891573"/>
      </dsp:txXfrm>
    </dsp:sp>
    <dsp:sp modelId="{DC3D1057-3911-49DC-8B4B-4F8305BF098A}">
      <dsp:nvSpPr>
        <dsp:cNvPr id="0" name=""/>
        <dsp:cNvSpPr/>
      </dsp:nvSpPr>
      <dsp:spPr>
        <a:xfrm>
          <a:off x="89157" y="1069888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61462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569,4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1961462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218544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4251,1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3211849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92713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4764,6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92713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89157" y="4231266"/>
          <a:ext cx="734481" cy="698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0"/>
          <a:ext cx="8128957" cy="2924944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депутатов Первомайского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сельского поселения проект бюджета 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Первомайского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сельского поселения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на 2018 год и на плановый период 2019 и 2020 годов создаст дополнительные условия для выполнения поставленных Президентом России, Губернатором области, Главой </a:t>
          </a:r>
          <a:r>
            <a:rPr lang="ru-RU" sz="2100" b="1" kern="1200" dirty="0" err="1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Миллеровского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района , Главой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 Первомайского </a:t>
          </a:r>
          <a:r>
            <a:rPr lang="ru-RU" sz="21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сельского поселения приоритетных задач</a:t>
          </a:r>
          <a:endParaRPr lang="ru-RU" sz="21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0" y="0"/>
        <a:ext cx="8128957" cy="2924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28.11.2017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28.11.2017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28.11.2017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Первомай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ское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 бюджета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Первомай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ского 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</a:t>
            </a:r>
            <a:r>
              <a:rPr lang="ru-RU" sz="3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1" y="1556792"/>
          <a:ext cx="5400599" cy="364060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4505,6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4403,6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4405,5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173,3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75,9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75,9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75,9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569,4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515,9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517,7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4251,1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4074,3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4173,3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187,4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187,4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187,4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4048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4505,6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тыс. рублей или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46,0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% общего объема расходов бюджета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Первомай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ского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сельского поселения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</a:rPr>
              <a:t>Миллеровского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поселений из областного бюджета бюджету </a:t>
            </a:r>
            <a:r>
              <a:rPr lang="ru-RU" dirty="0" smtClean="0">
                <a:latin typeface="+mn-lt"/>
              </a:rPr>
              <a:t>Первомай</a:t>
            </a:r>
            <a:r>
              <a:rPr lang="ru-RU" dirty="0" smtClean="0">
                <a:latin typeface="+mn-lt"/>
              </a:rPr>
              <a:t>ского </a:t>
            </a:r>
            <a:r>
              <a:rPr lang="ru-RU" dirty="0" smtClean="0">
                <a:latin typeface="+mn-lt"/>
              </a:rPr>
              <a:t>сельского поселения </a:t>
            </a:r>
            <a:r>
              <a:rPr lang="ru-RU" dirty="0" err="1" smtClean="0">
                <a:latin typeface="+mn-lt"/>
              </a:rPr>
              <a:t>Миллеровского</a:t>
            </a:r>
            <a:r>
              <a:rPr lang="ru-RU" dirty="0" smtClean="0">
                <a:latin typeface="+mn-lt"/>
              </a:rPr>
              <a:t> района от 07.06.2017 № </a:t>
            </a:r>
            <a:r>
              <a:rPr lang="ru-RU" dirty="0" smtClean="0">
                <a:latin typeface="+mn-lt"/>
              </a:rPr>
              <a:t>22/9Д</a:t>
            </a:r>
            <a:r>
              <a:rPr lang="ru-RU" dirty="0" smtClean="0">
                <a:latin typeface="+mn-lt"/>
              </a:rPr>
              <a:t>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sochi-express.ru/th.php?url=/16/ed9e/e660/3008@1769@ed9ee6608d37aa9b7cb70017e3efb48c-MWJmOTM4YmU5ZQ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268760"/>
            <a:ext cx="8712968" cy="545589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расходов бюджета 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Первомай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ского 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  <a:b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Миллеровского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района на социальную политику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6138" y="260648"/>
            <a:ext cx="30243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-828600" y="1124744"/>
          <a:ext cx="95770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3608" y="1484784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4458,5</a:t>
            </a:r>
            <a:endParaRPr lang="ru-RU" sz="1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1412776"/>
            <a:ext cx="158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4281,7</a:t>
            </a:r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2" y="1500174"/>
            <a:ext cx="128075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4380,7</a:t>
            </a:r>
            <a:endParaRPr lang="ru-RU" sz="125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250" b="1" i="1" dirty="0" smtClean="0"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5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2020 год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587727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2018 год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2060848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6256" y="292494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187,4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187,4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187,4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3717032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2018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4251,1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2019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4074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,3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2020  --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4173,3тыс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492896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Первомай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ского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Миллеровского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08912" cy="343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77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2406,0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1914,3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1791,0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1374,1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765,0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688,5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858,4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975,8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929,0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2018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79704" y="5445224"/>
            <a:ext cx="2664296" cy="1224136"/>
          </a:xfrm>
          <a:prstGeom prst="ellipse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35,7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1560" y="5301208"/>
            <a:ext cx="2736304" cy="1440160"/>
          </a:xfrm>
          <a:prstGeom prst="ellipse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Dotatio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– дар)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57,1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5536" y="1124744"/>
            <a:ext cx="2952328" cy="2160240"/>
          </a:xfrm>
          <a:prstGeom prst="ellipse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(от лат. </a:t>
            </a:r>
          </a:p>
          <a:p>
            <a:pPr algn="ctr"/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Subvenire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- приходить на помощь</a:t>
            </a:r>
            <a:r>
              <a:rPr lang="en-US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7,2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3924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Межбюджетные </a:t>
            </a: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трансферты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 направлений)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501008"/>
            <a:ext cx="208823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808312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</p:spPr>
      </p:pic>
      <p:grpSp>
        <p:nvGrpSpPr>
          <p:cNvPr id="2" name="Группа 24"/>
          <p:cNvGrpSpPr/>
          <p:nvPr/>
        </p:nvGrpSpPr>
        <p:grpSpPr>
          <a:xfrm rot="20936689">
            <a:off x="3043155" y="2782794"/>
            <a:ext cx="1477421" cy="720080"/>
            <a:chOff x="6833489" y="5430501"/>
            <a:chExt cx="1477421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52846" y="5647193"/>
              <a:ext cx="1358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Georgia" pitchFamily="18" charset="0"/>
                </a:rPr>
                <a:t>2 субвенций</a:t>
              </a:r>
              <a:endParaRPr lang="ru-RU" sz="1600" dirty="0"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2121051">
            <a:off x="5335652" y="4834977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иных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3203848" y="5085184"/>
            <a:ext cx="1269899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Первомай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ского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сельского поселения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6500826" y="4286256"/>
            <a:ext cx="2286016" cy="1690408"/>
            <a:chOff x="251520" y="5417840"/>
            <a:chExt cx="2808312" cy="1251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51520" y="5417840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4452,1</a:t>
              </a:r>
              <a:endPara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7020272" y="2786057"/>
            <a:ext cx="1800200" cy="1219005"/>
            <a:chOff x="7092280" y="2619432"/>
            <a:chExt cx="1800200" cy="82557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092280" y="2619432"/>
              <a:ext cx="1766570" cy="82557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противодействие преступности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5,9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04448" y="2852936"/>
              <a:ext cx="288032" cy="5040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Группа 66"/>
          <p:cNvGrpSpPr/>
          <p:nvPr/>
        </p:nvGrpSpPr>
        <p:grpSpPr>
          <a:xfrm>
            <a:off x="5076056" y="2786058"/>
            <a:ext cx="1925517" cy="714380"/>
            <a:chOff x="7092280" y="3650154"/>
            <a:chExt cx="1782886" cy="71438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092280" y="3650154"/>
              <a:ext cx="1716109" cy="71438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Муниципальная </a:t>
              </a:r>
              <a:r>
                <a:rPr lang="ru-RU" sz="1000" dirty="0">
                  <a:solidFill>
                    <a:schemeClr val="bg1"/>
                  </a:solidFill>
                </a:rPr>
                <a:t>политика 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20</a:t>
              </a:r>
              <a:r>
                <a:rPr lang="ru-RU" sz="1200" b="1" dirty="0" smtClean="0">
                  <a:solidFill>
                    <a:schemeClr val="bg1"/>
                  </a:solidFill>
                </a:rPr>
                <a:t>,0</a:t>
              </a:r>
              <a:endParaRPr lang="ru-RU" sz="1200" b="1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тыс. рублей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3789040"/>
              <a:ext cx="77477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3059832" y="3857628"/>
            <a:ext cx="2440862" cy="1643074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4251,1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3059832" y="1357298"/>
            <a:ext cx="2083672" cy="1351622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579,4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251520" y="1500174"/>
            <a:ext cx="2808312" cy="992722"/>
            <a:chOff x="251520" y="2652302"/>
            <a:chExt cx="2808312" cy="9927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652302"/>
              <a:ext cx="2534530" cy="99272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187,4</a:t>
              </a: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3212976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4" name="Группа 63"/>
          <p:cNvGrpSpPr/>
          <p:nvPr/>
        </p:nvGrpSpPr>
        <p:grpSpPr>
          <a:xfrm>
            <a:off x="5214942" y="1357298"/>
            <a:ext cx="1805330" cy="1135598"/>
            <a:chOff x="5286950" y="2869466"/>
            <a:chExt cx="1805330" cy="113559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286950" y="2869466"/>
              <a:ext cx="1805330" cy="11355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Защита населения и территории от чрезвычайных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ситуаций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70,0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44208" y="3573016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7092280" y="1357298"/>
            <a:ext cx="1800200" cy="1095594"/>
            <a:chOff x="7092280" y="1357298"/>
            <a:chExt cx="1800200" cy="109559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357298"/>
              <a:ext cx="1800200" cy="109559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53,5</a:t>
              </a:r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Первомай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ского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сельского поселения на 2018-2020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85786" y="3500438"/>
          <a:ext cx="813690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26.09.2017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ского 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сельского поселения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0" y="1700808"/>
            <a:ext cx="8172400" cy="122413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40352" y="1628800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780928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6296" y="2708920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852936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70080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Первомай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ского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745432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Первомай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ского 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 бюджета Первомайского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на 2018-2020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</a:t>
                      </a:r>
                      <a:endParaRPr kumimoji="0"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бюджетные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9792,7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8819,7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8918,0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2406,0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1914,3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1791,0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9792,7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9460,4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9563,1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-640,7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-645,1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Первомай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ского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9817,9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9817,9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320438" cy="566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3777624" y="2133966"/>
            <a:ext cx="1141809" cy="34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36,3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5357818" y="3214686"/>
            <a:ext cx="8572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2,9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 flipH="1">
            <a:off x="7286644" y="3143248"/>
            <a:ext cx="71438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0,2 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4500562" y="4357694"/>
            <a:ext cx="1000132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26,4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285984" y="3357562"/>
            <a:ext cx="1357322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4,2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Проекта 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первомай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Налоги на совокупный доход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18,3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152655" cy="324722"/>
              <a:chOff x="395536" y="5013176"/>
              <a:chExt cx="4152655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86462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3350,5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466929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3550,3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2587,6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286,0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первома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Первомай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ское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17654</TotalTime>
  <Words>1159</Words>
  <Application>Microsoft Office PowerPoint</Application>
  <PresentationFormat>Экран (4:3)</PresentationFormat>
  <Paragraphs>299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10195094</vt:lpstr>
      <vt:lpstr>Городская</vt:lpstr>
      <vt:lpstr>1_Городская</vt:lpstr>
      <vt:lpstr>3_Городская</vt:lpstr>
      <vt:lpstr>4_Городская</vt:lpstr>
      <vt:lpstr>19_Городская</vt:lpstr>
      <vt:lpstr>Первомайское сельское поселение   </vt:lpstr>
      <vt:lpstr>Слайд 2</vt:lpstr>
      <vt:lpstr>Слайд 3</vt:lpstr>
      <vt:lpstr>Проект бюджета на 2018 год  и на плановый период 2019 и 2020 годов  </vt:lpstr>
      <vt:lpstr>Слайд 5</vt:lpstr>
      <vt:lpstr>Основные характеристики проекта бюджета Первомайского сельского поселения Миллеровского района на 2018-2020 годы</vt:lpstr>
      <vt:lpstr>Основные параметры проекта бюджета Первомайского сельского поселения Миллеровского района на 2018 год</vt:lpstr>
      <vt:lpstr>Слайд 8</vt:lpstr>
      <vt:lpstr>Динамика поступлений налога на доходы физических лиц в бюджет первомаСКОГО СЕЛЬСКОГО ПОСЕЛЕНИЯ Миллеровского района</vt:lpstr>
      <vt:lpstr>Слайд 10</vt:lpstr>
      <vt:lpstr>Расходы на обеспечение деятельности аппарата управления в 2018 году составят  4505,6 тыс. рублей или 46,0 % общего объема расходов бюджета Первомайского сельского поселения Миллеровского района</vt:lpstr>
      <vt:lpstr>Структура расходов бюджета Первомайского сельского поселения  Миллеровского района на социальную политику</vt:lpstr>
      <vt:lpstr>Слайд 13</vt:lpstr>
      <vt:lpstr>Объемы межбюджетных трансфертов бюджету Первомайского сельского поселения  Миллеровского района на 2018-2020 годы </vt:lpstr>
      <vt:lpstr>Слайд 15</vt:lpstr>
      <vt:lpstr>Объем муниципальных программ в общем объеме расходов, запланированных на  реализацию муниципальных программ Первомайского сельского поселения в 2018 году</vt:lpstr>
      <vt:lpstr>Структура муниципального долга  Первомайского сельского поселения на 2018-2020 годы                                                                          (тыс. рублей)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1841</cp:revision>
  <dcterms:created xsi:type="dcterms:W3CDTF">2011-10-21T12:19:44Z</dcterms:created>
  <dcterms:modified xsi:type="dcterms:W3CDTF">2017-11-28T16:06:23Z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