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7" r:id="rId1"/>
  </p:sldMasterIdLst>
  <p:notesMasterIdLst>
    <p:notesMasterId r:id="rId12"/>
  </p:notesMasterIdLst>
  <p:sldIdLst>
    <p:sldId id="256" r:id="rId2"/>
    <p:sldId id="257" r:id="rId3"/>
    <p:sldId id="258" r:id="rId4"/>
    <p:sldId id="264" r:id="rId5"/>
    <p:sldId id="259" r:id="rId6"/>
    <p:sldId id="285" r:id="rId7"/>
    <p:sldId id="375" r:id="rId8"/>
    <p:sldId id="365" r:id="rId9"/>
    <p:sldId id="377" r:id="rId10"/>
    <p:sldId id="385" r:id="rId11"/>
  </p:sldIdLst>
  <p:sldSz cx="9144000" cy="6858000" type="screen4x3"/>
  <p:notesSz cx="9928225" cy="6669088"/>
  <p:embeddedFontLst>
    <p:embeddedFont>
      <p:font typeface="Trebuchet MS,Bold" charset="0"/>
      <p:bold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Georgia" pitchFamily="18" charset="0"/>
      <p:regular r:id="rId18"/>
      <p:bold r:id="rId19"/>
      <p:italic r:id="rId20"/>
      <p:boldItalic r:id="rId21"/>
    </p:embeddedFont>
    <p:embeddedFont>
      <p:font typeface="Trebuchet MS" pitchFamily="34" charset="0"/>
      <p:regular r:id="rId22"/>
      <p:bold r:id="rId23"/>
      <p:italic r:id="rId24"/>
      <p:boldItalic r:id="rId25"/>
    </p:embeddedFont>
    <p:embeddedFont>
      <p:font typeface="Arial,Bold" charset="0"/>
      <p:bold r:id="rId26"/>
    </p:embeddedFont>
  </p:embeddedFontLst>
  <p:defaultTextStyle/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7FCF"/>
    <a:srgbClr val="F2F6F8"/>
    <a:srgbClr val="EEF8FC"/>
    <a:srgbClr val="EBE3F1"/>
    <a:srgbClr val="64042D"/>
    <a:srgbClr val="E40A67"/>
    <a:srgbClr val="FBDBB7"/>
    <a:srgbClr val="F7B771"/>
    <a:srgbClr val="4B5B2F"/>
    <a:srgbClr val="F5C9C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6380" autoAdjust="0"/>
  </p:normalViewPr>
  <p:slideViewPr>
    <p:cSldViewPr snapToGrid="0" snapToObjects="1">
      <p:cViewPr>
        <p:scale>
          <a:sx n="100" d="100"/>
          <a:sy n="100" d="100"/>
        </p:scale>
        <p:origin x="-306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3" d="100"/>
          <a:sy n="113" d="100"/>
        </p:scale>
        <p:origin x="270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46F-4064-9090-101FA8610D57}"/>
              </c:ext>
            </c:extLst>
          </c:dPt>
          <c:dLbls>
            <c:dLbl>
              <c:idx val="0"/>
              <c:layout>
                <c:manualLayout>
                  <c:x val="-0.31795370631252839"/>
                  <c:y val="0.10868071204843729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46F-4064-9090-101FA8610D5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4863692529806357E-2"/>
                  <c:y val="-4.236811139781493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46F-4064-9090-101FA8610D5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777777777777784E-2"/>
                  <c:y val="-1.704383202099746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46F-4064-9090-101FA8610D5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0.35400000000000009</c:v>
                </c:pt>
                <c:pt idx="1">
                  <c:v>0.61000000000000021</c:v>
                </c:pt>
                <c:pt idx="2">
                  <c:v>3.6000000000000011E-2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46F-4064-9090-101FA8610D57}"/>
            </c:ext>
          </c:extLst>
        </c:ser>
      </c:pie3DChart>
    </c:plotArea>
    <c:legend>
      <c:legendPos val="l"/>
      <c:legendEntry>
        <c:idx val="0"/>
        <c:txPr>
          <a:bodyPr/>
          <a:lstStyle/>
          <a:p>
            <a:pPr>
              <a:defRPr sz="1100" b="1" i="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 i="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 i="0" baseline="0"/>
            </a:pPr>
            <a:endParaRPr lang="ru-RU"/>
          </a:p>
        </c:txPr>
      </c:legendEntry>
      <c:layout>
        <c:manualLayout>
          <c:xMode val="edge"/>
          <c:yMode val="edge"/>
          <c:x val="0.16095550556180646"/>
          <c:y val="2.9783809918497051E-2"/>
          <c:w val="0.77195346675415599"/>
          <c:h val="0.17354170014462494"/>
        </c:manualLayout>
      </c:layout>
      <c:txPr>
        <a:bodyPr/>
        <a:lstStyle/>
        <a:p>
          <a:pPr>
            <a:defRPr sz="11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autoTitleDeleted val="1"/>
    <c:view3D>
      <c:rotX val="30"/>
      <c:rotY val="21"/>
      <c:perspective val="30"/>
    </c:view3D>
    <c:plotArea>
      <c:layout>
        <c:manualLayout>
          <c:layoutTarget val="inner"/>
          <c:xMode val="edge"/>
          <c:yMode val="edge"/>
          <c:x val="1.8058567291679768E-2"/>
          <c:y val="0.24651849192961581"/>
          <c:w val="0.58466334335067849"/>
          <c:h val="0.578148143976812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flat" dir="t">
                <a:rot lat="0" lon="0" rev="3600000"/>
              </a:lightRig>
            </a:scene3d>
            <a:sp3d prstMaterial="plastic">
              <a:bevelT w="1270000" h="1270000"/>
              <a:bevelB w="1270000" h="1270000"/>
              <a:contourClr>
                <a:srgbClr val="000000"/>
              </a:contourClr>
            </a:sp3d>
          </c:spPr>
          <c:explosion val="17"/>
          <c:dPt>
            <c:idx val="0"/>
            <c:spPr>
              <a:solidFill>
                <a:srgbClr val="589A00"/>
              </a:solidFill>
              <a:ln w="0">
                <a:noFill/>
              </a:ln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254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992-425E-BA76-936EFF75ADC5}"/>
              </c:ext>
            </c:extLst>
          </c:dPt>
          <c:dPt>
            <c:idx val="1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92-425E-BA76-936EFF75ADC5}"/>
              </c:ext>
            </c:extLst>
          </c:dPt>
          <c:dPt>
            <c:idx val="2"/>
            <c:spPr>
              <a:solidFill>
                <a:srgbClr val="FFFF00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992-425E-BA76-936EFF75ADC5}"/>
              </c:ext>
            </c:extLst>
          </c:dPt>
          <c:dPt>
            <c:idx val="3"/>
            <c:spPr>
              <a:solidFill>
                <a:srgbClr val="05FF0B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992-425E-BA76-936EFF75ADC5}"/>
              </c:ext>
            </c:extLst>
          </c:dPt>
          <c:dPt>
            <c:idx val="4"/>
            <c:explosion val="23"/>
            <c:spPr>
              <a:solidFill>
                <a:srgbClr val="EA9CF2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992-425E-BA76-936EFF75ADC5}"/>
              </c:ext>
            </c:extLst>
          </c:dPt>
          <c:dLbls>
            <c:dLbl>
              <c:idx val="0"/>
              <c:layout>
                <c:manualLayout>
                  <c:x val="-5.6415144824984352E-2"/>
                  <c:y val="-6.3640452524295441E-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0"/>
                  <c:y val="8.958550335316886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2"/>
              <c:layout>
                <c:manualLayout>
                  <c:x val="3.1597520420208594E-2"/>
                  <c:y val="0.1868094159756814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6.57514544019734E-2"/>
                  <c:y val="-3.9101774369284886E-2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-6.7082491338505698E-3"/>
                  <c:y val="-8.7934804762702545E-2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1.7235011138295585E-2"/>
                  <c:y val="-4.1526323074793495E-2"/>
                </c:manualLayout>
              </c:layout>
              <c:dLblPos val="outEnd"/>
              <c:showPercent val="1"/>
            </c:dLbl>
            <c:numFmt formatCode="0.0%" sourceLinked="0"/>
            <c:spPr>
              <a:gradFill rotWithShape="1">
                <a:gsLst>
                  <a:gs pos="0">
                    <a:schemeClr val="accent2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2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76200" dist="254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hemeClr val="accent2">
                    <a:shade val="35000"/>
                    <a:satMod val="160000"/>
                  </a:schemeClr>
                </a:contourClr>
              </a:sp3d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 - 3597,7</c:v>
                </c:pt>
                <c:pt idx="1">
                  <c:v>Налоги на совокупный доход - 106,3</c:v>
                </c:pt>
                <c:pt idx="2">
                  <c:v>Налоги на имущество - 3463,8</c:v>
                </c:pt>
                <c:pt idx="3">
                  <c:v>Госпошлина - 7,0</c:v>
                </c:pt>
                <c:pt idx="4">
                  <c:v>Неналоговые доходы - 419,7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3597.7</c:v>
                </c:pt>
                <c:pt idx="1">
                  <c:v>106.3</c:v>
                </c:pt>
                <c:pt idx="2">
                  <c:v>3463.8</c:v>
                </c:pt>
                <c:pt idx="3">
                  <c:v>7</c:v>
                </c:pt>
                <c:pt idx="4">
                  <c:v>419.7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992-425E-BA76-936EFF75ADC5}"/>
            </c:ext>
          </c:extLst>
        </c:ser>
        <c:dLbls>
          <c:showPercent val="1"/>
        </c:dLbls>
      </c:pie3DChart>
    </c:plotArea>
    <c:legend>
      <c:legendPos val="r"/>
      <c:legendEntry>
        <c:idx val="0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1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2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3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4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ayout>
        <c:manualLayout>
          <c:xMode val="edge"/>
          <c:yMode val="edge"/>
          <c:x val="0.56922582456070703"/>
          <c:y val="0.16937707972218419"/>
          <c:w val="0.42374005170050977"/>
          <c:h val="0.57489143391520192"/>
        </c:manualLayout>
      </c:layout>
      <c:spPr>
        <a:ln>
          <a:noFill/>
        </a:ln>
      </c:sp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autoTitleDeleted val="1"/>
    <c:view3D>
      <c:rotX val="30"/>
      <c:rotY val="21"/>
      <c:perspective val="30"/>
    </c:view3D>
    <c:plotArea>
      <c:layout>
        <c:manualLayout>
          <c:layoutTarget val="inner"/>
          <c:xMode val="edge"/>
          <c:yMode val="edge"/>
          <c:x val="0"/>
          <c:y val="0.23036936628941776"/>
          <c:w val="0.6235587190558356"/>
          <c:h val="0.615060431154408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flat" dir="t">
                <a:rot lat="0" lon="0" rev="3600000"/>
              </a:lightRig>
            </a:scene3d>
            <a:sp3d prstMaterial="plastic">
              <a:bevelT w="1270000" h="1270000"/>
              <a:bevelB w="1270000" h="1270000"/>
              <a:contourClr>
                <a:srgbClr val="000000"/>
              </a:contourClr>
            </a:sp3d>
          </c:spPr>
          <c:explosion val="17"/>
          <c:dPt>
            <c:idx val="0"/>
            <c:spPr>
              <a:solidFill>
                <a:srgbClr val="589A00"/>
              </a:solidFill>
              <a:ln w="0">
                <a:noFill/>
              </a:ln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254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992-425E-BA76-936EFF75ADC5}"/>
              </c:ext>
            </c:extLst>
          </c:dPt>
          <c:dPt>
            <c:idx val="1"/>
            <c:explosion val="31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92-425E-BA76-936EFF75ADC5}"/>
              </c:ext>
            </c:extLst>
          </c:dPt>
          <c:dPt>
            <c:idx val="2"/>
            <c:spPr>
              <a:solidFill>
                <a:srgbClr val="FFFF00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992-425E-BA76-936EFF75ADC5}"/>
              </c:ext>
            </c:extLst>
          </c:dPt>
          <c:dPt>
            <c:idx val="3"/>
            <c:spPr>
              <a:solidFill>
                <a:srgbClr val="05FF0B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992-425E-BA76-936EFF75ADC5}"/>
              </c:ext>
            </c:extLst>
          </c:dPt>
          <c:dPt>
            <c:idx val="4"/>
            <c:explosion val="23"/>
            <c:spPr>
              <a:solidFill>
                <a:srgbClr val="EA9CF2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992-425E-BA76-936EFF75ADC5}"/>
              </c:ext>
            </c:extLst>
          </c:dPt>
          <c:dPt>
            <c:idx val="5"/>
            <c:spPr>
              <a:solidFill>
                <a:srgbClr val="00E7E2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</c:dPt>
          <c:dPt>
            <c:idx val="6"/>
            <c:spPr>
              <a:solidFill>
                <a:srgbClr val="781B16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5.389492451442339E-2"/>
                  <c:y val="-9.3631504201134197E-2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5737999495306468E-2"/>
                  <c:y val="-0.18956348677243143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0266038053544372E-2"/>
                  <c:y val="-8.3111684010476403E-2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3084862329571977E-2"/>
                  <c:y val="-4.6022828215083827E-2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935867231110348E-2"/>
                  <c:y val="-3.9487609497066485E-2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8058567291679768E-2"/>
                  <c:y val="-9.6894753841184886E-2"/>
                </c:manualLayout>
              </c:layout>
              <c:dLblPos val="outEnd"/>
              <c:showPercent val="1"/>
            </c:dLbl>
            <c:dLbl>
              <c:idx val="6"/>
              <c:layout>
                <c:manualLayout>
                  <c:x val="7.724364371106246E-2"/>
                  <c:y val="-0.19609652563096938"/>
                </c:manualLayout>
              </c:layout>
              <c:dLblPos val="bestFit"/>
              <c:showPercent val="1"/>
            </c:dLbl>
            <c:dLbl>
              <c:idx val="7"/>
              <c:layout>
                <c:manualLayout>
                  <c:x val="3.611713458335964E-2"/>
                  <c:y val="-9.6894753841184858E-2"/>
                </c:manualLayout>
              </c:layout>
              <c:dLblPos val="outEnd"/>
              <c:showPercent val="1"/>
            </c:dLbl>
            <c:dLbl>
              <c:idx val="8"/>
              <c:layout>
                <c:manualLayout>
                  <c:x val="7.5012510288516299E-2"/>
                  <c:y val="-2.9991233331795326E-2"/>
                </c:manualLayout>
              </c:layout>
              <c:dLblPos val="outEnd"/>
              <c:showPercent val="1"/>
            </c:dLbl>
            <c:numFmt formatCode="0.0%" sourceLinked="0"/>
            <c:spPr>
              <a:gradFill rotWithShape="1">
                <a:gsLst>
                  <a:gs pos="0">
                    <a:schemeClr val="accent2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2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76200" dist="254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hemeClr val="accent2">
                    <a:shade val="35000"/>
                    <a:satMod val="160000"/>
                  </a:schemeClr>
                </a:contourClr>
              </a:sp3d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Социальная политика - 192,0</c:v>
                </c:pt>
                <c:pt idx="1">
                  <c:v>Национальная оборона - 231,1</c:v>
                </c:pt>
                <c:pt idx="2">
                  <c:v>Образование - 7,0</c:v>
                </c:pt>
                <c:pt idx="3">
                  <c:v>Жилищно-коммунальное хозяйство - 761,3</c:v>
                </c:pt>
                <c:pt idx="4">
                  <c:v>Общегосударственные вопросы - 4961,2</c:v>
                </c:pt>
                <c:pt idx="5">
                  <c:v>Культура, кинематография - 5851,6</c:v>
                </c:pt>
                <c:pt idx="6">
                  <c:v>Национальная безопасность и правоохранительная деятельность, национальная экономика - 143,1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192</c:v>
                </c:pt>
                <c:pt idx="1">
                  <c:v>231.1</c:v>
                </c:pt>
                <c:pt idx="2">
                  <c:v>7</c:v>
                </c:pt>
                <c:pt idx="3">
                  <c:v>761.3</c:v>
                </c:pt>
                <c:pt idx="4">
                  <c:v>4961.2</c:v>
                </c:pt>
                <c:pt idx="5">
                  <c:v>5851.6</c:v>
                </c:pt>
                <c:pt idx="6">
                  <c:v>143.1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992-425E-BA76-936EFF75ADC5}"/>
            </c:ext>
          </c:extLst>
        </c:ser>
        <c:dLbls>
          <c:showPercent val="1"/>
        </c:dLbls>
      </c:pie3DChart>
    </c:plotArea>
    <c:legend>
      <c:legendPos val="r"/>
      <c:legendEntry>
        <c:idx val="0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1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2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3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4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 b="1"/>
            </a:pPr>
            <a:endParaRPr lang="ru-RU"/>
          </a:p>
        </c:txPr>
      </c:legendEntry>
      <c:layout>
        <c:manualLayout>
          <c:xMode val="edge"/>
          <c:yMode val="edge"/>
          <c:x val="0.5571007850718761"/>
          <c:y val="3.0956002806205796E-2"/>
          <c:w val="0.4358651240501068"/>
          <c:h val="0.86326867749015568"/>
        </c:manualLayout>
      </c:layout>
      <c:spPr>
        <a:ln>
          <a:noFill/>
        </a:ln>
      </c:sp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floor>
      <c:spPr>
        <a:solidFill>
          <a:srgbClr val="DFE3E5">
            <a:lumMod val="75000"/>
          </a:srgbClr>
        </a:solidFill>
      </c:spPr>
    </c:floor>
    <c:sideWall>
      <c:spPr>
        <a:solidFill>
          <a:schemeClr val="bg1">
            <a:lumMod val="95000"/>
          </a:schemeClr>
        </a:solidFill>
        <a:ln>
          <a:noFill/>
        </a:ln>
      </c:spPr>
    </c:sideWall>
    <c:backWall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1294340650386051"/>
          <c:y val="2.2914870706523587E-2"/>
          <c:w val="0.88288923135162978"/>
          <c:h val="0.8754345064862665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Val val="1"/>
            <c:showCatName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21-4D9F-A93E-2ABBC9902B6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dLbls>
            <c:dLbl>
              <c:idx val="0"/>
              <c:layout>
                <c:manualLayout>
                  <c:x val="3.3933784482918915E-2"/>
                  <c:y val="-0.35301217621842867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ru-RU" b="1" dirty="0" smtClean="0">
                        <a:solidFill>
                          <a:srgbClr val="C00000"/>
                        </a:solidFill>
                      </a:rPr>
                      <a:t>12</a:t>
                    </a:r>
                    <a:r>
                      <a:rPr lang="ru-RU" b="1" baseline="0" dirty="0" smtClean="0">
                        <a:solidFill>
                          <a:srgbClr val="C00000"/>
                        </a:solidFill>
                      </a:rPr>
                      <a:t> 077,7</a:t>
                    </a:r>
                    <a:endParaRPr lang="en-US" b="1" dirty="0">
                      <a:solidFill>
                        <a:srgbClr val="C00000"/>
                      </a:solidFill>
                    </a:endParaRP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321-4D9F-A93E-2ABBC9902B6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988253849847467E-2"/>
                  <c:y val="-0.38587177816030388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321-4D9F-A93E-2ABBC9902B6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Лист1!$C$2:$C$3</c:f>
              <c:numCache>
                <c:formatCode>0.0</c:formatCode>
                <c:ptCount val="2"/>
                <c:pt idx="0">
                  <c:v>12077.7</c:v>
                </c:pt>
                <c:pt idx="1">
                  <c:v>12147.3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321-4D9F-A93E-2ABBC9902B60}"/>
            </c:ext>
          </c:extLst>
        </c:ser>
        <c:shape val="cylinder"/>
        <c:axId val="126098048"/>
        <c:axId val="126116224"/>
        <c:axId val="0"/>
      </c:bar3DChart>
      <c:catAx>
        <c:axId val="126098048"/>
        <c:scaling>
          <c:orientation val="minMax"/>
        </c:scaling>
        <c:axPos val="b"/>
        <c:numFmt formatCode="General" sourceLinked="0"/>
        <c:tickLblPos val="nextTo"/>
        <c:crossAx val="126116224"/>
        <c:crosses val="autoZero"/>
        <c:auto val="1"/>
        <c:lblAlgn val="ctr"/>
        <c:lblOffset val="100"/>
      </c:catAx>
      <c:valAx>
        <c:axId val="126116224"/>
        <c:scaling>
          <c:orientation val="minMax"/>
        </c:scaling>
        <c:axPos val="l"/>
        <c:majorGridlines/>
        <c:numFmt formatCode="General" sourceLinked="1"/>
        <c:tickLblPos val="nextTo"/>
        <c:crossAx val="126098048"/>
        <c:crosses val="autoZero"/>
        <c:crossBetween val="between"/>
      </c:valAx>
    </c:plotArea>
    <c:plotVisOnly val="1"/>
    <c:dispBlanksAs val="gap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финансы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4892.5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ЖКХ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778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обеспечение пожарной безопасности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116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культура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5851.6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пенсии </c:v>
                </c:pt>
              </c:strCache>
            </c:strRef>
          </c:tx>
          <c:dLbls>
            <c:dLbl>
              <c:idx val="0"/>
              <c:layout>
                <c:manualLayout>
                  <c:x val="3.9583333333333331E-2"/>
                  <c:y val="0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192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обеспечение общественного порядка</c:v>
                </c:pt>
              </c:strCache>
            </c:strRef>
          </c:tx>
          <c:dLbls>
            <c:dLbl>
              <c:idx val="0"/>
              <c:layout/>
              <c:showVal val="1"/>
            </c:dLbl>
            <c:delete val="1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1.5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муниципальная политика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информ общество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34.800000000000004</c:v>
                </c:pt>
              </c:numCache>
            </c:numRef>
          </c:val>
        </c:ser>
        <c:shape val="cylinder"/>
        <c:axId val="132109824"/>
        <c:axId val="132111360"/>
        <c:axId val="0"/>
      </c:bar3DChart>
      <c:catAx>
        <c:axId val="132109824"/>
        <c:scaling>
          <c:orientation val="minMax"/>
        </c:scaling>
        <c:axPos val="b"/>
        <c:tickLblPos val="nextTo"/>
        <c:crossAx val="132111360"/>
        <c:crosses val="autoZero"/>
        <c:auto val="1"/>
        <c:lblAlgn val="ctr"/>
        <c:lblOffset val="100"/>
      </c:catAx>
      <c:valAx>
        <c:axId val="132111360"/>
        <c:scaling>
          <c:orientation val="minMax"/>
        </c:scaling>
        <c:axPos val="l"/>
        <c:majorGridlines/>
        <c:numFmt formatCode="General" sourceLinked="1"/>
        <c:tickLblPos val="nextTo"/>
        <c:crossAx val="13210982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4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Послания Президента РФ Федеральному Собранию РФ, определяющих бюджетную политику в РФ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88678" custScaleY="97636" custLinFactY="-1213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2C887C-9B1C-47F0-8F4B-A6C8B12BE840}" type="presOf" srcId="{F66C0B0F-594B-4FCD-8D52-737FCFB3BBE2}" destId="{1A8115D4-3C92-4236-AA49-E68EB7C814CE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22F29F61-F221-4E29-8808-8A3ABFB04486}" type="presOf" srcId="{0A69800F-E311-43F4-BC6A-FF2661B578F6}" destId="{FC1A9DF6-FD5C-43E3-B926-20429105DECF}" srcOrd="0" destOrd="0" presId="urn:microsoft.com/office/officeart/2005/8/layout/vList2"/>
    <dgm:cxn modelId="{6AD6843F-A45C-4939-8922-07E17D1B76F1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E5779E2-A1B7-40DA-B1E5-B229BC26C5B5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8601B2-4C5C-47E6-AFAF-F54B0E324DEF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baseline="0" smtClean="0"/>
            <a:t>Налоговые </a:t>
          </a:r>
        </a:p>
        <a:p>
          <a:pPr>
            <a:spcAft>
              <a:spcPts val="0"/>
            </a:spcAft>
          </a:pPr>
          <a:r>
            <a:rPr lang="ru-RU" sz="1600" b="1" baseline="0" smtClean="0"/>
            <a:t>Доходы</a:t>
          </a:r>
        </a:p>
        <a:p>
          <a:pPr>
            <a:spcAft>
              <a:spcPct val="35000"/>
            </a:spcAft>
          </a:pPr>
          <a:r>
            <a:rPr lang="ru-RU" sz="1600" b="1" i="1" baseline="0" smtClean="0"/>
            <a:t>7 174,8</a:t>
          </a:r>
          <a:endParaRPr lang="ru-RU" sz="1600" b="1" i="1" baseline="0" dirty="0"/>
        </a:p>
      </dgm:t>
    </dgm:pt>
    <dgm:pt modelId="{BA0A25C7-C320-48C9-9954-C80FCB8018EC}" type="parTrans" cxnId="{8EA5DC9D-E2D3-4887-A743-1EEE7C8EAB76}">
      <dgm:prSet/>
      <dgm:spPr/>
      <dgm:t>
        <a:bodyPr/>
        <a:lstStyle/>
        <a:p>
          <a:endParaRPr lang="ru-RU"/>
        </a:p>
      </dgm:t>
    </dgm:pt>
    <dgm:pt modelId="{4A04F75D-99B2-4746-9D80-228DECB7450A}" type="sibTrans" cxnId="{8EA5DC9D-E2D3-4887-A743-1EEE7C8EAB76}">
      <dgm:prSet/>
      <dgm:spPr/>
      <dgm:t>
        <a:bodyPr/>
        <a:lstStyle/>
        <a:p>
          <a:endParaRPr lang="ru-RU"/>
        </a:p>
      </dgm:t>
    </dgm:pt>
    <dgm:pt modelId="{9A4E27C2-6D78-4DBD-B4BD-A27DDD5EED0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/>
            <a:t>Налог на доходы</a:t>
          </a:r>
        </a:p>
        <a:p>
          <a:pPr>
            <a:spcAft>
              <a:spcPts val="0"/>
            </a:spcAft>
          </a:pPr>
          <a:r>
            <a:rPr lang="ru-RU" sz="1100" b="1" i="0" baseline="0" dirty="0" smtClean="0"/>
            <a:t> физических лиц</a:t>
          </a:r>
        </a:p>
        <a:p>
          <a:pPr>
            <a:spcAft>
              <a:spcPts val="0"/>
            </a:spcAft>
          </a:pPr>
          <a:r>
            <a:rPr lang="ru-RU" sz="1100" b="1" i="1" baseline="0" dirty="0" smtClean="0"/>
            <a:t>3597,7</a:t>
          </a:r>
          <a:endParaRPr lang="ru-RU" sz="1100" b="1" i="1" baseline="0" dirty="0"/>
        </a:p>
      </dgm:t>
    </dgm:pt>
    <dgm:pt modelId="{E69A9CA3-715A-4912-A228-041A5E008D26}" type="parTrans" cxnId="{C1C3F796-C065-467A-B540-A84F6A1041D2}">
      <dgm:prSet/>
      <dgm:spPr/>
      <dgm:t>
        <a:bodyPr/>
        <a:lstStyle/>
        <a:p>
          <a:endParaRPr lang="ru-RU"/>
        </a:p>
      </dgm:t>
    </dgm:pt>
    <dgm:pt modelId="{A41AFEA4-2A89-4D52-A2F0-0A97BB6920C2}" type="sibTrans" cxnId="{C1C3F796-C065-467A-B540-A84F6A1041D2}">
      <dgm:prSet/>
      <dgm:spPr/>
      <dgm:t>
        <a:bodyPr/>
        <a:lstStyle/>
        <a:p>
          <a:endParaRPr lang="ru-RU"/>
        </a:p>
      </dgm:t>
    </dgm:pt>
    <dgm:pt modelId="{348A2829-B03C-47A6-827D-83DB89EFAA81}">
      <dgm:prSet phldrT="[Текст]"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ru-RU" sz="1600" b="1" baseline="0" smtClean="0"/>
            <a:t>Неналоговые</a:t>
          </a:r>
        </a:p>
        <a:p>
          <a:pPr>
            <a:lnSpc>
              <a:spcPct val="70000"/>
            </a:lnSpc>
            <a:spcAft>
              <a:spcPts val="0"/>
            </a:spcAft>
          </a:pPr>
          <a:r>
            <a:rPr lang="ru-RU" sz="1600" b="1" baseline="0" smtClean="0"/>
            <a:t> доходы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600" b="1" i="1" baseline="0" smtClean="0"/>
            <a:t>419,7</a:t>
          </a:r>
          <a:endParaRPr lang="ru-RU" sz="1600" b="1" i="1" baseline="0" dirty="0"/>
        </a:p>
      </dgm:t>
    </dgm:pt>
    <dgm:pt modelId="{E88CC5BC-4190-4D3A-A950-DF2650AA4492}" type="parTrans" cxnId="{FBD4AC44-FF8A-408D-9DB2-7E6BE2717180}">
      <dgm:prSet/>
      <dgm:spPr/>
      <dgm:t>
        <a:bodyPr/>
        <a:lstStyle/>
        <a:p>
          <a:endParaRPr lang="ru-RU"/>
        </a:p>
      </dgm:t>
    </dgm:pt>
    <dgm:pt modelId="{CCE47B8A-E06A-4D49-88CB-D9253CF525CD}" type="sibTrans" cxnId="{FBD4AC44-FF8A-408D-9DB2-7E6BE2717180}">
      <dgm:prSet/>
      <dgm:spPr/>
      <dgm:t>
        <a:bodyPr/>
        <a:lstStyle/>
        <a:p>
          <a:endParaRPr lang="ru-RU"/>
        </a:p>
      </dgm:t>
    </dgm:pt>
    <dgm:pt modelId="{74AC0CC1-8F26-4CFA-AE67-79B32733563B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/>
            <a:t>Доходы от использования имущества</a:t>
          </a:r>
        </a:p>
        <a:p>
          <a:pPr>
            <a:spcAft>
              <a:spcPts val="0"/>
            </a:spcAft>
          </a:pPr>
          <a:r>
            <a:rPr lang="ru-RU" sz="1100" b="1" i="1" baseline="0" dirty="0" smtClean="0"/>
            <a:t>139,3</a:t>
          </a:r>
          <a:endParaRPr lang="ru-RU" sz="1100" b="1" i="1" baseline="0" dirty="0"/>
        </a:p>
      </dgm:t>
    </dgm:pt>
    <dgm:pt modelId="{9CF06112-50F0-4F97-82CA-D3CB43259E53}" type="parTrans" cxnId="{10FA47E7-833B-4903-AC6E-F9FDEEFE6F67}">
      <dgm:prSet/>
      <dgm:spPr/>
      <dgm:t>
        <a:bodyPr/>
        <a:lstStyle/>
        <a:p>
          <a:endParaRPr lang="ru-RU"/>
        </a:p>
      </dgm:t>
    </dgm:pt>
    <dgm:pt modelId="{5AEEFA53-5B56-47C4-8717-A65A75B36E1E}" type="sibTrans" cxnId="{10FA47E7-833B-4903-AC6E-F9FDEEFE6F67}">
      <dgm:prSet/>
      <dgm:spPr/>
      <dgm:t>
        <a:bodyPr/>
        <a:lstStyle/>
        <a:p>
          <a:endParaRPr lang="ru-RU"/>
        </a:p>
      </dgm:t>
    </dgm:pt>
    <dgm:pt modelId="{D490E702-0874-4835-B93F-F9EBBA06209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100" b="1" i="0" baseline="0" smtClean="0"/>
            <a:t>Государственная пошлина</a:t>
          </a:r>
        </a:p>
        <a:p>
          <a:pPr>
            <a:spcAft>
              <a:spcPts val="0"/>
            </a:spcAft>
          </a:pPr>
          <a:r>
            <a:rPr lang="ru-RU" sz="1100" b="1" i="0" baseline="0" smtClean="0"/>
            <a:t>7,0</a:t>
          </a:r>
          <a:endParaRPr lang="ru-RU" sz="1100" b="1" i="0" baseline="0" dirty="0"/>
        </a:p>
      </dgm:t>
    </dgm:pt>
    <dgm:pt modelId="{EB29B3FA-C538-4C4C-B5AB-90C07B139D37}" type="parTrans" cxnId="{F53636E1-6105-4FB7-B878-54B07B2B9716}">
      <dgm:prSet/>
      <dgm:spPr/>
      <dgm:t>
        <a:bodyPr/>
        <a:lstStyle/>
        <a:p>
          <a:endParaRPr lang="ru-RU"/>
        </a:p>
      </dgm:t>
    </dgm:pt>
    <dgm:pt modelId="{BE0F5F22-8183-4DFE-BC55-19609B7B1852}" type="sibTrans" cxnId="{F53636E1-6105-4FB7-B878-54B07B2B9716}">
      <dgm:prSet/>
      <dgm:spPr/>
      <dgm:t>
        <a:bodyPr/>
        <a:lstStyle/>
        <a:p>
          <a:endParaRPr lang="ru-RU"/>
        </a:p>
      </dgm:t>
    </dgm:pt>
    <dgm:pt modelId="{555F3254-2CB1-4067-9F3C-42DFB34257EE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100" b="1" i="0" baseline="0" smtClean="0"/>
            <a:t>Налог на совокупный доход</a:t>
          </a:r>
        </a:p>
        <a:p>
          <a:pPr>
            <a:spcAft>
              <a:spcPct val="35000"/>
            </a:spcAft>
          </a:pPr>
          <a:r>
            <a:rPr lang="ru-RU" sz="1100" b="1" i="1" baseline="0" smtClean="0"/>
            <a:t>106,3</a:t>
          </a:r>
          <a:endParaRPr lang="ru-RU" sz="1100" b="1" i="1" baseline="0" dirty="0"/>
        </a:p>
      </dgm:t>
    </dgm:pt>
    <dgm:pt modelId="{3CA9FA41-116A-4AEC-A433-13E1F34D2144}" type="parTrans" cxnId="{2FFE1A15-D5E3-4376-BA89-1DA13B4A13D7}">
      <dgm:prSet/>
      <dgm:spPr/>
      <dgm:t>
        <a:bodyPr/>
        <a:lstStyle/>
        <a:p>
          <a:endParaRPr lang="ru-RU"/>
        </a:p>
      </dgm:t>
    </dgm:pt>
    <dgm:pt modelId="{03AD9C3F-2686-4939-B835-DBFF80B766B5}" type="sibTrans" cxnId="{2FFE1A15-D5E3-4376-BA89-1DA13B4A13D7}">
      <dgm:prSet/>
      <dgm:spPr/>
      <dgm:t>
        <a:bodyPr/>
        <a:lstStyle/>
        <a:p>
          <a:endParaRPr lang="ru-RU"/>
        </a:p>
      </dgm:t>
    </dgm:pt>
    <dgm:pt modelId="{04053970-5D80-46A1-B461-BED3F277752F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/>
            <a:t>Штрафы, санкции, возмещение ущерба</a:t>
          </a:r>
        </a:p>
        <a:p>
          <a:pPr>
            <a:spcAft>
              <a:spcPts val="0"/>
            </a:spcAft>
          </a:pPr>
          <a:r>
            <a:rPr lang="ru-RU" sz="1100" b="1" i="1" baseline="0" dirty="0" smtClean="0"/>
            <a:t>25,9</a:t>
          </a:r>
          <a:endParaRPr lang="ru-RU" sz="1100" b="1" i="1" baseline="0" dirty="0"/>
        </a:p>
      </dgm:t>
    </dgm:pt>
    <dgm:pt modelId="{BCF761D7-35BC-4230-9EA3-3C4439BBE1D6}" type="parTrans" cxnId="{23BB2189-C8C2-43BE-A7E3-117C71CE5A3E}">
      <dgm:prSet/>
      <dgm:spPr/>
      <dgm:t>
        <a:bodyPr/>
        <a:lstStyle/>
        <a:p>
          <a:endParaRPr lang="ru-RU"/>
        </a:p>
      </dgm:t>
    </dgm:pt>
    <dgm:pt modelId="{9ADAAD9A-9FD2-408F-9802-8510F7DAC23E}" type="sibTrans" cxnId="{23BB2189-C8C2-43BE-A7E3-117C71CE5A3E}">
      <dgm:prSet/>
      <dgm:spPr/>
      <dgm:t>
        <a:bodyPr/>
        <a:lstStyle/>
        <a:p>
          <a:endParaRPr lang="ru-RU"/>
        </a:p>
      </dgm:t>
    </dgm:pt>
    <dgm:pt modelId="{A1FCAF13-1A74-4F7D-8E4C-3CEA0E390CD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1" i="0" baseline="0" smtClean="0"/>
            <a:t>Доходы </a:t>
          </a:r>
        </a:p>
        <a:p>
          <a:pPr>
            <a:spcAft>
              <a:spcPts val="0"/>
            </a:spcAft>
          </a:pPr>
          <a:r>
            <a:rPr lang="ru-RU" sz="2000" b="1" i="0" baseline="0" smtClean="0"/>
            <a:t>Бюджета</a:t>
          </a:r>
        </a:p>
        <a:p>
          <a:pPr>
            <a:spcAft>
              <a:spcPts val="0"/>
            </a:spcAft>
          </a:pPr>
          <a:endParaRPr lang="ru-RU" sz="2000" b="1" i="0" baseline="0" smtClean="0"/>
        </a:p>
        <a:p>
          <a:pPr>
            <a:spcAft>
              <a:spcPts val="0"/>
            </a:spcAft>
          </a:pPr>
          <a:r>
            <a:rPr lang="ru-RU" sz="2000" b="1" i="1" baseline="0" smtClean="0"/>
            <a:t>11 753,9</a:t>
          </a:r>
          <a:endParaRPr lang="ru-RU" sz="2000" b="1" i="1" baseline="0" dirty="0"/>
        </a:p>
      </dgm:t>
    </dgm:pt>
    <dgm:pt modelId="{1EF553E7-F288-4F0C-94C0-A1A2AA976BC0}" type="parTrans" cxnId="{CC55FB61-0C53-4CB4-B0D4-1B9BEE204E52}">
      <dgm:prSet/>
      <dgm:spPr/>
      <dgm:t>
        <a:bodyPr/>
        <a:lstStyle/>
        <a:p>
          <a:endParaRPr lang="ru-RU"/>
        </a:p>
      </dgm:t>
    </dgm:pt>
    <dgm:pt modelId="{A8385386-22F2-4288-B476-844535B0E078}" type="sibTrans" cxnId="{CC55FB61-0C53-4CB4-B0D4-1B9BEE204E52}">
      <dgm:prSet/>
      <dgm:spPr/>
      <dgm:t>
        <a:bodyPr/>
        <a:lstStyle/>
        <a:p>
          <a:endParaRPr lang="ru-RU"/>
        </a:p>
      </dgm:t>
    </dgm:pt>
    <dgm:pt modelId="{BADDE544-2279-4C5F-A5AD-1F0D1BE7AB6A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i="0" baseline="0" smtClean="0"/>
            <a:t>Безвозмездные поступления</a:t>
          </a:r>
        </a:p>
        <a:p>
          <a:pPr>
            <a:spcAft>
              <a:spcPts val="0"/>
            </a:spcAft>
          </a:pPr>
          <a:r>
            <a:rPr lang="ru-RU" sz="1600" b="1" i="1" baseline="0" smtClean="0"/>
            <a:t>4159,4</a:t>
          </a:r>
          <a:endParaRPr lang="ru-RU" sz="1600" b="1" i="1" baseline="0" dirty="0"/>
        </a:p>
      </dgm:t>
    </dgm:pt>
    <dgm:pt modelId="{2A7AAA2A-CC9A-4494-946C-D059BD91007B}" type="parTrans" cxnId="{401A625C-F6FC-4D0D-8F5B-E7D02F04F11A}">
      <dgm:prSet/>
      <dgm:spPr/>
      <dgm:t>
        <a:bodyPr/>
        <a:lstStyle/>
        <a:p>
          <a:endParaRPr lang="ru-RU"/>
        </a:p>
      </dgm:t>
    </dgm:pt>
    <dgm:pt modelId="{772A8182-0820-4197-85FA-B361FF2083F1}" type="sibTrans" cxnId="{401A625C-F6FC-4D0D-8F5B-E7D02F04F11A}">
      <dgm:prSet/>
      <dgm:spPr/>
      <dgm:t>
        <a:bodyPr/>
        <a:lstStyle/>
        <a:p>
          <a:endParaRPr lang="ru-RU"/>
        </a:p>
      </dgm:t>
    </dgm:pt>
    <dgm:pt modelId="{FCEEAC75-CE5E-4523-A1B6-72C9E004C730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100" b="1" i="0" baseline="0" smtClean="0"/>
            <a:t>Дотации бюджетам бюджетной системы РФ</a:t>
          </a:r>
        </a:p>
        <a:p>
          <a:pPr>
            <a:spcAft>
              <a:spcPts val="0"/>
            </a:spcAft>
          </a:pPr>
          <a:r>
            <a:rPr lang="ru-RU" sz="1100" b="1" i="1" baseline="0" smtClean="0"/>
            <a:t>3928,1</a:t>
          </a:r>
          <a:endParaRPr lang="ru-RU" sz="1100" b="1" i="1" baseline="0" dirty="0"/>
        </a:p>
      </dgm:t>
    </dgm:pt>
    <dgm:pt modelId="{72E23365-9504-45DB-8313-A5A322AD5B36}" type="parTrans" cxnId="{82FBB829-F882-44B3-A603-FD1D23266D4A}">
      <dgm:prSet/>
      <dgm:spPr/>
      <dgm:t>
        <a:bodyPr/>
        <a:lstStyle/>
        <a:p>
          <a:endParaRPr lang="ru-RU"/>
        </a:p>
      </dgm:t>
    </dgm:pt>
    <dgm:pt modelId="{CD4A7E36-957A-43C6-8867-36E7E9D47EA4}" type="sibTrans" cxnId="{82FBB829-F882-44B3-A603-FD1D23266D4A}">
      <dgm:prSet/>
      <dgm:spPr/>
      <dgm:t>
        <a:bodyPr/>
        <a:lstStyle/>
        <a:p>
          <a:endParaRPr lang="ru-RU"/>
        </a:p>
      </dgm:t>
    </dgm:pt>
    <dgm:pt modelId="{950B85DB-2CCD-497E-9A1E-F2D57AC45AA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100" b="1" i="0" baseline="0" smtClean="0"/>
            <a:t>Субвенции</a:t>
          </a:r>
        </a:p>
        <a:p>
          <a:pPr>
            <a:spcAft>
              <a:spcPts val="0"/>
            </a:spcAft>
          </a:pPr>
          <a:r>
            <a:rPr lang="ru-RU" sz="1100" b="1" i="1" baseline="0" smtClean="0"/>
            <a:t>231,3</a:t>
          </a:r>
          <a:endParaRPr lang="ru-RU" sz="1100" b="1" i="1" baseline="0" dirty="0"/>
        </a:p>
      </dgm:t>
    </dgm:pt>
    <dgm:pt modelId="{1023FEFC-1FA9-4EC6-8635-D743D1090DFC}" type="parTrans" cxnId="{3B313B0F-5287-4A67-A98E-4F25E2E57AB0}">
      <dgm:prSet/>
      <dgm:spPr/>
      <dgm:t>
        <a:bodyPr/>
        <a:lstStyle/>
        <a:p>
          <a:endParaRPr lang="ru-RU"/>
        </a:p>
      </dgm:t>
    </dgm:pt>
    <dgm:pt modelId="{141B24E2-9D6B-4D2B-A2C5-F7828834E18B}" type="sibTrans" cxnId="{3B313B0F-5287-4A67-A98E-4F25E2E57AB0}">
      <dgm:prSet/>
      <dgm:spPr/>
      <dgm:t>
        <a:bodyPr/>
        <a:lstStyle/>
        <a:p>
          <a:endParaRPr lang="ru-RU"/>
        </a:p>
      </dgm:t>
    </dgm:pt>
    <dgm:pt modelId="{BF9A80E3-DA66-4DF4-AE56-E325D5AC1FBA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100" b="1" i="0" baseline="0" smtClean="0"/>
            <a:t>Налог на имущество</a:t>
          </a:r>
        </a:p>
        <a:p>
          <a:pPr>
            <a:spcAft>
              <a:spcPts val="0"/>
            </a:spcAft>
          </a:pPr>
          <a:r>
            <a:rPr lang="ru-RU" sz="1100" b="1" i="1" baseline="0" smtClean="0"/>
            <a:t>3463,8</a:t>
          </a:r>
          <a:endParaRPr lang="ru-RU" sz="1100" b="1" i="1" baseline="0" dirty="0"/>
        </a:p>
      </dgm:t>
    </dgm:pt>
    <dgm:pt modelId="{9D3D376C-7C78-4D64-B17B-4D14CE449626}" type="parTrans" cxnId="{7AF52DF4-5B3A-45F5-A96D-39357C8B3E64}">
      <dgm:prSet/>
      <dgm:spPr/>
      <dgm:t>
        <a:bodyPr/>
        <a:lstStyle/>
        <a:p>
          <a:endParaRPr lang="ru-RU"/>
        </a:p>
      </dgm:t>
    </dgm:pt>
    <dgm:pt modelId="{7D1F174A-E675-4D3F-A973-912AA0EA3DF6}" type="sibTrans" cxnId="{7AF52DF4-5B3A-45F5-A96D-39357C8B3E64}">
      <dgm:prSet/>
      <dgm:spPr/>
      <dgm:t>
        <a:bodyPr/>
        <a:lstStyle/>
        <a:p>
          <a:endParaRPr lang="ru-RU"/>
        </a:p>
      </dgm:t>
    </dgm:pt>
    <dgm:pt modelId="{7BAC3A78-99B0-48E2-B516-295289A675AF}">
      <dgm:prSet/>
      <dgm:spPr/>
      <dgm:t>
        <a:bodyPr/>
        <a:lstStyle/>
        <a:p>
          <a:endParaRPr lang="ru-RU"/>
        </a:p>
      </dgm:t>
    </dgm:pt>
    <dgm:pt modelId="{FB2BFAD1-B15D-41FF-A2B7-44F69A6F40E6}" type="parTrans" cxnId="{15866AAB-0BFB-4878-B93E-D1B2973EBEE4}">
      <dgm:prSet/>
      <dgm:spPr/>
      <dgm:t>
        <a:bodyPr/>
        <a:lstStyle/>
        <a:p>
          <a:endParaRPr lang="ru-RU"/>
        </a:p>
      </dgm:t>
    </dgm:pt>
    <dgm:pt modelId="{3D135463-ADD4-4E5C-8AB7-058DE1618795}" type="sibTrans" cxnId="{15866AAB-0BFB-4878-B93E-D1B2973EBEE4}">
      <dgm:prSet/>
      <dgm:spPr/>
      <dgm:t>
        <a:bodyPr/>
        <a:lstStyle/>
        <a:p>
          <a:endParaRPr lang="ru-RU"/>
        </a:p>
      </dgm:t>
    </dgm:pt>
    <dgm:pt modelId="{E3C03E95-D768-42B6-8922-A9A3518F668D}" type="pres">
      <dgm:prSet presAssocID="{EE5779E2-A1B7-40DA-B1E5-B229BC26C5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6F4056-3569-482D-939F-5EE4A49984C1}" type="pres">
      <dgm:prSet presAssocID="{288601B2-4C5C-47E6-AFAF-F54B0E324DEF}" presName="vertFlow" presStyleCnt="0"/>
      <dgm:spPr/>
      <dgm:t>
        <a:bodyPr/>
        <a:lstStyle/>
        <a:p>
          <a:endParaRPr lang="ru-RU"/>
        </a:p>
      </dgm:t>
    </dgm:pt>
    <dgm:pt modelId="{7DD402FB-CACD-4F64-80A6-6DD87ECCC32E}" type="pres">
      <dgm:prSet presAssocID="{288601B2-4C5C-47E6-AFAF-F54B0E324DEF}" presName="header" presStyleLbl="node1" presStyleIdx="0" presStyleCnt="4" custScaleX="97912" custScaleY="229748" custLinFactY="-100000" custLinFactNeighborX="-5938" custLinFactNeighborY="-128264"/>
      <dgm:spPr/>
      <dgm:t>
        <a:bodyPr/>
        <a:lstStyle/>
        <a:p>
          <a:endParaRPr lang="ru-RU"/>
        </a:p>
      </dgm:t>
    </dgm:pt>
    <dgm:pt modelId="{533FCD74-EB48-4F3B-A517-2A893792E362}" type="pres">
      <dgm:prSet presAssocID="{E69A9CA3-715A-4912-A228-041A5E008D26}" presName="parTrans" presStyleLbl="sibTrans2D1" presStyleIdx="0" presStyleCnt="9" custScaleX="142359" custScaleY="233669"/>
      <dgm:spPr/>
      <dgm:t>
        <a:bodyPr/>
        <a:lstStyle/>
        <a:p>
          <a:endParaRPr lang="ru-RU"/>
        </a:p>
      </dgm:t>
    </dgm:pt>
    <dgm:pt modelId="{010C84A1-992E-4461-8C85-4DA8B1E0C810}" type="pres">
      <dgm:prSet presAssocID="{9A4E27C2-6D78-4DBD-B4BD-A27DDD5EED06}" presName="child" presStyleLbl="alignAccFollowNode1" presStyleIdx="0" presStyleCnt="9" custScaleY="113375" custLinFactY="12225" custLinFactNeighborX="-128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C8C1B-6C08-4859-8E1A-C58339B4D8B2}" type="pres">
      <dgm:prSet presAssocID="{A41AFEA4-2A89-4D52-A2F0-0A97BB6920C2}" presName="sibTrans" presStyleLbl="sibTrans2D1" presStyleIdx="1" presStyleCnt="9" custScaleX="89939" custScaleY="214573" custLinFactNeighborX="70" custLinFactNeighborY="2541"/>
      <dgm:spPr/>
      <dgm:t>
        <a:bodyPr/>
        <a:lstStyle/>
        <a:p>
          <a:endParaRPr lang="ru-RU"/>
        </a:p>
      </dgm:t>
    </dgm:pt>
    <dgm:pt modelId="{BBF1F6DD-3EEE-487E-ABF3-00AEB377296A}" type="pres">
      <dgm:prSet presAssocID="{555F3254-2CB1-4067-9F3C-42DFB34257EE}" presName="child" presStyleLbl="alignAccFollowNode1" presStyleIdx="1" presStyleCnt="9" custScaleY="115033" custLinFactY="51391" custLinFactNeighborX="-58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A3189-2DFB-4C6C-AEAC-4A8EF00AEAC1}" type="pres">
      <dgm:prSet presAssocID="{03AD9C3F-2686-4939-B835-DBFF80B766B5}" presName="sibTrans" presStyleLbl="sibTrans2D1" presStyleIdx="2" presStyleCnt="9" custScaleX="103934" custScaleY="180832" custLinFactNeighborX="5388" custLinFactNeighborY="12393"/>
      <dgm:spPr/>
      <dgm:t>
        <a:bodyPr/>
        <a:lstStyle/>
        <a:p>
          <a:endParaRPr lang="ru-RU"/>
        </a:p>
      </dgm:t>
    </dgm:pt>
    <dgm:pt modelId="{3F7562B0-48B6-4DED-8CDC-B9E6E8676CC7}" type="pres">
      <dgm:prSet presAssocID="{BF9A80E3-DA66-4DF4-AE56-E325D5AC1FBA}" presName="child" presStyleLbl="alignAccFollowNode1" presStyleIdx="2" presStyleCnt="9" custScaleY="92087" custLinFactY="66561" custLinFactNeighborX="-75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A57CEB-BBEA-48BC-BDF1-E53636AC716E}" type="pres">
      <dgm:prSet presAssocID="{7D1F174A-E675-4D3F-A973-912AA0EA3DF6}" presName="sibTrans" presStyleLbl="sibTrans2D1" presStyleIdx="3" presStyleCnt="9"/>
      <dgm:spPr/>
      <dgm:t>
        <a:bodyPr/>
        <a:lstStyle/>
        <a:p>
          <a:endParaRPr lang="ru-RU"/>
        </a:p>
      </dgm:t>
    </dgm:pt>
    <dgm:pt modelId="{99BD06A2-1E4A-46F5-949C-6769702FE89D}" type="pres">
      <dgm:prSet presAssocID="{D490E702-0874-4835-B93F-F9EBBA062096}" presName="child" presStyleLbl="alignAccFollowNode1" presStyleIdx="3" presStyleCnt="9" custScaleY="100000" custLinFactY="84432" custLinFactNeighborX="-5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D8F44-C286-49D7-BF01-964F3DD31243}" type="pres">
      <dgm:prSet presAssocID="{288601B2-4C5C-47E6-AFAF-F54B0E324DEF}" presName="hSp" presStyleCnt="0"/>
      <dgm:spPr/>
      <dgm:t>
        <a:bodyPr/>
        <a:lstStyle/>
        <a:p>
          <a:endParaRPr lang="ru-RU"/>
        </a:p>
      </dgm:t>
    </dgm:pt>
    <dgm:pt modelId="{A2FB19F3-8B83-4C60-90FE-3E6B67E1E184}" type="pres">
      <dgm:prSet presAssocID="{348A2829-B03C-47A6-827D-83DB89EFAA81}" presName="vertFlow" presStyleCnt="0"/>
      <dgm:spPr/>
      <dgm:t>
        <a:bodyPr/>
        <a:lstStyle/>
        <a:p>
          <a:endParaRPr lang="ru-RU"/>
        </a:p>
      </dgm:t>
    </dgm:pt>
    <dgm:pt modelId="{AAC3F2B4-157D-4790-8015-6E537C180BAA}" type="pres">
      <dgm:prSet presAssocID="{348A2829-B03C-47A6-827D-83DB89EFAA81}" presName="header" presStyleLbl="node1" presStyleIdx="1" presStyleCnt="4" custScaleX="100667" custScaleY="164139" custLinFactY="-69496" custLinFactNeighborX="-3848" custLinFactNeighborY="-100000"/>
      <dgm:spPr/>
      <dgm:t>
        <a:bodyPr/>
        <a:lstStyle/>
        <a:p>
          <a:endParaRPr lang="ru-RU"/>
        </a:p>
      </dgm:t>
    </dgm:pt>
    <dgm:pt modelId="{4798FEFB-AB58-4431-A7F9-42E9B17B6F4E}" type="pres">
      <dgm:prSet presAssocID="{9CF06112-50F0-4F97-82CA-D3CB43259E53}" presName="parTrans" presStyleLbl="sibTrans2D1" presStyleIdx="4" presStyleCnt="9"/>
      <dgm:spPr/>
      <dgm:t>
        <a:bodyPr/>
        <a:lstStyle/>
        <a:p>
          <a:endParaRPr lang="ru-RU"/>
        </a:p>
      </dgm:t>
    </dgm:pt>
    <dgm:pt modelId="{2DB0A134-9F9B-4792-9888-216756AE653D}" type="pres">
      <dgm:prSet presAssocID="{74AC0CC1-8F26-4CFA-AE67-79B32733563B}" presName="child" presStyleLbl="alignAccFollowNode1" presStyleIdx="4" presStyleCnt="9" custScaleY="107727" custLinFactNeighborX="-3753" custLinFactNeighborY="-935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810FA-9D48-4742-8D10-C9BE1730B07F}" type="pres">
      <dgm:prSet presAssocID="{5AEEFA53-5B56-47C4-8717-A65A75B36E1E}" presName="sibTrans" presStyleLbl="sibTrans2D1" presStyleIdx="5" presStyleCnt="9" custAng="341104" custLinFactY="20719" custLinFactNeighborX="-18313" custLinFactNeighborY="100000"/>
      <dgm:spPr/>
      <dgm:t>
        <a:bodyPr/>
        <a:lstStyle/>
        <a:p>
          <a:endParaRPr lang="ru-RU"/>
        </a:p>
      </dgm:t>
    </dgm:pt>
    <dgm:pt modelId="{D1D82C27-486C-4A4E-92C0-12D1BE30A7B8}" type="pres">
      <dgm:prSet presAssocID="{7BAC3A78-99B0-48E2-B516-295289A675AF}" presName="child" presStyleLbl="alignAccFollowNode1" presStyleIdx="5" presStyleCnt="9" custScaleX="105987" custScaleY="1401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1205F-C2D3-4C0F-A55C-B08FBE684445}" type="pres">
      <dgm:prSet presAssocID="{3D135463-ADD4-4E5C-8AB7-058DE1618795}" presName="sibTrans" presStyleLbl="sibTrans2D1" presStyleIdx="6" presStyleCnt="9" custAng="21440045"/>
      <dgm:spPr/>
      <dgm:t>
        <a:bodyPr/>
        <a:lstStyle/>
        <a:p>
          <a:endParaRPr lang="ru-RU"/>
        </a:p>
      </dgm:t>
    </dgm:pt>
    <dgm:pt modelId="{49BD7084-2A1B-4FFF-9806-C156BC3ECA3C}" type="pres">
      <dgm:prSet presAssocID="{04053970-5D80-46A1-B461-BED3F277752F}" presName="child" presStyleLbl="alignAccFollowNode1" presStyleIdx="6" presStyleCnt="9" custAng="0" custScaleX="97626" custScaleY="162470" custLinFactY="6375" custLinFactNeighborX="-233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42608-5803-4331-92C4-B57E9767A071}" type="pres">
      <dgm:prSet presAssocID="{348A2829-B03C-47A6-827D-83DB89EFAA81}" presName="hSp" presStyleCnt="0"/>
      <dgm:spPr/>
      <dgm:t>
        <a:bodyPr/>
        <a:lstStyle/>
        <a:p>
          <a:endParaRPr lang="ru-RU"/>
        </a:p>
      </dgm:t>
    </dgm:pt>
    <dgm:pt modelId="{EA0974C9-963F-41E2-9B57-D72295469541}" type="pres">
      <dgm:prSet presAssocID="{BADDE544-2279-4C5F-A5AD-1F0D1BE7AB6A}" presName="vertFlow" presStyleCnt="0"/>
      <dgm:spPr/>
      <dgm:t>
        <a:bodyPr/>
        <a:lstStyle/>
        <a:p>
          <a:endParaRPr lang="ru-RU"/>
        </a:p>
      </dgm:t>
    </dgm:pt>
    <dgm:pt modelId="{9EDB9606-04C0-4A35-BF09-F6D8B309F0DE}" type="pres">
      <dgm:prSet presAssocID="{BADDE544-2279-4C5F-A5AD-1F0D1BE7AB6A}" presName="header" presStyleLbl="node1" presStyleIdx="2" presStyleCnt="4" custScaleY="163045" custLinFactY="-68949" custLinFactNeighborX="-6696" custLinFactNeighborY="-100000"/>
      <dgm:spPr/>
      <dgm:t>
        <a:bodyPr/>
        <a:lstStyle/>
        <a:p>
          <a:endParaRPr lang="ru-RU"/>
        </a:p>
      </dgm:t>
    </dgm:pt>
    <dgm:pt modelId="{B87D9AF3-9D96-437D-9631-B336EF8E02C8}" type="pres">
      <dgm:prSet presAssocID="{72E23365-9504-45DB-8313-A5A322AD5B36}" presName="parTrans" presStyleLbl="sibTrans2D1" presStyleIdx="7" presStyleCnt="9"/>
      <dgm:spPr/>
      <dgm:t>
        <a:bodyPr/>
        <a:lstStyle/>
        <a:p>
          <a:endParaRPr lang="ru-RU"/>
        </a:p>
      </dgm:t>
    </dgm:pt>
    <dgm:pt modelId="{357C4D2D-3B72-4EF5-9E40-264D530B0189}" type="pres">
      <dgm:prSet presAssocID="{FCEEAC75-CE5E-4523-A1B6-72C9E004C730}" presName="child" presStyleLbl="alignAccFollowNode1" presStyleIdx="7" presStyleCnt="9" custScaleY="108122" custLinFactNeighborX="-5237" custLinFactNeighborY="-364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AE7ED-23AD-429E-8E8E-EB41EB38A6B8}" type="pres">
      <dgm:prSet presAssocID="{CD4A7E36-957A-43C6-8867-36E7E9D47EA4}" presName="sibTrans" presStyleLbl="sibTrans2D1" presStyleIdx="8" presStyleCnt="9"/>
      <dgm:spPr/>
      <dgm:t>
        <a:bodyPr/>
        <a:lstStyle/>
        <a:p>
          <a:endParaRPr lang="ru-RU"/>
        </a:p>
      </dgm:t>
    </dgm:pt>
    <dgm:pt modelId="{EF8C00A0-8ABA-4013-B17F-666A34C0DA7D}" type="pres">
      <dgm:prSet presAssocID="{950B85DB-2CCD-497E-9A1E-F2D57AC45AA8}" presName="child" presStyleLbl="alignAccFollowNode1" presStyleIdx="8" presStyleCnt="9" custLinFactNeighborX="-4124" custLinFactNeighborY="-153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17F72-EEFA-4C25-83DD-D074FE26248B}" type="pres">
      <dgm:prSet presAssocID="{BADDE544-2279-4C5F-A5AD-1F0D1BE7AB6A}" presName="hSp" presStyleCnt="0"/>
      <dgm:spPr/>
      <dgm:t>
        <a:bodyPr/>
        <a:lstStyle/>
        <a:p>
          <a:endParaRPr lang="ru-RU"/>
        </a:p>
      </dgm:t>
    </dgm:pt>
    <dgm:pt modelId="{48E0F390-A146-49D4-B5C4-E2956BBDD7A0}" type="pres">
      <dgm:prSet presAssocID="{A1FCAF13-1A74-4F7D-8E4C-3CEA0E390CD8}" presName="vertFlow" presStyleCnt="0"/>
      <dgm:spPr/>
      <dgm:t>
        <a:bodyPr/>
        <a:lstStyle/>
        <a:p>
          <a:endParaRPr lang="ru-RU"/>
        </a:p>
      </dgm:t>
    </dgm:pt>
    <dgm:pt modelId="{573EB78C-2CCA-43A4-AE46-92365A68857E}" type="pres">
      <dgm:prSet presAssocID="{A1FCAF13-1A74-4F7D-8E4C-3CEA0E390CD8}" presName="header" presStyleLbl="node1" presStyleIdx="3" presStyleCnt="4" custScaleX="79809" custScaleY="277327" custLinFactNeighborX="-987" custLinFactNeighborY="-80260"/>
      <dgm:spPr/>
      <dgm:t>
        <a:bodyPr/>
        <a:lstStyle/>
        <a:p>
          <a:endParaRPr lang="ru-RU"/>
        </a:p>
      </dgm:t>
    </dgm:pt>
  </dgm:ptLst>
  <dgm:cxnLst>
    <dgm:cxn modelId="{63C68ED0-DC20-4C05-A307-C3A48B694AA0}" type="presOf" srcId="{BF9A80E3-DA66-4DF4-AE56-E325D5AC1FBA}" destId="{3F7562B0-48B6-4DED-8CDC-B9E6E8676CC7}" srcOrd="0" destOrd="0" presId="urn:microsoft.com/office/officeart/2005/8/layout/lProcess1"/>
    <dgm:cxn modelId="{38B01761-9FEB-472D-A446-AD6ECB0644FB}" type="presOf" srcId="{EE5779E2-A1B7-40DA-B1E5-B229BC26C5B5}" destId="{E3C03E95-D768-42B6-8922-A9A3518F668D}" srcOrd="0" destOrd="0" presId="urn:microsoft.com/office/officeart/2005/8/layout/lProcess1"/>
    <dgm:cxn modelId="{C59DDA5E-372B-42DD-99AC-B38BDE5F3269}" type="presOf" srcId="{555F3254-2CB1-4067-9F3C-42DFB34257EE}" destId="{BBF1F6DD-3EEE-487E-ABF3-00AEB377296A}" srcOrd="0" destOrd="0" presId="urn:microsoft.com/office/officeart/2005/8/layout/lProcess1"/>
    <dgm:cxn modelId="{F53636E1-6105-4FB7-B878-54B07B2B9716}" srcId="{288601B2-4C5C-47E6-AFAF-F54B0E324DEF}" destId="{D490E702-0874-4835-B93F-F9EBBA062096}" srcOrd="3" destOrd="0" parTransId="{EB29B3FA-C538-4C4C-B5AB-90C07B139D37}" sibTransId="{BE0F5F22-8183-4DFE-BC55-19609B7B1852}"/>
    <dgm:cxn modelId="{C1C3F796-C065-467A-B540-A84F6A1041D2}" srcId="{288601B2-4C5C-47E6-AFAF-F54B0E324DEF}" destId="{9A4E27C2-6D78-4DBD-B4BD-A27DDD5EED06}" srcOrd="0" destOrd="0" parTransId="{E69A9CA3-715A-4912-A228-041A5E008D26}" sibTransId="{A41AFEA4-2A89-4D52-A2F0-0A97BB6920C2}"/>
    <dgm:cxn modelId="{401A625C-F6FC-4D0D-8F5B-E7D02F04F11A}" srcId="{EE5779E2-A1B7-40DA-B1E5-B229BC26C5B5}" destId="{BADDE544-2279-4C5F-A5AD-1F0D1BE7AB6A}" srcOrd="2" destOrd="0" parTransId="{2A7AAA2A-CC9A-4494-946C-D059BD91007B}" sibTransId="{772A8182-0820-4197-85FA-B361FF2083F1}"/>
    <dgm:cxn modelId="{F63DB5C9-2B08-4C13-BB56-2D9593D76FB6}" type="presOf" srcId="{FCEEAC75-CE5E-4523-A1B6-72C9E004C730}" destId="{357C4D2D-3B72-4EF5-9E40-264D530B0189}" srcOrd="0" destOrd="0" presId="urn:microsoft.com/office/officeart/2005/8/layout/lProcess1"/>
    <dgm:cxn modelId="{15866AAB-0BFB-4878-B93E-D1B2973EBEE4}" srcId="{348A2829-B03C-47A6-827D-83DB89EFAA81}" destId="{7BAC3A78-99B0-48E2-B516-295289A675AF}" srcOrd="1" destOrd="0" parTransId="{FB2BFAD1-B15D-41FF-A2B7-44F69A6F40E6}" sibTransId="{3D135463-ADD4-4E5C-8AB7-058DE1618795}"/>
    <dgm:cxn modelId="{87BC7A8C-667E-42C2-BFDE-AFC5018DA749}" type="presOf" srcId="{3D135463-ADD4-4E5C-8AB7-058DE1618795}" destId="{2671205F-C2D3-4C0F-A55C-B08FBE684445}" srcOrd="0" destOrd="0" presId="urn:microsoft.com/office/officeart/2005/8/layout/lProcess1"/>
    <dgm:cxn modelId="{960BEA1B-C8FC-49F9-845F-43481B7BB4FB}" type="presOf" srcId="{7D1F174A-E675-4D3F-A973-912AA0EA3DF6}" destId="{E6A57CEB-BBEA-48BC-BDF1-E53636AC716E}" srcOrd="0" destOrd="0" presId="urn:microsoft.com/office/officeart/2005/8/layout/lProcess1"/>
    <dgm:cxn modelId="{97430ECA-F6A2-47FA-BE39-6AE6E046FB37}" type="presOf" srcId="{9CF06112-50F0-4F97-82CA-D3CB43259E53}" destId="{4798FEFB-AB58-4431-A7F9-42E9B17B6F4E}" srcOrd="0" destOrd="0" presId="urn:microsoft.com/office/officeart/2005/8/layout/lProcess1"/>
    <dgm:cxn modelId="{14D74F2C-361B-4F3E-B74A-056DC5B21233}" type="presOf" srcId="{288601B2-4C5C-47E6-AFAF-F54B0E324DEF}" destId="{7DD402FB-CACD-4F64-80A6-6DD87ECCC32E}" srcOrd="0" destOrd="0" presId="urn:microsoft.com/office/officeart/2005/8/layout/lProcess1"/>
    <dgm:cxn modelId="{FBD4AC44-FF8A-408D-9DB2-7E6BE2717180}" srcId="{EE5779E2-A1B7-40DA-B1E5-B229BC26C5B5}" destId="{348A2829-B03C-47A6-827D-83DB89EFAA81}" srcOrd="1" destOrd="0" parTransId="{E88CC5BC-4190-4D3A-A950-DF2650AA4492}" sibTransId="{CCE47B8A-E06A-4D49-88CB-D9253CF525CD}"/>
    <dgm:cxn modelId="{10FA47E7-833B-4903-AC6E-F9FDEEFE6F67}" srcId="{348A2829-B03C-47A6-827D-83DB89EFAA81}" destId="{74AC0CC1-8F26-4CFA-AE67-79B32733563B}" srcOrd="0" destOrd="0" parTransId="{9CF06112-50F0-4F97-82CA-D3CB43259E53}" sibTransId="{5AEEFA53-5B56-47C4-8717-A65A75B36E1E}"/>
    <dgm:cxn modelId="{273B7B1A-A92F-440C-B46A-DCAF699AE3C2}" type="presOf" srcId="{72E23365-9504-45DB-8313-A5A322AD5B36}" destId="{B87D9AF3-9D96-437D-9631-B336EF8E02C8}" srcOrd="0" destOrd="0" presId="urn:microsoft.com/office/officeart/2005/8/layout/lProcess1"/>
    <dgm:cxn modelId="{312A5D00-81CD-4260-A7DF-87980354F461}" type="presOf" srcId="{03AD9C3F-2686-4939-B835-DBFF80B766B5}" destId="{82CA3189-2DFB-4C6C-AEAC-4A8EF00AEAC1}" srcOrd="0" destOrd="0" presId="urn:microsoft.com/office/officeart/2005/8/layout/lProcess1"/>
    <dgm:cxn modelId="{C558D7D8-01B3-4A11-83DB-6AB3F9E4FBF9}" type="presOf" srcId="{A41AFEA4-2A89-4D52-A2F0-0A97BB6920C2}" destId="{2BCC8C1B-6C08-4859-8E1A-C58339B4D8B2}" srcOrd="0" destOrd="0" presId="urn:microsoft.com/office/officeart/2005/8/layout/lProcess1"/>
    <dgm:cxn modelId="{63847EDA-8F61-4381-A4A5-25F53A535FDE}" type="presOf" srcId="{04053970-5D80-46A1-B461-BED3F277752F}" destId="{49BD7084-2A1B-4FFF-9806-C156BC3ECA3C}" srcOrd="0" destOrd="0" presId="urn:microsoft.com/office/officeart/2005/8/layout/lProcess1"/>
    <dgm:cxn modelId="{82FBB829-F882-44B3-A603-FD1D23266D4A}" srcId="{BADDE544-2279-4C5F-A5AD-1F0D1BE7AB6A}" destId="{FCEEAC75-CE5E-4523-A1B6-72C9E004C730}" srcOrd="0" destOrd="0" parTransId="{72E23365-9504-45DB-8313-A5A322AD5B36}" sibTransId="{CD4A7E36-957A-43C6-8867-36E7E9D47EA4}"/>
    <dgm:cxn modelId="{8EA5DC9D-E2D3-4887-A743-1EEE7C8EAB76}" srcId="{EE5779E2-A1B7-40DA-B1E5-B229BC26C5B5}" destId="{288601B2-4C5C-47E6-AFAF-F54B0E324DEF}" srcOrd="0" destOrd="0" parTransId="{BA0A25C7-C320-48C9-9954-C80FCB8018EC}" sibTransId="{4A04F75D-99B2-4746-9D80-228DECB7450A}"/>
    <dgm:cxn modelId="{15F712C0-6015-4C10-950E-796ACA194814}" type="presOf" srcId="{BADDE544-2279-4C5F-A5AD-1F0D1BE7AB6A}" destId="{9EDB9606-04C0-4A35-BF09-F6D8B309F0DE}" srcOrd="0" destOrd="0" presId="urn:microsoft.com/office/officeart/2005/8/layout/lProcess1"/>
    <dgm:cxn modelId="{2CDA4C06-C1E8-4A80-883F-639ECCEFEEEB}" type="presOf" srcId="{9A4E27C2-6D78-4DBD-B4BD-A27DDD5EED06}" destId="{010C84A1-992E-4461-8C85-4DA8B1E0C810}" srcOrd="0" destOrd="0" presId="urn:microsoft.com/office/officeart/2005/8/layout/lProcess1"/>
    <dgm:cxn modelId="{781CBFA8-68EB-46D7-B281-DC653887B5F2}" type="presOf" srcId="{5AEEFA53-5B56-47C4-8717-A65A75B36E1E}" destId="{A60810FA-9D48-4742-8D10-C9BE1730B07F}" srcOrd="0" destOrd="0" presId="urn:microsoft.com/office/officeart/2005/8/layout/lProcess1"/>
    <dgm:cxn modelId="{1C85EC11-8AF4-4B65-9C41-CE219EED3AA2}" type="presOf" srcId="{E69A9CA3-715A-4912-A228-041A5E008D26}" destId="{533FCD74-EB48-4F3B-A517-2A893792E362}" srcOrd="0" destOrd="0" presId="urn:microsoft.com/office/officeart/2005/8/layout/lProcess1"/>
    <dgm:cxn modelId="{E36CD78D-5389-427A-88BF-4A0D322D5F6F}" type="presOf" srcId="{D490E702-0874-4835-B93F-F9EBBA062096}" destId="{99BD06A2-1E4A-46F5-949C-6769702FE89D}" srcOrd="0" destOrd="0" presId="urn:microsoft.com/office/officeart/2005/8/layout/lProcess1"/>
    <dgm:cxn modelId="{3B313B0F-5287-4A67-A98E-4F25E2E57AB0}" srcId="{BADDE544-2279-4C5F-A5AD-1F0D1BE7AB6A}" destId="{950B85DB-2CCD-497E-9A1E-F2D57AC45AA8}" srcOrd="1" destOrd="0" parTransId="{1023FEFC-1FA9-4EC6-8635-D743D1090DFC}" sibTransId="{141B24E2-9D6B-4D2B-A2C5-F7828834E18B}"/>
    <dgm:cxn modelId="{7AF52DF4-5B3A-45F5-A96D-39357C8B3E64}" srcId="{288601B2-4C5C-47E6-AFAF-F54B0E324DEF}" destId="{BF9A80E3-DA66-4DF4-AE56-E325D5AC1FBA}" srcOrd="2" destOrd="0" parTransId="{9D3D376C-7C78-4D64-B17B-4D14CE449626}" sibTransId="{7D1F174A-E675-4D3F-A973-912AA0EA3DF6}"/>
    <dgm:cxn modelId="{CC55FB61-0C53-4CB4-B0D4-1B9BEE204E52}" srcId="{EE5779E2-A1B7-40DA-B1E5-B229BC26C5B5}" destId="{A1FCAF13-1A74-4F7D-8E4C-3CEA0E390CD8}" srcOrd="3" destOrd="0" parTransId="{1EF553E7-F288-4F0C-94C0-A1A2AA976BC0}" sibTransId="{A8385386-22F2-4288-B476-844535B0E078}"/>
    <dgm:cxn modelId="{9BD6D963-D057-4F0B-95C7-1B81CF802704}" type="presOf" srcId="{A1FCAF13-1A74-4F7D-8E4C-3CEA0E390CD8}" destId="{573EB78C-2CCA-43A4-AE46-92365A68857E}" srcOrd="0" destOrd="0" presId="urn:microsoft.com/office/officeart/2005/8/layout/lProcess1"/>
    <dgm:cxn modelId="{2FFE1A15-D5E3-4376-BA89-1DA13B4A13D7}" srcId="{288601B2-4C5C-47E6-AFAF-F54B0E324DEF}" destId="{555F3254-2CB1-4067-9F3C-42DFB34257EE}" srcOrd="1" destOrd="0" parTransId="{3CA9FA41-116A-4AEC-A433-13E1F34D2144}" sibTransId="{03AD9C3F-2686-4939-B835-DBFF80B766B5}"/>
    <dgm:cxn modelId="{08407B16-1D31-47BC-8CC6-696B48A52D32}" type="presOf" srcId="{CD4A7E36-957A-43C6-8867-36E7E9D47EA4}" destId="{6F6AE7ED-23AD-429E-8E8E-EB41EB38A6B8}" srcOrd="0" destOrd="0" presId="urn:microsoft.com/office/officeart/2005/8/layout/lProcess1"/>
    <dgm:cxn modelId="{F146368C-A9DC-4030-A5B3-A7319AB5E53F}" type="presOf" srcId="{7BAC3A78-99B0-48E2-B516-295289A675AF}" destId="{D1D82C27-486C-4A4E-92C0-12D1BE30A7B8}" srcOrd="0" destOrd="0" presId="urn:microsoft.com/office/officeart/2005/8/layout/lProcess1"/>
    <dgm:cxn modelId="{0B8C5DDB-F82A-4271-81A5-192C2A47C70D}" type="presOf" srcId="{950B85DB-2CCD-497E-9A1E-F2D57AC45AA8}" destId="{EF8C00A0-8ABA-4013-B17F-666A34C0DA7D}" srcOrd="0" destOrd="0" presId="urn:microsoft.com/office/officeart/2005/8/layout/lProcess1"/>
    <dgm:cxn modelId="{90603A42-7B1F-41F5-BEA3-252318474E9B}" type="presOf" srcId="{348A2829-B03C-47A6-827D-83DB89EFAA81}" destId="{AAC3F2B4-157D-4790-8015-6E537C180BAA}" srcOrd="0" destOrd="0" presId="urn:microsoft.com/office/officeart/2005/8/layout/lProcess1"/>
    <dgm:cxn modelId="{23BB2189-C8C2-43BE-A7E3-117C71CE5A3E}" srcId="{348A2829-B03C-47A6-827D-83DB89EFAA81}" destId="{04053970-5D80-46A1-B461-BED3F277752F}" srcOrd="2" destOrd="0" parTransId="{BCF761D7-35BC-4230-9EA3-3C4439BBE1D6}" sibTransId="{9ADAAD9A-9FD2-408F-9802-8510F7DAC23E}"/>
    <dgm:cxn modelId="{9B32AEA8-FD05-4808-997B-6B76306633D7}" type="presOf" srcId="{74AC0CC1-8F26-4CFA-AE67-79B32733563B}" destId="{2DB0A134-9F9B-4792-9888-216756AE653D}" srcOrd="0" destOrd="0" presId="urn:microsoft.com/office/officeart/2005/8/layout/lProcess1"/>
    <dgm:cxn modelId="{0469F47B-FEEF-4956-82DA-455E9BC0AEDF}" type="presParOf" srcId="{E3C03E95-D768-42B6-8922-A9A3518F668D}" destId="{5E6F4056-3569-482D-939F-5EE4A49984C1}" srcOrd="0" destOrd="0" presId="urn:microsoft.com/office/officeart/2005/8/layout/lProcess1"/>
    <dgm:cxn modelId="{106FF8A9-5FBA-4929-8619-AC6F13896B12}" type="presParOf" srcId="{5E6F4056-3569-482D-939F-5EE4A49984C1}" destId="{7DD402FB-CACD-4F64-80A6-6DD87ECCC32E}" srcOrd="0" destOrd="0" presId="urn:microsoft.com/office/officeart/2005/8/layout/lProcess1"/>
    <dgm:cxn modelId="{E1F95761-CC1D-4222-B2CA-768A228B96BF}" type="presParOf" srcId="{5E6F4056-3569-482D-939F-5EE4A49984C1}" destId="{533FCD74-EB48-4F3B-A517-2A893792E362}" srcOrd="1" destOrd="0" presId="urn:microsoft.com/office/officeart/2005/8/layout/lProcess1"/>
    <dgm:cxn modelId="{1D993975-E419-4136-865D-382E6A04AE8A}" type="presParOf" srcId="{5E6F4056-3569-482D-939F-5EE4A49984C1}" destId="{010C84A1-992E-4461-8C85-4DA8B1E0C810}" srcOrd="2" destOrd="0" presId="urn:microsoft.com/office/officeart/2005/8/layout/lProcess1"/>
    <dgm:cxn modelId="{0BD72928-63D7-4A6A-8182-AA724006E533}" type="presParOf" srcId="{5E6F4056-3569-482D-939F-5EE4A49984C1}" destId="{2BCC8C1B-6C08-4859-8E1A-C58339B4D8B2}" srcOrd="3" destOrd="0" presId="urn:microsoft.com/office/officeart/2005/8/layout/lProcess1"/>
    <dgm:cxn modelId="{D6CC773D-BA66-4D74-8540-2A47A0B9CD29}" type="presParOf" srcId="{5E6F4056-3569-482D-939F-5EE4A49984C1}" destId="{BBF1F6DD-3EEE-487E-ABF3-00AEB377296A}" srcOrd="4" destOrd="0" presId="urn:microsoft.com/office/officeart/2005/8/layout/lProcess1"/>
    <dgm:cxn modelId="{3EC56731-6A7E-4A19-838F-EABDC89EF297}" type="presParOf" srcId="{5E6F4056-3569-482D-939F-5EE4A49984C1}" destId="{82CA3189-2DFB-4C6C-AEAC-4A8EF00AEAC1}" srcOrd="5" destOrd="0" presId="urn:microsoft.com/office/officeart/2005/8/layout/lProcess1"/>
    <dgm:cxn modelId="{74B12D0B-F9FC-4A76-B040-043D8BB168B8}" type="presParOf" srcId="{5E6F4056-3569-482D-939F-5EE4A49984C1}" destId="{3F7562B0-48B6-4DED-8CDC-B9E6E8676CC7}" srcOrd="6" destOrd="0" presId="urn:microsoft.com/office/officeart/2005/8/layout/lProcess1"/>
    <dgm:cxn modelId="{2A91D818-70F5-4FF2-96D0-CE9831BCB0E8}" type="presParOf" srcId="{5E6F4056-3569-482D-939F-5EE4A49984C1}" destId="{E6A57CEB-BBEA-48BC-BDF1-E53636AC716E}" srcOrd="7" destOrd="0" presId="urn:microsoft.com/office/officeart/2005/8/layout/lProcess1"/>
    <dgm:cxn modelId="{2DD4D858-9B3D-444F-9BB0-33CE4CBAAF7C}" type="presParOf" srcId="{5E6F4056-3569-482D-939F-5EE4A49984C1}" destId="{99BD06A2-1E4A-46F5-949C-6769702FE89D}" srcOrd="8" destOrd="0" presId="urn:microsoft.com/office/officeart/2005/8/layout/lProcess1"/>
    <dgm:cxn modelId="{FC1DCD47-2152-48A6-98E3-D8C1A48942BD}" type="presParOf" srcId="{E3C03E95-D768-42B6-8922-A9A3518F668D}" destId="{698D8F44-C286-49D7-BF01-964F3DD31243}" srcOrd="1" destOrd="0" presId="urn:microsoft.com/office/officeart/2005/8/layout/lProcess1"/>
    <dgm:cxn modelId="{AD0E02C4-774A-488B-85A2-C75000174FFF}" type="presParOf" srcId="{E3C03E95-D768-42B6-8922-A9A3518F668D}" destId="{A2FB19F3-8B83-4C60-90FE-3E6B67E1E184}" srcOrd="2" destOrd="0" presId="urn:microsoft.com/office/officeart/2005/8/layout/lProcess1"/>
    <dgm:cxn modelId="{B6190A31-A411-4A4A-80F8-D756A5196C1A}" type="presParOf" srcId="{A2FB19F3-8B83-4C60-90FE-3E6B67E1E184}" destId="{AAC3F2B4-157D-4790-8015-6E537C180BAA}" srcOrd="0" destOrd="0" presId="urn:microsoft.com/office/officeart/2005/8/layout/lProcess1"/>
    <dgm:cxn modelId="{64091413-468C-44D9-9D56-757DFECD65F9}" type="presParOf" srcId="{A2FB19F3-8B83-4C60-90FE-3E6B67E1E184}" destId="{4798FEFB-AB58-4431-A7F9-42E9B17B6F4E}" srcOrd="1" destOrd="0" presId="urn:microsoft.com/office/officeart/2005/8/layout/lProcess1"/>
    <dgm:cxn modelId="{AE1B4BD9-BF9F-4B9A-BDA5-9301D3AFA8C7}" type="presParOf" srcId="{A2FB19F3-8B83-4C60-90FE-3E6B67E1E184}" destId="{2DB0A134-9F9B-4792-9888-216756AE653D}" srcOrd="2" destOrd="0" presId="urn:microsoft.com/office/officeart/2005/8/layout/lProcess1"/>
    <dgm:cxn modelId="{88109C4E-2A1C-4B5C-82FA-44EEB1A19355}" type="presParOf" srcId="{A2FB19F3-8B83-4C60-90FE-3E6B67E1E184}" destId="{A60810FA-9D48-4742-8D10-C9BE1730B07F}" srcOrd="3" destOrd="0" presId="urn:microsoft.com/office/officeart/2005/8/layout/lProcess1"/>
    <dgm:cxn modelId="{D7DE00CB-373F-4E7D-9743-D4EF6A935257}" type="presParOf" srcId="{A2FB19F3-8B83-4C60-90FE-3E6B67E1E184}" destId="{D1D82C27-486C-4A4E-92C0-12D1BE30A7B8}" srcOrd="4" destOrd="0" presId="urn:microsoft.com/office/officeart/2005/8/layout/lProcess1"/>
    <dgm:cxn modelId="{61DBAC7A-60F9-45BD-ADCD-AACA30F87FB1}" type="presParOf" srcId="{A2FB19F3-8B83-4C60-90FE-3E6B67E1E184}" destId="{2671205F-C2D3-4C0F-A55C-B08FBE684445}" srcOrd="5" destOrd="0" presId="urn:microsoft.com/office/officeart/2005/8/layout/lProcess1"/>
    <dgm:cxn modelId="{F88E09DF-1E26-4B17-959A-CCF492F0B1A1}" type="presParOf" srcId="{A2FB19F3-8B83-4C60-90FE-3E6B67E1E184}" destId="{49BD7084-2A1B-4FFF-9806-C156BC3ECA3C}" srcOrd="6" destOrd="0" presId="urn:microsoft.com/office/officeart/2005/8/layout/lProcess1"/>
    <dgm:cxn modelId="{82EACF67-623F-48EE-8BF9-50B2ACE6A80D}" type="presParOf" srcId="{E3C03E95-D768-42B6-8922-A9A3518F668D}" destId="{50D42608-5803-4331-92C4-B57E9767A071}" srcOrd="3" destOrd="0" presId="urn:microsoft.com/office/officeart/2005/8/layout/lProcess1"/>
    <dgm:cxn modelId="{AFEC569F-6D25-4030-9BBF-0A43AF0273EA}" type="presParOf" srcId="{E3C03E95-D768-42B6-8922-A9A3518F668D}" destId="{EA0974C9-963F-41E2-9B57-D72295469541}" srcOrd="4" destOrd="0" presId="urn:microsoft.com/office/officeart/2005/8/layout/lProcess1"/>
    <dgm:cxn modelId="{401FE03A-AC33-4C7C-A326-E10E5DB08BF2}" type="presParOf" srcId="{EA0974C9-963F-41E2-9B57-D72295469541}" destId="{9EDB9606-04C0-4A35-BF09-F6D8B309F0DE}" srcOrd="0" destOrd="0" presId="urn:microsoft.com/office/officeart/2005/8/layout/lProcess1"/>
    <dgm:cxn modelId="{FF769C2A-D864-4084-804F-A68865CD1FFD}" type="presParOf" srcId="{EA0974C9-963F-41E2-9B57-D72295469541}" destId="{B87D9AF3-9D96-437D-9631-B336EF8E02C8}" srcOrd="1" destOrd="0" presId="urn:microsoft.com/office/officeart/2005/8/layout/lProcess1"/>
    <dgm:cxn modelId="{366191CA-D20B-4141-AB65-AF906272D608}" type="presParOf" srcId="{EA0974C9-963F-41E2-9B57-D72295469541}" destId="{357C4D2D-3B72-4EF5-9E40-264D530B0189}" srcOrd="2" destOrd="0" presId="urn:microsoft.com/office/officeart/2005/8/layout/lProcess1"/>
    <dgm:cxn modelId="{5BBB715D-16F5-411D-A03A-1F3D6763218F}" type="presParOf" srcId="{EA0974C9-963F-41E2-9B57-D72295469541}" destId="{6F6AE7ED-23AD-429E-8E8E-EB41EB38A6B8}" srcOrd="3" destOrd="0" presId="urn:microsoft.com/office/officeart/2005/8/layout/lProcess1"/>
    <dgm:cxn modelId="{4BF4E407-DB19-4E33-90B8-60C1EBC4D789}" type="presParOf" srcId="{EA0974C9-963F-41E2-9B57-D72295469541}" destId="{EF8C00A0-8ABA-4013-B17F-666A34C0DA7D}" srcOrd="4" destOrd="0" presId="urn:microsoft.com/office/officeart/2005/8/layout/lProcess1"/>
    <dgm:cxn modelId="{2FD8AB35-5B38-4BA9-9111-B724AFCEEB78}" type="presParOf" srcId="{E3C03E95-D768-42B6-8922-A9A3518F668D}" destId="{77417F72-EEFA-4C25-83DD-D074FE26248B}" srcOrd="5" destOrd="0" presId="urn:microsoft.com/office/officeart/2005/8/layout/lProcess1"/>
    <dgm:cxn modelId="{D4863DDD-C921-4355-B7C7-928AD9A711BD}" type="presParOf" srcId="{E3C03E95-D768-42B6-8922-A9A3518F668D}" destId="{48E0F390-A146-49D4-B5C4-E2956BBDD7A0}" srcOrd="6" destOrd="0" presId="urn:microsoft.com/office/officeart/2005/8/layout/lProcess1"/>
    <dgm:cxn modelId="{197A3FD3-2C39-4257-AA54-152EC552A04B}" type="presParOf" srcId="{48E0F390-A146-49D4-B5C4-E2956BBDD7A0}" destId="{573EB78C-2CCA-43A4-AE46-92365A68857E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4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«Майских» указов Президента РФ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52399" custScaleY="97636" custLinFactNeighborX="76" custLinFactNeighborY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CA5E2D-1CBF-48CF-8944-19E8F1208D4C}" type="presOf" srcId="{F66C0B0F-594B-4FCD-8D52-737FCFB3BBE2}" destId="{1A8115D4-3C92-4236-AA49-E68EB7C814CE}" srcOrd="0" destOrd="0" presId="urn:microsoft.com/office/officeart/2005/8/layout/vList2"/>
    <dgm:cxn modelId="{00E372D3-939A-4323-AEB5-F7EAB36CEEAE}" type="presOf" srcId="{0A69800F-E311-43F4-BC6A-FF2661B578F6}" destId="{FC1A9DF6-FD5C-43E3-B926-20429105DECF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76725AF6-AA54-4864-AA4C-C5FAD56CA205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4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Основных направлений бюджетной и налоговой политики Первомайского сельского поселения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70939" custScaleY="97636" custLinFactY="-1213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2C2020-9B61-4852-AA47-5EADBDE6C0CC}" type="presOf" srcId="{0A69800F-E311-43F4-BC6A-FF2661B578F6}" destId="{FC1A9DF6-FD5C-43E3-B926-20429105DECF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6F3E5177-879B-48E9-BCB2-F1C7FA47336D}" type="presOf" srcId="{F66C0B0F-594B-4FCD-8D52-737FCFB3BBE2}" destId="{1A8115D4-3C92-4236-AA49-E68EB7C814CE}" srcOrd="0" destOrd="0" presId="urn:microsoft.com/office/officeart/2005/8/layout/vList2"/>
    <dgm:cxn modelId="{C16829A1-6783-4DDE-B068-7CF9DCA465BB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Укрепление налогового потенциала, увеличение собираемости налогов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100975" custScaleY="289897" custLinFactY="-8132479" custLinFactNeighborX="32" custLinFactNeighborY="-8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93FDB9-81D9-4D6B-80A7-374B06BD1504}" type="presOf" srcId="{0A69800F-E311-43F4-BC6A-FF2661B578F6}" destId="{FC1A9DF6-FD5C-43E3-B926-20429105DECF}" srcOrd="0" destOrd="0" presId="urn:microsoft.com/office/officeart/2005/8/layout/vList2"/>
    <dgm:cxn modelId="{074E0B05-B2EB-41EA-90BA-97BF5B298C40}" type="presOf" srcId="{F66C0B0F-594B-4FCD-8D52-737FCFB3BBE2}" destId="{1A8115D4-3C92-4236-AA49-E68EB7C814CE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6366E886-E645-4569-8614-AD9287E40D7A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Оценка эффективности налоговых льгот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100975" custScaleY="289897" custLinFactY="-8132479" custLinFactNeighborX="32" custLinFactNeighborY="-8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F5739B-6C38-4A5D-9EE9-C9880B9BDB3B}" type="presOf" srcId="{F66C0B0F-594B-4FCD-8D52-737FCFB3BBE2}" destId="{1A8115D4-3C92-4236-AA49-E68EB7C814CE}" srcOrd="0" destOrd="0" presId="urn:microsoft.com/office/officeart/2005/8/layout/vList2"/>
    <dgm:cxn modelId="{9FA23340-ADF2-4586-A92D-D96DE635C000}" type="presOf" srcId="{0A69800F-E311-43F4-BC6A-FF2661B578F6}" destId="{FC1A9DF6-FD5C-43E3-B926-20429105DECF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D3EEC242-07AD-4D23-A8D8-BE92DD840D23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Реализация «майских» указов Президента РФ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100975" custScaleY="292171" custLinFactY="-8132479" custLinFactNeighborX="32" custLinFactNeighborY="-8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C20761-0A94-48DD-8816-B63959217547}" type="presOf" srcId="{F66C0B0F-594B-4FCD-8D52-737FCFB3BBE2}" destId="{1A8115D4-3C92-4236-AA49-E68EB7C814CE}" srcOrd="0" destOrd="0" presId="urn:microsoft.com/office/officeart/2005/8/layout/vList2"/>
    <dgm:cxn modelId="{8189618F-8481-4CB5-BCED-19BCCB8C4C0B}" type="presOf" srcId="{0A69800F-E311-43F4-BC6A-FF2661B578F6}" destId="{FC1A9DF6-FD5C-43E3-B926-20429105DECF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987CAF3A-A222-4706-B2BC-605CD837E0B2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Повышение эффективности бюджетных расходов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100975" custScaleY="291032" custLinFactY="-8132479" custLinFactNeighborX="32" custLinFactNeighborY="-8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23FFF1-0E1C-4655-AB3A-B76481878169}" type="presOf" srcId="{F66C0B0F-594B-4FCD-8D52-737FCFB3BBE2}" destId="{1A8115D4-3C92-4236-AA49-E68EB7C814CE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EBE4DB00-F9B5-41E9-A967-180C5E12F3C8}" type="presOf" srcId="{0A69800F-E311-43F4-BC6A-FF2661B578F6}" destId="{FC1A9DF6-FD5C-43E3-B926-20429105DECF}" srcOrd="0" destOrd="0" presId="urn:microsoft.com/office/officeart/2005/8/layout/vList2"/>
    <dgm:cxn modelId="{8E38B2C7-F1A3-447F-AEF9-F86E8ED29FCA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Обеспечение сбалансированности местных бюджетов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100975" custScaleY="289331" custLinFactNeighborY="85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BCA790-39F4-4229-ADDA-DD4C8BB6724E}" type="presOf" srcId="{F66C0B0F-594B-4FCD-8D52-737FCFB3BBE2}" destId="{1A8115D4-3C92-4236-AA49-E68EB7C814CE}" srcOrd="0" destOrd="0" presId="urn:microsoft.com/office/officeart/2005/8/layout/vList2"/>
    <dgm:cxn modelId="{C8564043-6ADE-4DC1-8121-F7BDFE80EEC0}" type="presOf" srcId="{0A69800F-E311-43F4-BC6A-FF2661B578F6}" destId="{FC1A9DF6-FD5C-43E3-B926-20429105DECF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E1137D4E-E157-480C-974D-14E93ACDC7D7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Соблюдение взвешенной долговой политики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100975" custScaleY="289897" custLinFactNeighborX="-106" custLinFactNeighborY="2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E558D4-FEE0-4B4F-AF34-2655A27152C0}" type="presOf" srcId="{F66C0B0F-594B-4FCD-8D52-737FCFB3BBE2}" destId="{1A8115D4-3C92-4236-AA49-E68EB7C814CE}" srcOrd="0" destOrd="0" presId="urn:microsoft.com/office/officeart/2005/8/layout/vList2"/>
    <dgm:cxn modelId="{91B048FC-90D9-423E-99C6-B1E374C0B214}" type="presOf" srcId="{0A69800F-E311-43F4-BC6A-FF2661B578F6}" destId="{FC1A9DF6-FD5C-43E3-B926-20429105DECF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076BE954-B8BB-4299-B051-4BF2EEC758BE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3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405442" y="0"/>
          <a:ext cx="6351152" cy="884600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Послания Президента РФ Федеральному Собранию РФ, определяющих бюджетную политику в РФ</a:t>
          </a:r>
          <a:endParaRPr lang="ru-RU" sz="2000" kern="1200" dirty="0"/>
        </a:p>
      </dsp:txBody>
      <dsp:txXfrm>
        <a:off x="405442" y="0"/>
        <a:ext cx="6351152" cy="8846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D402FB-CACD-4F64-80A6-6DD87ECCC32E}">
      <dsp:nvSpPr>
        <dsp:cNvPr id="0" name=""/>
        <dsp:cNvSpPr/>
      </dsp:nvSpPr>
      <dsp:spPr>
        <a:xfrm>
          <a:off x="0" y="309229"/>
          <a:ext cx="2013769" cy="11813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baseline="0" smtClean="0"/>
            <a:t>Налоговые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baseline="0" smtClean="0"/>
            <a:t>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baseline="0" smtClean="0"/>
            <a:t>7 174,8</a:t>
          </a:r>
          <a:endParaRPr lang="ru-RU" sz="1600" b="1" i="1" kern="1200" baseline="0" dirty="0"/>
        </a:p>
      </dsp:txBody>
      <dsp:txXfrm>
        <a:off x="0" y="309229"/>
        <a:ext cx="2013769" cy="1181314"/>
      </dsp:txXfrm>
    </dsp:sp>
    <dsp:sp modelId="{533FCD74-EB48-4F3B-A517-2A893792E362}">
      <dsp:nvSpPr>
        <dsp:cNvPr id="0" name=""/>
        <dsp:cNvSpPr/>
      </dsp:nvSpPr>
      <dsp:spPr>
        <a:xfrm rot="5359484">
          <a:off x="684940" y="1855241"/>
          <a:ext cx="668886" cy="21025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C84A1-992E-4461-8C85-4DA8B1E0C810}">
      <dsp:nvSpPr>
        <dsp:cNvPr id="0" name=""/>
        <dsp:cNvSpPr/>
      </dsp:nvSpPr>
      <dsp:spPr>
        <a:xfrm>
          <a:off x="0" y="2430197"/>
          <a:ext cx="2056713" cy="58294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Налог на доходы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 физических лиц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baseline="0" dirty="0" smtClean="0"/>
            <a:t>3597,7</a:t>
          </a:r>
          <a:endParaRPr lang="ru-RU" sz="1100" b="1" i="1" kern="1200" baseline="0" dirty="0"/>
        </a:p>
      </dsp:txBody>
      <dsp:txXfrm>
        <a:off x="0" y="2430197"/>
        <a:ext cx="2056713" cy="582949"/>
      </dsp:txXfrm>
    </dsp:sp>
    <dsp:sp modelId="{2BCC8C1B-6C08-4859-8E1A-C58339B4D8B2}">
      <dsp:nvSpPr>
        <dsp:cNvPr id="0" name=""/>
        <dsp:cNvSpPr/>
      </dsp:nvSpPr>
      <dsp:spPr>
        <a:xfrm rot="5400000">
          <a:off x="890509" y="3117392"/>
          <a:ext cx="276124" cy="19307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1F6DD-3EEE-487E-ABF3-00AEB377296A}">
      <dsp:nvSpPr>
        <dsp:cNvPr id="0" name=""/>
        <dsp:cNvSpPr/>
      </dsp:nvSpPr>
      <dsp:spPr>
        <a:xfrm>
          <a:off x="0" y="3410141"/>
          <a:ext cx="2056713" cy="59147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smtClean="0"/>
            <a:t>Налог на совокупный доход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baseline="0" smtClean="0"/>
            <a:t>106,3</a:t>
          </a:r>
          <a:endParaRPr lang="ru-RU" sz="1100" b="1" i="1" kern="1200" baseline="0" dirty="0"/>
        </a:p>
      </dsp:txBody>
      <dsp:txXfrm>
        <a:off x="0" y="3410141"/>
        <a:ext cx="2056713" cy="591474"/>
      </dsp:txXfrm>
    </dsp:sp>
    <dsp:sp modelId="{82CA3189-2DFB-4C6C-AEAC-4A8EF00AEAC1}">
      <dsp:nvSpPr>
        <dsp:cNvPr id="0" name=""/>
        <dsp:cNvSpPr/>
      </dsp:nvSpPr>
      <dsp:spPr>
        <a:xfrm rot="5400000">
          <a:off x="912642" y="4100613"/>
          <a:ext cx="258198" cy="16271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562B0-48B6-4DED-8CDC-B9E6E8676CC7}">
      <dsp:nvSpPr>
        <dsp:cNvPr id="0" name=""/>
        <dsp:cNvSpPr/>
      </dsp:nvSpPr>
      <dsp:spPr>
        <a:xfrm>
          <a:off x="0" y="4340022"/>
          <a:ext cx="2056713" cy="47349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smtClean="0"/>
            <a:t>Налог на имущество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baseline="0" smtClean="0"/>
            <a:t>3463,8</a:t>
          </a:r>
          <a:endParaRPr lang="ru-RU" sz="1100" b="1" i="1" kern="1200" baseline="0" dirty="0"/>
        </a:p>
      </dsp:txBody>
      <dsp:txXfrm>
        <a:off x="0" y="4340022"/>
        <a:ext cx="2056713" cy="473491"/>
      </dsp:txXfrm>
    </dsp:sp>
    <dsp:sp modelId="{E6A57CEB-BBEA-48BC-BDF1-E53636AC716E}">
      <dsp:nvSpPr>
        <dsp:cNvPr id="0" name=""/>
        <dsp:cNvSpPr/>
      </dsp:nvSpPr>
      <dsp:spPr>
        <a:xfrm rot="5396235">
          <a:off x="937829" y="4904448"/>
          <a:ext cx="181870" cy="8998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BD06A2-1E4A-46F5-949C-6769702FE89D}">
      <dsp:nvSpPr>
        <dsp:cNvPr id="0" name=""/>
        <dsp:cNvSpPr/>
      </dsp:nvSpPr>
      <dsp:spPr>
        <a:xfrm>
          <a:off x="838" y="5085365"/>
          <a:ext cx="2056713" cy="51417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smtClean="0"/>
            <a:t>Государственная пошлина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smtClean="0"/>
            <a:t>7,0</a:t>
          </a:r>
          <a:endParaRPr lang="ru-RU" sz="1100" b="1" i="0" kern="1200" baseline="0" dirty="0"/>
        </a:p>
      </dsp:txBody>
      <dsp:txXfrm>
        <a:off x="838" y="5085365"/>
        <a:ext cx="2056713" cy="514178"/>
      </dsp:txXfrm>
    </dsp:sp>
    <dsp:sp modelId="{AAC3F2B4-157D-4790-8015-6E537C180BAA}">
      <dsp:nvSpPr>
        <dsp:cNvPr id="0" name=""/>
        <dsp:cNvSpPr/>
      </dsp:nvSpPr>
      <dsp:spPr>
        <a:xfrm>
          <a:off x="2322086" y="384896"/>
          <a:ext cx="2070431" cy="8439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baseline="0" smtClean="0"/>
            <a:t>Неналоговые</a:t>
          </a:r>
        </a:p>
        <a:p>
          <a:pPr lvl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baseline="0" smtClean="0"/>
            <a:t>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baseline="0" smtClean="0"/>
            <a:t>419,7</a:t>
          </a:r>
          <a:endParaRPr lang="ru-RU" sz="1600" b="1" i="1" kern="1200" baseline="0" dirty="0"/>
        </a:p>
      </dsp:txBody>
      <dsp:txXfrm>
        <a:off x="2322086" y="384896"/>
        <a:ext cx="2070431" cy="843967"/>
      </dsp:txXfrm>
    </dsp:sp>
    <dsp:sp modelId="{4798FEFB-AB58-4431-A7F9-42E9B17B6F4E}">
      <dsp:nvSpPr>
        <dsp:cNvPr id="0" name=""/>
        <dsp:cNvSpPr/>
      </dsp:nvSpPr>
      <dsp:spPr>
        <a:xfrm rot="5394617">
          <a:off x="3221166" y="1458324"/>
          <a:ext cx="274452" cy="8998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B0A134-9F9B-4792-9888-216756AE653D}">
      <dsp:nvSpPr>
        <dsp:cNvPr id="0" name=""/>
        <dsp:cNvSpPr/>
      </dsp:nvSpPr>
      <dsp:spPr>
        <a:xfrm>
          <a:off x="2330899" y="1777766"/>
          <a:ext cx="2056713" cy="55390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Доходы от использования имущества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baseline="0" dirty="0" smtClean="0"/>
            <a:t>139,3</a:t>
          </a:r>
          <a:endParaRPr lang="ru-RU" sz="1100" b="1" i="1" kern="1200" baseline="0" dirty="0"/>
        </a:p>
      </dsp:txBody>
      <dsp:txXfrm>
        <a:off x="2330899" y="1777766"/>
        <a:ext cx="2056713" cy="553908"/>
      </dsp:txXfrm>
    </dsp:sp>
    <dsp:sp modelId="{A60810FA-9D48-4742-8D10-C9BE1730B07F}">
      <dsp:nvSpPr>
        <dsp:cNvPr id="0" name=""/>
        <dsp:cNvSpPr/>
      </dsp:nvSpPr>
      <dsp:spPr>
        <a:xfrm rot="5472394">
          <a:off x="3217383" y="2569467"/>
          <a:ext cx="259402" cy="8998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82C27-486C-4A4E-92C0-12D1BE30A7B8}">
      <dsp:nvSpPr>
        <dsp:cNvPr id="0" name=""/>
        <dsp:cNvSpPr/>
      </dsp:nvSpPr>
      <dsp:spPr>
        <a:xfrm>
          <a:off x="2346520" y="2679992"/>
          <a:ext cx="2179848" cy="72045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/>
        </a:p>
      </dsp:txBody>
      <dsp:txXfrm>
        <a:off x="2346520" y="2679992"/>
        <a:ext cx="2179848" cy="720456"/>
      </dsp:txXfrm>
    </dsp:sp>
    <dsp:sp modelId="{2671205F-C2D3-4C0F-A55C-B08FBE684445}">
      <dsp:nvSpPr>
        <dsp:cNvPr id="0" name=""/>
        <dsp:cNvSpPr/>
      </dsp:nvSpPr>
      <dsp:spPr>
        <a:xfrm rot="5380877">
          <a:off x="3262104" y="3551810"/>
          <a:ext cx="303052" cy="8998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D7084-2A1B-4FFF-9806-C156BC3ECA3C}">
      <dsp:nvSpPr>
        <dsp:cNvPr id="0" name=""/>
        <dsp:cNvSpPr/>
      </dsp:nvSpPr>
      <dsp:spPr>
        <a:xfrm>
          <a:off x="2384517" y="3793152"/>
          <a:ext cx="2007886" cy="83538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Штрафы, санкции, возмещение ущерба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baseline="0" dirty="0" smtClean="0"/>
            <a:t>25,9</a:t>
          </a:r>
          <a:endParaRPr lang="ru-RU" sz="1100" b="1" i="1" kern="1200" baseline="0" dirty="0"/>
        </a:p>
      </dsp:txBody>
      <dsp:txXfrm>
        <a:off x="2384517" y="3793152"/>
        <a:ext cx="2007886" cy="835385"/>
      </dsp:txXfrm>
    </dsp:sp>
    <dsp:sp modelId="{9EDB9606-04C0-4A35-BF09-F6D8B309F0DE}">
      <dsp:nvSpPr>
        <dsp:cNvPr id="0" name=""/>
        <dsp:cNvSpPr/>
      </dsp:nvSpPr>
      <dsp:spPr>
        <a:xfrm>
          <a:off x="4676591" y="387708"/>
          <a:ext cx="2056713" cy="8383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smtClean="0"/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baseline="0" smtClean="0"/>
            <a:t>4159,4</a:t>
          </a:r>
          <a:endParaRPr lang="ru-RU" sz="1600" b="1" i="1" kern="1200" baseline="0" dirty="0"/>
        </a:p>
      </dsp:txBody>
      <dsp:txXfrm>
        <a:off x="4676591" y="387708"/>
        <a:ext cx="2056713" cy="838342"/>
      </dsp:txXfrm>
    </dsp:sp>
    <dsp:sp modelId="{B87D9AF3-9D96-437D-9631-B336EF8E02C8}">
      <dsp:nvSpPr>
        <dsp:cNvPr id="0" name=""/>
        <dsp:cNvSpPr/>
      </dsp:nvSpPr>
      <dsp:spPr>
        <a:xfrm rot="5323371">
          <a:off x="5559274" y="1505482"/>
          <a:ext cx="324502" cy="8998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7C4D2D-3B72-4EF5-9E40-264D530B0189}">
      <dsp:nvSpPr>
        <dsp:cNvPr id="0" name=""/>
        <dsp:cNvSpPr/>
      </dsp:nvSpPr>
      <dsp:spPr>
        <a:xfrm>
          <a:off x="4706598" y="1874894"/>
          <a:ext cx="2056713" cy="55593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smtClean="0"/>
            <a:t>Дотации бюджетам бюджетной системы РФ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baseline="0" smtClean="0"/>
            <a:t>3928,1</a:t>
          </a:r>
          <a:endParaRPr lang="ru-RU" sz="1100" b="1" i="1" kern="1200" baseline="0" dirty="0"/>
        </a:p>
      </dsp:txBody>
      <dsp:txXfrm>
        <a:off x="4706598" y="1874894"/>
        <a:ext cx="2056713" cy="555939"/>
      </dsp:txXfrm>
    </dsp:sp>
    <dsp:sp modelId="{6F6AE7ED-23AD-429E-8E8E-EB41EB38A6B8}">
      <dsp:nvSpPr>
        <dsp:cNvPr id="0" name=""/>
        <dsp:cNvSpPr/>
      </dsp:nvSpPr>
      <dsp:spPr>
        <a:xfrm rot="5295519">
          <a:off x="5682709" y="2494793"/>
          <a:ext cx="128017" cy="8998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8C00A0-8ABA-4013-B17F-666A34C0DA7D}">
      <dsp:nvSpPr>
        <dsp:cNvPr id="0" name=""/>
        <dsp:cNvSpPr/>
      </dsp:nvSpPr>
      <dsp:spPr>
        <a:xfrm>
          <a:off x="4729489" y="2648733"/>
          <a:ext cx="2056713" cy="51417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smtClean="0"/>
            <a:t>Субвенции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baseline="0" smtClean="0"/>
            <a:t>231,3</a:t>
          </a:r>
          <a:endParaRPr lang="ru-RU" sz="1100" b="1" i="1" kern="1200" baseline="0" dirty="0"/>
        </a:p>
      </dsp:txBody>
      <dsp:txXfrm>
        <a:off x="4729489" y="2648733"/>
        <a:ext cx="2056713" cy="514178"/>
      </dsp:txXfrm>
    </dsp:sp>
    <dsp:sp modelId="{573EB78C-2CCA-43A4-AE46-92365A68857E}">
      <dsp:nvSpPr>
        <dsp:cNvPr id="0" name=""/>
        <dsp:cNvSpPr/>
      </dsp:nvSpPr>
      <dsp:spPr>
        <a:xfrm>
          <a:off x="7138661" y="509512"/>
          <a:ext cx="1641442" cy="14259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baseline="0" smtClean="0"/>
            <a:t>Доходы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baseline="0" smtClean="0"/>
            <a:t>Бюджета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000" b="1" i="0" kern="1200" baseline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1" kern="1200" baseline="0" smtClean="0"/>
            <a:t>11 753,9</a:t>
          </a:r>
          <a:endParaRPr lang="ru-RU" sz="2000" b="1" i="1" kern="1200" baseline="0" dirty="0"/>
        </a:p>
      </dsp:txBody>
      <dsp:txXfrm>
        <a:off x="7138661" y="509512"/>
        <a:ext cx="1641442" cy="142595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1819025" y="197"/>
          <a:ext cx="3992005" cy="698590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«Майских» указов Президента РФ</a:t>
          </a:r>
          <a:endParaRPr lang="ru-RU" sz="2000" kern="1200" dirty="0"/>
        </a:p>
      </dsp:txBody>
      <dsp:txXfrm>
        <a:off x="1819025" y="197"/>
        <a:ext cx="3992005" cy="69859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1107002" y="0"/>
          <a:ext cx="5404470" cy="868845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Основных направлений бюджетной и налоговой политики Первомайского сельского поселения</a:t>
          </a:r>
          <a:endParaRPr lang="ru-RU" sz="2000" kern="1200" dirty="0"/>
        </a:p>
      </dsp:txBody>
      <dsp:txXfrm>
        <a:off x="1107002" y="0"/>
        <a:ext cx="5404470" cy="86884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0" y="0"/>
          <a:ext cx="8271398" cy="61080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Укрепление налогового потенциала, увеличение собираемости налогов</a:t>
          </a:r>
          <a:endParaRPr lang="ru-RU" sz="2000" kern="1200" dirty="0"/>
        </a:p>
      </dsp:txBody>
      <dsp:txXfrm>
        <a:off x="0" y="0"/>
        <a:ext cx="8271398" cy="61080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0" y="0"/>
          <a:ext cx="8271398" cy="61080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Оценка эффективности налоговых льгот</a:t>
          </a:r>
          <a:endParaRPr lang="ru-RU" sz="2000" kern="1200" dirty="0"/>
        </a:p>
      </dsp:txBody>
      <dsp:txXfrm>
        <a:off x="0" y="0"/>
        <a:ext cx="8271398" cy="61080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0" y="0"/>
          <a:ext cx="8271398" cy="61080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Реализация «майских» указов Президента РФ</a:t>
          </a:r>
          <a:endParaRPr lang="ru-RU" sz="2000" kern="1200" dirty="0"/>
        </a:p>
      </dsp:txBody>
      <dsp:txXfrm>
        <a:off x="0" y="0"/>
        <a:ext cx="8271398" cy="61080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0" y="0"/>
          <a:ext cx="8271398" cy="61080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Повышение эффективности бюджетных расходов</a:t>
          </a:r>
          <a:endParaRPr lang="ru-RU" sz="2000" kern="1200" dirty="0"/>
        </a:p>
      </dsp:txBody>
      <dsp:txXfrm>
        <a:off x="0" y="0"/>
        <a:ext cx="8271398" cy="61080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0" y="1194"/>
          <a:ext cx="8271398" cy="61080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Обеспечение сбалансированности местных бюджетов</a:t>
          </a:r>
          <a:endParaRPr lang="ru-RU" sz="2000" kern="1200" dirty="0"/>
        </a:p>
      </dsp:txBody>
      <dsp:txXfrm>
        <a:off x="0" y="1194"/>
        <a:ext cx="8271398" cy="61080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0" y="1194"/>
          <a:ext cx="8271398" cy="61080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Соблюдение взвешенной долговой политики</a:t>
          </a:r>
          <a:endParaRPr lang="ru-RU" sz="2000" kern="1200" dirty="0"/>
        </a:p>
      </dsp:txBody>
      <dsp:txXfrm>
        <a:off x="0" y="1194"/>
        <a:ext cx="8271398" cy="610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3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4271" y="0"/>
            <a:ext cx="4302231" cy="333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18034-7E36-429C-AFDD-CF208C427B9A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97238" y="500063"/>
            <a:ext cx="3333750" cy="2500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167817"/>
            <a:ext cx="7942580" cy="3001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334091"/>
            <a:ext cx="4302231" cy="3334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4271" y="6334091"/>
            <a:ext cx="4302231" cy="3334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9378F-2FA7-4C05-8DE3-0DAB61813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3091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9378F-2FA7-4C05-8DE3-0DAB6181388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1560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5/13/2021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63994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5/13/2021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5/13/2021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5/13/2021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diagramColors" Target="../diagrams/colors1.xml"/><Relationship Id="rId1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21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12" Type="http://schemas.openxmlformats.org/officeDocument/2006/relationships/diagramQuickStyle" Target="../diagrams/quickStyle1.xml"/><Relationship Id="rId17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6" Type="http://schemas.openxmlformats.org/officeDocument/2006/relationships/diagramLayout" Target="../diagrams/layout2.xml"/><Relationship Id="rId20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diagramLayout" Target="../diagrams/layout1.xml"/><Relationship Id="rId24" Type="http://schemas.microsoft.com/office/2007/relationships/diagramDrawing" Target="../diagrams/drawing3.xml"/><Relationship Id="rId5" Type="http://schemas.openxmlformats.org/officeDocument/2006/relationships/image" Target="../media/image3.png"/><Relationship Id="rId15" Type="http://schemas.openxmlformats.org/officeDocument/2006/relationships/diagramData" Target="../diagrams/data2.xml"/><Relationship Id="rId23" Type="http://schemas.openxmlformats.org/officeDocument/2006/relationships/diagramColors" Target="../diagrams/colors3.xml"/><Relationship Id="rId10" Type="http://schemas.openxmlformats.org/officeDocument/2006/relationships/diagramData" Target="../diagrams/data1.xml"/><Relationship Id="rId19" Type="http://schemas.microsoft.com/office/2007/relationships/diagramDrawing" Target="../diagrams/drawing2.xml"/><Relationship Id="rId4" Type="http://schemas.openxmlformats.org/officeDocument/2006/relationships/image" Target="../media/image2.png"/><Relationship Id="rId9" Type="http://schemas.microsoft.com/office/2007/relationships/hdphoto" Target="../media/hdphoto1.wdp"/><Relationship Id="rId14" Type="http://schemas.microsoft.com/office/2007/relationships/diagramDrawing" Target="../diagrams/drawing1.xml"/><Relationship Id="rId22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18" Type="http://schemas.microsoft.com/office/2007/relationships/diagramDrawing" Target="../diagrams/drawing6.xml"/><Relationship Id="rId26" Type="http://schemas.openxmlformats.org/officeDocument/2006/relationships/diagramQuickStyle" Target="../diagrams/quickStyle8.xml"/><Relationship Id="rId3" Type="http://schemas.openxmlformats.org/officeDocument/2006/relationships/image" Target="../media/image1.png"/><Relationship Id="rId21" Type="http://schemas.openxmlformats.org/officeDocument/2006/relationships/diagramQuickStyle" Target="../diagrams/quickStyle7.xml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17" Type="http://schemas.openxmlformats.org/officeDocument/2006/relationships/diagramColors" Target="../diagrams/colors6.xml"/><Relationship Id="rId25" Type="http://schemas.openxmlformats.org/officeDocument/2006/relationships/diagramLayout" Target="../diagrams/layout8.xml"/><Relationship Id="rId33" Type="http://schemas.microsoft.com/office/2007/relationships/diagramDrawing" Target="../diagrams/drawing9.xml"/><Relationship Id="rId2" Type="http://schemas.openxmlformats.org/officeDocument/2006/relationships/image" Target="../media/image2.png"/><Relationship Id="rId16" Type="http://schemas.openxmlformats.org/officeDocument/2006/relationships/diagramQuickStyle" Target="../diagrams/quickStyle6.xml"/><Relationship Id="rId20" Type="http://schemas.openxmlformats.org/officeDocument/2006/relationships/diagramLayout" Target="../diagrams/layout7.xml"/><Relationship Id="rId29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24" Type="http://schemas.openxmlformats.org/officeDocument/2006/relationships/diagramData" Target="../diagrams/data8.xml"/><Relationship Id="rId32" Type="http://schemas.openxmlformats.org/officeDocument/2006/relationships/diagramColors" Target="../diagrams/colors9.xml"/><Relationship Id="rId5" Type="http://schemas.openxmlformats.org/officeDocument/2006/relationships/diagramLayout" Target="../diagrams/layout4.xml"/><Relationship Id="rId15" Type="http://schemas.openxmlformats.org/officeDocument/2006/relationships/diagramLayout" Target="../diagrams/layout6.xml"/><Relationship Id="rId23" Type="http://schemas.microsoft.com/office/2007/relationships/diagramDrawing" Target="../diagrams/drawing7.xml"/><Relationship Id="rId28" Type="http://schemas.microsoft.com/office/2007/relationships/diagramDrawing" Target="../diagrams/drawing8.xml"/><Relationship Id="rId10" Type="http://schemas.openxmlformats.org/officeDocument/2006/relationships/diagramLayout" Target="../diagrams/layout5.xml"/><Relationship Id="rId19" Type="http://schemas.openxmlformats.org/officeDocument/2006/relationships/diagramData" Target="../diagrams/data7.xml"/><Relationship Id="rId31" Type="http://schemas.openxmlformats.org/officeDocument/2006/relationships/diagramQuickStyle" Target="../diagrams/quickStyle9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diagramData" Target="../diagrams/data6.xml"/><Relationship Id="rId22" Type="http://schemas.openxmlformats.org/officeDocument/2006/relationships/diagramColors" Target="../diagrams/colors7.xml"/><Relationship Id="rId27" Type="http://schemas.openxmlformats.org/officeDocument/2006/relationships/diagramColors" Target="../diagrams/colors8.xml"/><Relationship Id="rId30" Type="http://schemas.openxmlformats.org/officeDocument/2006/relationships/diagramLayout" Target="../diagrams/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5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/>
          <p:cNvSpPr/>
          <p:nvPr/>
        </p:nvSpPr>
        <p:spPr>
          <a:xfrm>
            <a:off x="5410200" y="3810063"/>
            <a:ext cx="3733800" cy="90489"/>
          </a:xfrm>
          <a:custGeom>
            <a:avLst/>
            <a:gdLst/>
            <a:ahLst/>
            <a:cxnLst/>
            <a:rect l="0" t="0" r="0" b="0"/>
            <a:pathLst>
              <a:path w="3733800" h="90489">
                <a:moveTo>
                  <a:pt x="0" y="90489"/>
                </a:moveTo>
                <a:lnTo>
                  <a:pt x="3733800" y="90489"/>
                </a:lnTo>
                <a:lnTo>
                  <a:pt x="3733800" y="0"/>
                </a:lnTo>
                <a:lnTo>
                  <a:pt x="0" y="0"/>
                </a:lnTo>
                <a:lnTo>
                  <a:pt x="0" y="90489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Freeform 101"/>
          <p:cNvSpPr/>
          <p:nvPr/>
        </p:nvSpPr>
        <p:spPr>
          <a:xfrm>
            <a:off x="5410200" y="3897313"/>
            <a:ext cx="3733800" cy="192087"/>
          </a:xfrm>
          <a:custGeom>
            <a:avLst/>
            <a:gdLst/>
            <a:ahLst/>
            <a:cxnLst/>
            <a:rect l="0" t="0" r="0" b="0"/>
            <a:pathLst>
              <a:path w="3733800" h="192087">
                <a:moveTo>
                  <a:pt x="0" y="192087"/>
                </a:moveTo>
                <a:lnTo>
                  <a:pt x="3733800" y="192087"/>
                </a:lnTo>
                <a:lnTo>
                  <a:pt x="3733800" y="0"/>
                </a:lnTo>
                <a:lnTo>
                  <a:pt x="0" y="0"/>
                </a:lnTo>
                <a:lnTo>
                  <a:pt x="0" y="19208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Freeform 102"/>
          <p:cNvSpPr/>
          <p:nvPr/>
        </p:nvSpPr>
        <p:spPr>
          <a:xfrm>
            <a:off x="5410200" y="4114800"/>
            <a:ext cx="3733800" cy="9525"/>
          </a:xfrm>
          <a:custGeom>
            <a:avLst/>
            <a:gdLst/>
            <a:ahLst/>
            <a:cxnLst/>
            <a:rect l="0" t="0" r="0" b="0"/>
            <a:pathLst>
              <a:path w="3733800" h="9525">
                <a:moveTo>
                  <a:pt x="0" y="9525"/>
                </a:moveTo>
                <a:lnTo>
                  <a:pt x="3733800" y="9525"/>
                </a:lnTo>
                <a:lnTo>
                  <a:pt x="3733800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C0504D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Freeform 103"/>
          <p:cNvSpPr/>
          <p:nvPr/>
        </p:nvSpPr>
        <p:spPr>
          <a:xfrm>
            <a:off x="5410200" y="4163949"/>
            <a:ext cx="1965325" cy="19050"/>
          </a:xfrm>
          <a:custGeom>
            <a:avLst/>
            <a:gdLst/>
            <a:ahLst/>
            <a:cxnLst/>
            <a:rect l="0" t="0" r="0" b="0"/>
            <a:pathLst>
              <a:path w="1965325" h="19050">
                <a:moveTo>
                  <a:pt x="0" y="19050"/>
                </a:moveTo>
                <a:lnTo>
                  <a:pt x="1965325" y="19050"/>
                </a:lnTo>
                <a:lnTo>
                  <a:pt x="1965325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C0504D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Freeform 104"/>
          <p:cNvSpPr/>
          <p:nvPr/>
        </p:nvSpPr>
        <p:spPr>
          <a:xfrm>
            <a:off x="5410200" y="4198874"/>
            <a:ext cx="1965325" cy="9525"/>
          </a:xfrm>
          <a:custGeom>
            <a:avLst/>
            <a:gdLst/>
            <a:ahLst/>
            <a:cxnLst/>
            <a:rect l="0" t="0" r="0" b="0"/>
            <a:pathLst>
              <a:path w="1965325" h="9525">
                <a:moveTo>
                  <a:pt x="0" y="9525"/>
                </a:moveTo>
                <a:lnTo>
                  <a:pt x="1965325" y="9525"/>
                </a:lnTo>
                <a:lnTo>
                  <a:pt x="1965325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C0504D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Freeform 105"/>
          <p:cNvSpPr/>
          <p:nvPr/>
        </p:nvSpPr>
        <p:spPr>
          <a:xfrm>
            <a:off x="5410200" y="3962400"/>
            <a:ext cx="3063875" cy="26924"/>
          </a:xfrm>
          <a:custGeom>
            <a:avLst/>
            <a:gdLst/>
            <a:ahLst/>
            <a:cxnLst/>
            <a:rect l="0" t="0" r="0" b="0"/>
            <a:pathLst>
              <a:path w="3063875" h="26924">
                <a:moveTo>
                  <a:pt x="0" y="4446"/>
                </a:moveTo>
                <a:cubicBezTo>
                  <a:pt x="0" y="2033"/>
                  <a:pt x="2032" y="0"/>
                  <a:pt x="4445" y="0"/>
                </a:cubicBezTo>
                <a:cubicBezTo>
                  <a:pt x="4445" y="0"/>
                  <a:pt x="4445" y="0"/>
                  <a:pt x="4445" y="0"/>
                </a:cubicBezTo>
                <a:lnTo>
                  <a:pt x="4445" y="0"/>
                </a:lnTo>
                <a:lnTo>
                  <a:pt x="3059430" y="0"/>
                </a:lnTo>
                <a:cubicBezTo>
                  <a:pt x="3061843" y="0"/>
                  <a:pt x="3063875" y="2033"/>
                  <a:pt x="3063875" y="4446"/>
                </a:cubicBezTo>
                <a:cubicBezTo>
                  <a:pt x="3063875" y="4446"/>
                  <a:pt x="3063875" y="4446"/>
                  <a:pt x="3063875" y="4446"/>
                </a:cubicBezTo>
                <a:lnTo>
                  <a:pt x="3063875" y="4446"/>
                </a:lnTo>
                <a:lnTo>
                  <a:pt x="3063875" y="22480"/>
                </a:lnTo>
                <a:cubicBezTo>
                  <a:pt x="3063875" y="25020"/>
                  <a:pt x="3061843" y="26924"/>
                  <a:pt x="3059430" y="26924"/>
                </a:cubicBezTo>
                <a:cubicBezTo>
                  <a:pt x="3059430" y="26924"/>
                  <a:pt x="3059430" y="26924"/>
                  <a:pt x="3059430" y="26924"/>
                </a:cubicBezTo>
                <a:lnTo>
                  <a:pt x="3059430" y="26924"/>
                </a:lnTo>
                <a:lnTo>
                  <a:pt x="4445" y="26924"/>
                </a:lnTo>
                <a:cubicBezTo>
                  <a:pt x="2032" y="26924"/>
                  <a:pt x="0" y="25020"/>
                  <a:pt x="0" y="22480"/>
                </a:cubicBezTo>
                <a:cubicBezTo>
                  <a:pt x="0" y="22480"/>
                  <a:pt x="0" y="22480"/>
                  <a:pt x="0" y="2248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Freeform 106"/>
          <p:cNvSpPr/>
          <p:nvPr/>
        </p:nvSpPr>
        <p:spPr>
          <a:xfrm>
            <a:off x="7377176" y="4060825"/>
            <a:ext cx="1600200" cy="36449"/>
          </a:xfrm>
          <a:custGeom>
            <a:avLst/>
            <a:gdLst/>
            <a:ahLst/>
            <a:cxnLst/>
            <a:rect l="0" t="0" r="0" b="0"/>
            <a:pathLst>
              <a:path w="1600200" h="36449">
                <a:moveTo>
                  <a:pt x="0" y="6096"/>
                </a:moveTo>
                <a:cubicBezTo>
                  <a:pt x="0" y="2668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8"/>
                  <a:pt x="1600200" y="6096"/>
                </a:cubicBezTo>
                <a:cubicBezTo>
                  <a:pt x="1600200" y="6096"/>
                  <a:pt x="1600200" y="6096"/>
                  <a:pt x="1600200" y="6096"/>
                </a:cubicBezTo>
                <a:lnTo>
                  <a:pt x="1600200" y="6096"/>
                </a:lnTo>
                <a:lnTo>
                  <a:pt x="1600200" y="30480"/>
                </a:lnTo>
                <a:cubicBezTo>
                  <a:pt x="1600200" y="33783"/>
                  <a:pt x="1597405" y="36449"/>
                  <a:pt x="1594104" y="36449"/>
                </a:cubicBezTo>
                <a:cubicBezTo>
                  <a:pt x="1594104" y="36449"/>
                  <a:pt x="1594104" y="36449"/>
                  <a:pt x="1594104" y="36449"/>
                </a:cubicBezTo>
                <a:lnTo>
                  <a:pt x="1594104" y="36449"/>
                </a:lnTo>
                <a:lnTo>
                  <a:pt x="5968" y="36449"/>
                </a:lnTo>
                <a:cubicBezTo>
                  <a:pt x="2667" y="36449"/>
                  <a:pt x="0" y="33783"/>
                  <a:pt x="0" y="30480"/>
                </a:cubicBezTo>
                <a:cubicBezTo>
                  <a:pt x="0" y="30480"/>
                  <a:pt x="0" y="30480"/>
                  <a:pt x="0" y="3048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Freeform 107"/>
          <p:cNvSpPr/>
          <p:nvPr/>
        </p:nvSpPr>
        <p:spPr>
          <a:xfrm>
            <a:off x="0" y="3649727"/>
            <a:ext cx="9144000" cy="244475"/>
          </a:xfrm>
          <a:custGeom>
            <a:avLst/>
            <a:gdLst/>
            <a:ahLst/>
            <a:cxnLst/>
            <a:rect l="0" t="0" r="0" b="0"/>
            <a:pathLst>
              <a:path w="9144000" h="244475">
                <a:moveTo>
                  <a:pt x="0" y="244475"/>
                </a:moveTo>
                <a:lnTo>
                  <a:pt x="9144000" y="244475"/>
                </a:lnTo>
                <a:lnTo>
                  <a:pt x="9144000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Freeform 108"/>
          <p:cNvSpPr/>
          <p:nvPr/>
        </p:nvSpPr>
        <p:spPr>
          <a:xfrm>
            <a:off x="0" y="3675063"/>
            <a:ext cx="9144000" cy="141287"/>
          </a:xfrm>
          <a:custGeom>
            <a:avLst/>
            <a:gdLst/>
            <a:ahLst/>
            <a:cxnLst/>
            <a:rect l="0" t="0" r="0" b="0"/>
            <a:pathLst>
              <a:path w="9144000" h="141287">
                <a:moveTo>
                  <a:pt x="0" y="141287"/>
                </a:moveTo>
                <a:lnTo>
                  <a:pt x="9144000" y="141287"/>
                </a:lnTo>
                <a:lnTo>
                  <a:pt x="9144000" y="0"/>
                </a:lnTo>
                <a:lnTo>
                  <a:pt x="0" y="0"/>
                </a:lnTo>
                <a:lnTo>
                  <a:pt x="0" y="1412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Freeform 109"/>
          <p:cNvSpPr/>
          <p:nvPr/>
        </p:nvSpPr>
        <p:spPr>
          <a:xfrm>
            <a:off x="6413500" y="3643377"/>
            <a:ext cx="2730500" cy="247650"/>
          </a:xfrm>
          <a:custGeom>
            <a:avLst/>
            <a:gdLst/>
            <a:ahLst/>
            <a:cxnLst/>
            <a:rect l="0" t="0" r="0" b="0"/>
            <a:pathLst>
              <a:path w="2730500" h="247650">
                <a:moveTo>
                  <a:pt x="0" y="247650"/>
                </a:moveTo>
                <a:lnTo>
                  <a:pt x="2730500" y="247650"/>
                </a:lnTo>
                <a:lnTo>
                  <a:pt x="2730500" y="0"/>
                </a:lnTo>
                <a:lnTo>
                  <a:pt x="0" y="0"/>
                </a:lnTo>
                <a:lnTo>
                  <a:pt x="0" y="247650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Freeform 110"/>
          <p:cNvSpPr/>
          <p:nvPr/>
        </p:nvSpPr>
        <p:spPr>
          <a:xfrm>
            <a:off x="0" y="0"/>
            <a:ext cx="9144000" cy="3702050"/>
          </a:xfrm>
          <a:custGeom>
            <a:avLst/>
            <a:gdLst/>
            <a:ahLst/>
            <a:cxnLst/>
            <a:rect l="0" t="0" r="0" b="0"/>
            <a:pathLst>
              <a:path w="9144000" h="3702050">
                <a:moveTo>
                  <a:pt x="0" y="3702050"/>
                </a:moveTo>
                <a:lnTo>
                  <a:pt x="9144000" y="3702050"/>
                </a:lnTo>
                <a:lnTo>
                  <a:pt x="9144000" y="0"/>
                </a:lnTo>
                <a:lnTo>
                  <a:pt x="0" y="0"/>
                </a:lnTo>
                <a:lnTo>
                  <a:pt x="0" y="3702050"/>
                </a:lnTo>
                <a:close/>
              </a:path>
            </a:pathLst>
          </a:custGeom>
          <a:solidFill>
            <a:srgbClr val="3D7FC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Box 4"/>
          <p:cNvSpPr txBox="1"/>
          <p:nvPr/>
        </p:nvSpPr>
        <p:spPr>
          <a:xfrm>
            <a:off x="138099" y="4399472"/>
            <a:ext cx="8643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,Bold" charset="0"/>
                <a:cs typeface="Times New Roman" panose="02020603050405020304" pitchFamily="18" charset="0"/>
              </a:rPr>
              <a:t>Исполнение бюджета</a:t>
            </a:r>
          </a:p>
          <a:p>
            <a:pPr algn="ctr"/>
            <a:r>
              <a:rPr lang="ru-RU" sz="36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,Bold" charset="0"/>
                <a:cs typeface="Times New Roman" panose="02020603050405020304" pitchFamily="18" charset="0"/>
              </a:rPr>
              <a:t>Первомайского сельского поселения </a:t>
            </a:r>
          </a:p>
          <a:p>
            <a:pPr algn="ctr"/>
            <a:r>
              <a:rPr lang="ru-RU" sz="36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,Bold" charset="0"/>
                <a:cs typeface="Times New Roman" panose="02020603050405020304" pitchFamily="18" charset="0"/>
              </a:rPr>
              <a:t>Миллеровского района за 2020 год</a:t>
            </a:r>
            <a:endParaRPr lang="ru-RU" sz="3600" b="1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29" name="Rectangle 187"/>
          <p:cNvSpPr/>
          <p:nvPr/>
        </p:nvSpPr>
        <p:spPr>
          <a:xfrm>
            <a:off x="1456563" y="983630"/>
            <a:ext cx="6894516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000" b="1" i="0" spc="0" baseline="0" dirty="0" smtClean="0">
                <a:solidFill>
                  <a:srgbClr val="FFFFFF"/>
                </a:solidFill>
                <a:latin typeface="Arial"/>
              </a:rPr>
              <a:t>Администрация Первомайского сельского</a:t>
            </a:r>
            <a:r>
              <a:rPr lang="ru-RU" sz="2000" b="1" i="0" spc="0" dirty="0" smtClean="0">
                <a:solidFill>
                  <a:srgbClr val="FFFFFF"/>
                </a:solidFill>
                <a:latin typeface="Arial"/>
              </a:rPr>
              <a:t> поселения</a:t>
            </a:r>
            <a:endParaRPr lang="en-US" sz="2000" b="1" i="0" spc="0" baseline="0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reeform 305"/>
          <p:cNvSpPr/>
          <p:nvPr/>
        </p:nvSpPr>
        <p:spPr>
          <a:xfrm>
            <a:off x="0" y="4498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" name="Freeform 516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" name="Freeform 517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" name="Freeform 518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" name="Freeform 519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Freeform 520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" name="Freeform 521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" name="Freeform 522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Freeform 523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" name="Freeform 524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" name="Freeform 525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" name="Freeform 526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Freeform 527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Freeform 528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7" name="Picture 14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pic>
        <p:nvPicPr>
          <p:cNvPr id="543" name="Picture 5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35380" y="5868924"/>
            <a:ext cx="298704" cy="300227"/>
          </a:xfrm>
          <a:prstGeom prst="rect">
            <a:avLst/>
          </a:prstGeom>
          <a:noFill/>
          <a:extLst/>
        </p:spPr>
      </p:pic>
      <p:pic>
        <p:nvPicPr>
          <p:cNvPr id="545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77083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47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790188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49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338828" y="5868924"/>
            <a:ext cx="303275" cy="300227"/>
          </a:xfrm>
          <a:prstGeom prst="rect">
            <a:avLst/>
          </a:prstGeom>
          <a:noFill/>
          <a:extLst/>
        </p:spPr>
      </p:pic>
      <p:pic>
        <p:nvPicPr>
          <p:cNvPr id="553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38671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55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51904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57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603235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61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53083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5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28316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7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858767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9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36008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71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04559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73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59523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81" name="Picture 5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48511" y="6295645"/>
            <a:ext cx="297179" cy="300227"/>
          </a:xfrm>
          <a:prstGeom prst="rect">
            <a:avLst/>
          </a:prstGeom>
          <a:noFill/>
          <a:extLst/>
        </p:spPr>
      </p:pic>
      <p:sp>
        <p:nvSpPr>
          <p:cNvPr id="595" name="Rectangle 595"/>
          <p:cNvSpPr/>
          <p:nvPr/>
        </p:nvSpPr>
        <p:spPr>
          <a:xfrm>
            <a:off x="653385" y="883712"/>
            <a:ext cx="779913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1600" b="1" i="0" spc="0" baseline="0" dirty="0" smtClean="0">
                <a:solidFill>
                  <a:schemeClr val="accent1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ОБЪЁМЫ МЕЖБЮДЖЕТНЫХ ТРАНСФЕРТОВ</a:t>
            </a:r>
            <a:r>
              <a:rPr lang="en-US" sz="1600" b="1" i="0" spc="0" baseline="0" dirty="0" smtClean="0">
                <a:solidFill>
                  <a:schemeClr val="accent1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sz="1600" b="1" i="0" spc="0" baseline="0" dirty="0" smtClean="0">
                <a:solidFill>
                  <a:schemeClr val="accent1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БЮДЖЕТА Первомайского СЕЛЬСКОГО ПОСЕЛЕНИЯ МИЛЛЕРОВСКОГО РАЙОНА В 2019 – 2020 ГОДАХ</a:t>
            </a:r>
            <a:endParaRPr lang="en-US" sz="1600" b="1" i="0" spc="0" baseline="0" dirty="0">
              <a:solidFill>
                <a:schemeClr val="accent1">
                  <a:lumMod val="75000"/>
                </a:schemeClr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598" name="Rectangle 598"/>
          <p:cNvSpPr/>
          <p:nvPr/>
        </p:nvSpPr>
        <p:spPr>
          <a:xfrm>
            <a:off x="8718168" y="12814"/>
            <a:ext cx="320601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 smtClean="0">
                <a:solidFill>
                  <a:srgbClr val="FFFFFF"/>
                </a:solidFill>
                <a:latin typeface="Arial"/>
              </a:rPr>
              <a:t>13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Rectangle 187"/>
          <p:cNvSpPr/>
          <p:nvPr/>
        </p:nvSpPr>
        <p:spPr>
          <a:xfrm>
            <a:off x="5888735" y="297265"/>
            <a:ext cx="3097002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Первомайского сельского поселения</a:t>
            </a:r>
          </a:p>
          <a:p>
            <a:pPr marL="0"/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330882" y="1888836"/>
          <a:ext cx="8482235" cy="379944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80453"/>
                <a:gridCol w="1401288"/>
                <a:gridCol w="1448790"/>
                <a:gridCol w="1436914"/>
                <a:gridCol w="1414790"/>
              </a:tblGrid>
              <a:tr h="113338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показателей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2019год (факт)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2020 год (факт)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Прирост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Темп роста, 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6593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3771,7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4159,4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387,7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110,3</a:t>
                      </a:r>
                      <a:endParaRPr lang="ru-RU" dirty="0"/>
                    </a:p>
                  </a:txBody>
                  <a:tcPr anchor="ctr"/>
                </a:tc>
              </a:tr>
              <a:tr h="67379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том числе: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</a:tr>
              <a:tr h="6591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Дотации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3563,3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3928,1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364,8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110,2</a:t>
                      </a:r>
                      <a:endParaRPr lang="ru-RU" dirty="0"/>
                    </a:p>
                  </a:txBody>
                  <a:tcPr anchor="ctr"/>
                </a:tc>
              </a:tr>
              <a:tr h="67379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Субвенции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208,4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231,3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22,9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111,0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1" name="Rectangle 772"/>
          <p:cNvSpPr/>
          <p:nvPr/>
        </p:nvSpPr>
        <p:spPr>
          <a:xfrm>
            <a:off x="7768472" y="1499265"/>
            <a:ext cx="1044645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96" b="1" dirty="0">
                <a:latin typeface="Arial,Bold"/>
              </a:rPr>
              <a:t>т</a:t>
            </a:r>
            <a:r>
              <a:rPr lang="ru-RU" sz="1296" b="1" i="0" spc="0" baseline="0" dirty="0" smtClean="0">
                <a:latin typeface="Arial,Bold"/>
              </a:rPr>
              <a:t>ыс.</a:t>
            </a:r>
            <a:r>
              <a:rPr lang="en-US" sz="1296" b="1" i="0" spc="0" baseline="0" dirty="0" smtClean="0">
                <a:latin typeface="Arial"/>
              </a:rPr>
              <a:t> </a:t>
            </a:r>
            <a:r>
              <a:rPr lang="en-US" sz="1296" b="1" i="0" spc="-11" baseline="0" dirty="0">
                <a:latin typeface="Arial,Bold"/>
              </a:rPr>
              <a:t>р</a:t>
            </a:r>
            <a:r>
              <a:rPr lang="en-US" sz="1296" b="1" i="0" spc="-36" baseline="0" dirty="0">
                <a:latin typeface="Arial,Bold"/>
              </a:rPr>
              <a:t>у</a:t>
            </a:r>
            <a:r>
              <a:rPr lang="en-US" sz="1296" b="1" i="0" spc="-32" baseline="0" dirty="0">
                <a:latin typeface="Arial,Bold"/>
              </a:rPr>
              <a:t>б</a:t>
            </a:r>
            <a:r>
              <a:rPr lang="en-US" sz="1296" b="1" i="0" spc="0" baseline="0" dirty="0">
                <a:latin typeface="Arial,Bold"/>
              </a:rPr>
              <a:t>лей</a:t>
            </a:r>
            <a:r>
              <a:rPr lang="en-US" sz="1296" b="1" i="0" spc="0" baseline="0" dirty="0">
                <a:latin typeface="Arial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 20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Равнобедренный треугольник 6"/>
          <p:cNvSpPr/>
          <p:nvPr/>
        </p:nvSpPr>
        <p:spPr>
          <a:xfrm>
            <a:off x="1938929" y="1650004"/>
            <a:ext cx="5182723" cy="50551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Freeform 127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Freeform 128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Freeform 129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" name="Freeform 130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" name="Freeform 131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Freeform 132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" name="Freeform 133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Freeform 134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Freeform 135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Freeform 136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Freeform 137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Freeform 138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Freeform 139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3" name="Picture 1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pic>
        <p:nvPicPr>
          <p:cNvPr id="145" name="Picture 14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098535" y="574549"/>
            <a:ext cx="461772" cy="461772"/>
          </a:xfrm>
          <a:prstGeom prst="rect">
            <a:avLst/>
          </a:prstGeom>
          <a:noFill/>
          <a:extLst/>
        </p:spPr>
      </p:pic>
      <p:pic>
        <p:nvPicPr>
          <p:cNvPr id="147" name="Picture 14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095488" y="909828"/>
            <a:ext cx="461772" cy="461772"/>
          </a:xfrm>
          <a:prstGeom prst="rect">
            <a:avLst/>
          </a:prstGeom>
          <a:noFill/>
          <a:extLst/>
        </p:spPr>
      </p:pic>
      <p:pic>
        <p:nvPicPr>
          <p:cNvPr id="154" name="Picture 15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188464" y="2176273"/>
            <a:ext cx="262127" cy="262127"/>
          </a:xfrm>
          <a:prstGeom prst="rect">
            <a:avLst/>
          </a:prstGeom>
          <a:noFill/>
          <a:extLst/>
        </p:spPr>
      </p:pic>
      <p:pic>
        <p:nvPicPr>
          <p:cNvPr id="172" name="Picture 17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690359" y="4762501"/>
            <a:ext cx="281940" cy="280415"/>
          </a:xfrm>
          <a:prstGeom prst="rect">
            <a:avLst/>
          </a:prstGeom>
          <a:noFill/>
          <a:extLst/>
        </p:spPr>
      </p:pic>
      <p:pic>
        <p:nvPicPr>
          <p:cNvPr id="180" name="Picture 17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991856" y="5839968"/>
            <a:ext cx="281940" cy="280415"/>
          </a:xfrm>
          <a:prstGeom prst="rect">
            <a:avLst/>
          </a:prstGeom>
          <a:noFill/>
          <a:extLst/>
        </p:spPr>
      </p:pic>
      <p:pic>
        <p:nvPicPr>
          <p:cNvPr id="184" name="Picture 17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542276" y="6038089"/>
            <a:ext cx="281940" cy="280415"/>
          </a:xfrm>
          <a:prstGeom prst="rect">
            <a:avLst/>
          </a:prstGeom>
          <a:noFill/>
          <a:extLst/>
        </p:spPr>
      </p:pic>
      <p:pic>
        <p:nvPicPr>
          <p:cNvPr id="186" name="Picture 17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452104" y="6236209"/>
            <a:ext cx="281940" cy="280415"/>
          </a:xfrm>
          <a:prstGeom prst="rect">
            <a:avLst/>
          </a:prstGeom>
          <a:noFill/>
          <a:extLst/>
        </p:spPr>
      </p:pic>
      <p:sp>
        <p:nvSpPr>
          <p:cNvPr id="188" name="Rectangle 188"/>
          <p:cNvSpPr/>
          <p:nvPr/>
        </p:nvSpPr>
        <p:spPr>
          <a:xfrm>
            <a:off x="8716644" y="7673"/>
            <a:ext cx="185948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b="0" i="0" spc="0" baseline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Georgia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94" name="Rectangle 194"/>
          <p:cNvSpPr/>
          <p:nvPr/>
        </p:nvSpPr>
        <p:spPr>
          <a:xfrm>
            <a:off x="2286635" y="2198833"/>
            <a:ext cx="45872" cy="2092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solidFill>
                  <a:srgbClr val="FFFFFF"/>
                </a:solidFill>
                <a:latin typeface="Trebuchet MS,Bold"/>
              </a:rPr>
              <a:t> </a:t>
            </a:r>
          </a:p>
        </p:txBody>
      </p:sp>
      <p:sp>
        <p:nvSpPr>
          <p:cNvPr id="201" name="Rectangle 201"/>
          <p:cNvSpPr/>
          <p:nvPr/>
        </p:nvSpPr>
        <p:spPr>
          <a:xfrm>
            <a:off x="6796405" y="4786698"/>
            <a:ext cx="49542" cy="2259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1" i="0" spc="0" baseline="0" dirty="0">
                <a:solidFill>
                  <a:srgbClr val="FFFFFF"/>
                </a:solidFill>
                <a:latin typeface="Trebuchet MS,Bold"/>
              </a:rPr>
              <a:t> </a:t>
            </a:r>
          </a:p>
        </p:txBody>
      </p:sp>
      <p:sp>
        <p:nvSpPr>
          <p:cNvPr id="45" name="Rectangle 187"/>
          <p:cNvSpPr/>
          <p:nvPr/>
        </p:nvSpPr>
        <p:spPr>
          <a:xfrm>
            <a:off x="5888735" y="297265"/>
            <a:ext cx="3097002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Первомайского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7" name="Picture 274"/>
          <p:cNvPicPr>
            <a:picLocks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40129" y="760030"/>
            <a:ext cx="8393915" cy="1206793"/>
          </a:xfrm>
          <a:prstGeom prst="rect">
            <a:avLst/>
          </a:prstGeom>
          <a:noFill/>
          <a:extLst/>
        </p:spPr>
      </p:pic>
      <p:sp>
        <p:nvSpPr>
          <p:cNvPr id="3" name="TextBox 2"/>
          <p:cNvSpPr txBox="1"/>
          <p:nvPr/>
        </p:nvSpPr>
        <p:spPr>
          <a:xfrm>
            <a:off x="597272" y="804185"/>
            <a:ext cx="7934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772" algn="ctr"/>
            <a:r>
              <a:rPr lang="ru-RU" sz="2000" b="1" i="0" spc="0" baseline="0" dirty="0" smtClean="0">
                <a:solidFill>
                  <a:schemeClr val="bg1"/>
                </a:solidFill>
                <a:latin typeface="Trebuchet MS,Bold" charset="0"/>
                <a:cs typeface="Times New Roman" panose="02020603050405020304" pitchFamily="18" charset="0"/>
              </a:rPr>
              <a:t>Исполнение бюджета Первомайского сельского поселения Миллеровского района в 2020 году осуществлялось на основе</a:t>
            </a:r>
            <a:endParaRPr lang="en-US" sz="2000" b="1" i="0" spc="0" baseline="0" dirty="0" smtClean="0">
              <a:solidFill>
                <a:schemeClr val="bg1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849410774"/>
              </p:ext>
            </p:extLst>
          </p:nvPr>
        </p:nvGraphicFramePr>
        <p:xfrm>
          <a:off x="955548" y="2297948"/>
          <a:ext cx="7162038" cy="885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48" name="Схема 47"/>
          <p:cNvGraphicFramePr/>
          <p:nvPr>
            <p:extLst>
              <p:ext uri="{D42A27DB-BD31-4B8C-83A1-F6EECF244321}">
                <p14:modId xmlns:p14="http://schemas.microsoft.com/office/powerpoint/2010/main" xmlns="" val="3320259138"/>
              </p:ext>
            </p:extLst>
          </p:nvPr>
        </p:nvGraphicFramePr>
        <p:xfrm>
          <a:off x="781377" y="3847092"/>
          <a:ext cx="7618476" cy="698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49" name="Схема 48"/>
          <p:cNvGraphicFramePr/>
          <p:nvPr>
            <p:extLst>
              <p:ext uri="{D42A27DB-BD31-4B8C-83A1-F6EECF244321}">
                <p14:modId xmlns:p14="http://schemas.microsoft.com/office/powerpoint/2010/main" xmlns="" val="2327173697"/>
              </p:ext>
            </p:extLst>
          </p:nvPr>
        </p:nvGraphicFramePr>
        <p:xfrm>
          <a:off x="739213" y="5201386"/>
          <a:ext cx="7618476" cy="86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Freeform 20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Freeform 206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Freeform 207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Freeform 208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Freeform 209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Freeform 210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Freeform 211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Freeform 212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Freeform 213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Freeform 214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Freeform 215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" name="Freeform 216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Freeform 217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Freeform 218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0" name="Picture 14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235695" y="512064"/>
            <a:ext cx="461772" cy="461772"/>
          </a:xfrm>
          <a:prstGeom prst="rect">
            <a:avLst/>
          </a:prstGeom>
          <a:noFill/>
          <a:extLst/>
        </p:spPr>
      </p:pic>
      <p:pic>
        <p:nvPicPr>
          <p:cNvPr id="235" name="Picture 1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41" name="Rectangle 241"/>
          <p:cNvSpPr/>
          <p:nvPr/>
        </p:nvSpPr>
        <p:spPr>
          <a:xfrm>
            <a:off x="868375" y="1286700"/>
            <a:ext cx="96092" cy="2758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-12" baseline="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1596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44" name="Rectangle 244"/>
          <p:cNvSpPr/>
          <p:nvPr/>
        </p:nvSpPr>
        <p:spPr>
          <a:xfrm>
            <a:off x="868375" y="2153856"/>
            <a:ext cx="96092" cy="2758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-12" baseline="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1596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47" name="Rectangle 247"/>
          <p:cNvSpPr/>
          <p:nvPr/>
        </p:nvSpPr>
        <p:spPr>
          <a:xfrm>
            <a:off x="868375" y="3249231"/>
            <a:ext cx="97616" cy="2758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1" i="0" spc="-14" baseline="0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en-US" sz="1596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49" name="Rectangle 249"/>
          <p:cNvSpPr/>
          <p:nvPr/>
        </p:nvSpPr>
        <p:spPr>
          <a:xfrm>
            <a:off x="868375" y="4341685"/>
            <a:ext cx="96092" cy="2758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-12" baseline="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1596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52" name="Rectangle 252"/>
          <p:cNvSpPr/>
          <p:nvPr/>
        </p:nvSpPr>
        <p:spPr>
          <a:xfrm>
            <a:off x="868375" y="5638609"/>
            <a:ext cx="199724" cy="2758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1" i="0" spc="-14" baseline="0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en-US" sz="1596" b="1" i="0" spc="0" baseline="0" dirty="0">
                <a:solidFill>
                  <a:srgbClr val="FFFFFF"/>
                </a:solidFill>
                <a:latin typeface="Times New Roman"/>
              </a:rPr>
              <a:t>  </a:t>
            </a:r>
            <a:r>
              <a:rPr lang="en-US" sz="1596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53" name="Rectangle 253"/>
          <p:cNvSpPr/>
          <p:nvPr/>
        </p:nvSpPr>
        <p:spPr>
          <a:xfrm>
            <a:off x="8718168" y="7673"/>
            <a:ext cx="184346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="0" i="0" spc="0" baseline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802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48" name="Rectangle 187"/>
          <p:cNvSpPr/>
          <p:nvPr/>
        </p:nvSpPr>
        <p:spPr>
          <a:xfrm>
            <a:off x="5888735" y="297265"/>
            <a:ext cx="3097002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Первомайского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6519" y="647643"/>
            <a:ext cx="7934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772" algn="ctr"/>
            <a:r>
              <a:rPr lang="ru-RU" sz="2000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Основные направления бюджетной и налоговой политики Первомайского сельского поселения в 2020 году</a:t>
            </a:r>
            <a:endParaRPr lang="en-US" sz="2000" b="1" i="0" spc="0" baseline="0" dirty="0" smtClean="0">
              <a:solidFill>
                <a:schemeClr val="tx1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Схема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65572912"/>
              </p:ext>
            </p:extLst>
          </p:nvPr>
        </p:nvGraphicFramePr>
        <p:xfrm>
          <a:off x="476420" y="1537178"/>
          <a:ext cx="8271398" cy="6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6" name="Схема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96380987"/>
              </p:ext>
            </p:extLst>
          </p:nvPr>
        </p:nvGraphicFramePr>
        <p:xfrm>
          <a:off x="476420" y="2319299"/>
          <a:ext cx="8271398" cy="6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47" name="Схема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48251424"/>
              </p:ext>
            </p:extLst>
          </p:nvPr>
        </p:nvGraphicFramePr>
        <p:xfrm>
          <a:off x="476420" y="3097754"/>
          <a:ext cx="8271398" cy="6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50" name="Схема 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40960753"/>
              </p:ext>
            </p:extLst>
          </p:nvPr>
        </p:nvGraphicFramePr>
        <p:xfrm>
          <a:off x="476420" y="3875635"/>
          <a:ext cx="8271398" cy="6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51" name="Схема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08711784"/>
              </p:ext>
            </p:extLst>
          </p:nvPr>
        </p:nvGraphicFramePr>
        <p:xfrm>
          <a:off x="476420" y="4661083"/>
          <a:ext cx="8271398" cy="6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56" name="Схема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23675479"/>
              </p:ext>
            </p:extLst>
          </p:nvPr>
        </p:nvGraphicFramePr>
        <p:xfrm>
          <a:off x="476420" y="5445060"/>
          <a:ext cx="8271398" cy="6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reeform 305"/>
          <p:cNvSpPr/>
          <p:nvPr/>
        </p:nvSpPr>
        <p:spPr>
          <a:xfrm>
            <a:off x="0" y="4498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" name="Freeform 516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" name="Freeform 517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" name="Freeform 518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" name="Freeform 519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Freeform 520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" name="Freeform 521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" name="Freeform 522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Freeform 523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" name="Freeform 524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" name="Freeform 525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" name="Freeform 526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Freeform 527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Freeform 528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7" name="Picture 14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pic>
        <p:nvPicPr>
          <p:cNvPr id="543" name="Picture 5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35380" y="5868924"/>
            <a:ext cx="298704" cy="300227"/>
          </a:xfrm>
          <a:prstGeom prst="rect">
            <a:avLst/>
          </a:prstGeom>
          <a:noFill/>
          <a:extLst/>
        </p:spPr>
      </p:pic>
      <p:pic>
        <p:nvPicPr>
          <p:cNvPr id="545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77083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47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790188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49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338828" y="5868924"/>
            <a:ext cx="303275" cy="300227"/>
          </a:xfrm>
          <a:prstGeom prst="rect">
            <a:avLst/>
          </a:prstGeom>
          <a:noFill/>
          <a:extLst/>
        </p:spPr>
      </p:pic>
      <p:pic>
        <p:nvPicPr>
          <p:cNvPr id="553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38671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55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51904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57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603235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61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53083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5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28316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7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858767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9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36008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71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04559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73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59523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81" name="Picture 5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48511" y="6295645"/>
            <a:ext cx="297179" cy="300227"/>
          </a:xfrm>
          <a:prstGeom prst="rect">
            <a:avLst/>
          </a:prstGeom>
          <a:noFill/>
          <a:extLst/>
        </p:spPr>
      </p:pic>
      <p:sp>
        <p:nvSpPr>
          <p:cNvPr id="582" name="Freeform 582"/>
          <p:cNvSpPr/>
          <p:nvPr/>
        </p:nvSpPr>
        <p:spPr>
          <a:xfrm>
            <a:off x="2339719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Freeform 583"/>
          <p:cNvSpPr/>
          <p:nvPr/>
        </p:nvSpPr>
        <p:spPr>
          <a:xfrm flipH="1">
            <a:off x="4205986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Freeform 584"/>
          <p:cNvSpPr/>
          <p:nvPr/>
        </p:nvSpPr>
        <p:spPr>
          <a:xfrm>
            <a:off x="5894450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Freeform 585"/>
          <p:cNvSpPr/>
          <p:nvPr/>
        </p:nvSpPr>
        <p:spPr>
          <a:xfrm>
            <a:off x="7465820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Freeform 586"/>
          <p:cNvSpPr/>
          <p:nvPr/>
        </p:nvSpPr>
        <p:spPr>
          <a:xfrm>
            <a:off x="317182" y="2517775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Freeform 587"/>
          <p:cNvSpPr/>
          <p:nvPr/>
        </p:nvSpPr>
        <p:spPr>
          <a:xfrm>
            <a:off x="317182" y="2909824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Freeform 588"/>
          <p:cNvSpPr/>
          <p:nvPr/>
        </p:nvSpPr>
        <p:spPr>
          <a:xfrm>
            <a:off x="317182" y="3641345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Freeform 589"/>
          <p:cNvSpPr/>
          <p:nvPr/>
        </p:nvSpPr>
        <p:spPr>
          <a:xfrm>
            <a:off x="309150" y="4250945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Freeform 591"/>
          <p:cNvSpPr/>
          <p:nvPr/>
        </p:nvSpPr>
        <p:spPr>
          <a:xfrm>
            <a:off x="323531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Freeform 592"/>
          <p:cNvSpPr/>
          <p:nvPr/>
        </p:nvSpPr>
        <p:spPr>
          <a:xfrm>
            <a:off x="8964547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Freeform 593"/>
          <p:cNvSpPr/>
          <p:nvPr/>
        </p:nvSpPr>
        <p:spPr>
          <a:xfrm>
            <a:off x="317182" y="1628775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Freeform 594"/>
          <p:cNvSpPr/>
          <p:nvPr/>
        </p:nvSpPr>
        <p:spPr>
          <a:xfrm>
            <a:off x="317182" y="4948594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Rectangle 595"/>
          <p:cNvSpPr/>
          <p:nvPr/>
        </p:nvSpPr>
        <p:spPr>
          <a:xfrm>
            <a:off x="653385" y="646212"/>
            <a:ext cx="779913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2000" b="1" i="0" spc="0" baseline="0" dirty="0" err="1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Основные</a:t>
            </a:r>
            <a:r>
              <a:rPr lang="en-US" sz="2000" b="1" i="0" spc="-26" baseline="0" dirty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sz="2000" b="1" i="0" spc="-26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000" b="1" i="0" spc="0" baseline="0" dirty="0" err="1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характеристики</a:t>
            </a:r>
            <a:r>
              <a:rPr lang="en-US" sz="2000" b="1" i="0" spc="0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sz="2000" b="1" i="0" spc="0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000" b="1" i="0" spc="0" baseline="0" dirty="0" err="1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бюджета</a:t>
            </a:r>
            <a:r>
              <a:rPr lang="en-US" sz="2000" b="1" i="0" spc="-53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sz="2000" b="1" i="0" spc="-53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Первомайского сельского поселения Миллеровского района</a:t>
            </a:r>
            <a:r>
              <a:rPr lang="en-US" sz="2000" b="1" i="0" spc="0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sz="2000" b="1" i="0" spc="0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за</a:t>
            </a:r>
            <a:r>
              <a:rPr lang="en-US" sz="2000" b="1" i="0" spc="-14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sz="2000" b="1" i="0" spc="0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2020</a:t>
            </a:r>
            <a:r>
              <a:rPr lang="en-US" sz="2000" b="1" i="0" spc="0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000" b="1" i="0" spc="0" baseline="0" dirty="0" err="1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год</a:t>
            </a:r>
            <a:r>
              <a:rPr lang="en-US" sz="2000" b="1" i="0" spc="0" baseline="0" dirty="0" smtClean="0">
                <a:solidFill>
                  <a:srgbClr val="0066CC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endParaRPr lang="en-US" sz="2000" b="1" i="0" spc="0" baseline="0" dirty="0">
              <a:solidFill>
                <a:srgbClr val="0066CC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597" name="Rectangle 597"/>
          <p:cNvSpPr/>
          <p:nvPr/>
        </p:nvSpPr>
        <p:spPr>
          <a:xfrm>
            <a:off x="8096377" y="1399265"/>
            <a:ext cx="848117" cy="162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56" b="1" dirty="0">
                <a:latin typeface="Arial"/>
              </a:rPr>
              <a:t>т</a:t>
            </a:r>
            <a:r>
              <a:rPr lang="ru-RU" sz="1056" b="1" dirty="0" smtClean="0">
                <a:latin typeface="Arial"/>
              </a:rPr>
              <a:t>ыс.</a:t>
            </a:r>
            <a:r>
              <a:rPr lang="en-US" sz="1056" b="1" i="0" spc="-29" baseline="0" dirty="0" smtClean="0">
                <a:latin typeface="Arial"/>
              </a:rPr>
              <a:t> </a:t>
            </a:r>
            <a:r>
              <a:rPr lang="en-US" sz="1056" b="1" i="0" spc="0" baseline="0" dirty="0">
                <a:latin typeface="Arial"/>
              </a:rPr>
              <a:t>р</a:t>
            </a:r>
            <a:r>
              <a:rPr lang="en-US" sz="1056" b="1" i="0" spc="-20" baseline="0" dirty="0">
                <a:latin typeface="Arial"/>
              </a:rPr>
              <a:t>у</a:t>
            </a:r>
            <a:r>
              <a:rPr lang="en-US" sz="1056" b="1" i="0" spc="0" baseline="0" dirty="0">
                <a:latin typeface="Arial"/>
              </a:rPr>
              <a:t>блей </a:t>
            </a:r>
          </a:p>
        </p:txBody>
      </p:sp>
      <p:sp>
        <p:nvSpPr>
          <p:cNvPr id="598" name="Rectangle 598"/>
          <p:cNvSpPr/>
          <p:nvPr/>
        </p:nvSpPr>
        <p:spPr>
          <a:xfrm>
            <a:off x="8718168" y="12814"/>
            <a:ext cx="192360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 smtClean="0">
                <a:solidFill>
                  <a:srgbClr val="FFFFFF"/>
                </a:solidFill>
                <a:latin typeface="Arial"/>
              </a:rPr>
              <a:t>4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0" name="Rectangle 600"/>
          <p:cNvSpPr/>
          <p:nvPr/>
        </p:nvSpPr>
        <p:spPr>
          <a:xfrm>
            <a:off x="750722" y="1936333"/>
            <a:ext cx="1189493" cy="2455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1" i="0" spc="0" baseline="0" dirty="0">
                <a:latin typeface="Trebuchet MS" pitchFamily="34" charset="0"/>
              </a:rPr>
              <a:t>Пока</a:t>
            </a:r>
            <a:r>
              <a:rPr lang="en-US" sz="1596" b="1" i="0" spc="-25" baseline="0" dirty="0">
                <a:latin typeface="Trebuchet MS" pitchFamily="34" charset="0"/>
              </a:rPr>
              <a:t>з</a:t>
            </a:r>
            <a:r>
              <a:rPr lang="en-US" sz="1596" b="1" i="0" spc="0" baseline="0" dirty="0">
                <a:latin typeface="Trebuchet MS" pitchFamily="34" charset="0"/>
              </a:rPr>
              <a:t>а</a:t>
            </a:r>
            <a:r>
              <a:rPr lang="en-US" sz="1596" b="1" i="0" spc="-12" baseline="0" dirty="0">
                <a:latin typeface="Trebuchet MS" pitchFamily="34" charset="0"/>
              </a:rPr>
              <a:t>т</a:t>
            </a:r>
            <a:r>
              <a:rPr lang="en-US" sz="1596" b="1" i="0" spc="0" baseline="0" dirty="0">
                <a:latin typeface="Trebuchet MS" pitchFamily="34" charset="0"/>
              </a:rPr>
              <a:t>ель </a:t>
            </a:r>
          </a:p>
        </p:txBody>
      </p:sp>
      <p:sp>
        <p:nvSpPr>
          <p:cNvPr id="601" name="Rectangle 601"/>
          <p:cNvSpPr/>
          <p:nvPr/>
        </p:nvSpPr>
        <p:spPr>
          <a:xfrm>
            <a:off x="2577593" y="1710400"/>
            <a:ext cx="1443099" cy="736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1596" b="1" dirty="0" smtClean="0">
                <a:latin typeface="Trebuchet MS" pitchFamily="34" charset="0"/>
              </a:rPr>
              <a:t>Плановые бюджетные назначения</a:t>
            </a:r>
            <a:endParaRPr lang="en-US" sz="1598" b="1" i="0" spc="0" baseline="0" dirty="0">
              <a:latin typeface="Trebuchet MS" pitchFamily="34" charset="0"/>
            </a:endParaRPr>
          </a:p>
        </p:txBody>
      </p:sp>
      <p:sp>
        <p:nvSpPr>
          <p:cNvPr id="610" name="Rectangle 610"/>
          <p:cNvSpPr/>
          <p:nvPr/>
        </p:nvSpPr>
        <p:spPr>
          <a:xfrm>
            <a:off x="392277" y="2599319"/>
            <a:ext cx="8218660" cy="2455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453919" algn="l"/>
                <a:tab pos="4230903" algn="l"/>
                <a:tab pos="5838723" algn="l"/>
                <a:tab pos="7374026" algn="l"/>
              </a:tabLst>
            </a:pP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I. Д</a:t>
            </a:r>
            <a:r>
              <a:rPr lang="en-US" sz="1596" i="0" spc="-39" baseline="0" dirty="0">
                <a:solidFill>
                  <a:srgbClr val="254061"/>
                </a:solidFill>
                <a:latin typeface="Trebuchet MS" pitchFamily="34" charset="0"/>
              </a:rPr>
              <a:t>о</a:t>
            </a:r>
            <a:r>
              <a:rPr lang="en-US" sz="1596" i="0" spc="-35" baseline="0" dirty="0">
                <a:solidFill>
                  <a:srgbClr val="254061"/>
                </a:solidFill>
                <a:latin typeface="Trebuchet MS" pitchFamily="34" charset="0"/>
              </a:rPr>
              <a:t>х</a:t>
            </a:r>
            <a:r>
              <a:rPr lang="en-US" sz="1596" i="0" spc="-27" baseline="0" dirty="0">
                <a:solidFill>
                  <a:srgbClr val="254061"/>
                </a:solidFill>
                <a:latin typeface="Trebuchet MS" pitchFamily="34" charset="0"/>
              </a:rPr>
              <a:t>о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ды, </a:t>
            </a:r>
            <a:r>
              <a:rPr lang="en-US" sz="1596" i="0" spc="-33" baseline="0" dirty="0" err="1">
                <a:solidFill>
                  <a:srgbClr val="254061"/>
                </a:solidFill>
                <a:latin typeface="Trebuchet MS" pitchFamily="34" charset="0"/>
              </a:rPr>
              <a:t>в</a:t>
            </a:r>
            <a:r>
              <a:rPr lang="en-US" sz="1596" i="0" spc="0" baseline="0" dirty="0" err="1">
                <a:solidFill>
                  <a:srgbClr val="254061"/>
                </a:solidFill>
                <a:latin typeface="Trebuchet MS" pitchFamily="34" charset="0"/>
              </a:rPr>
              <a:t>се</a:t>
            </a:r>
            <a:r>
              <a:rPr lang="en-US" sz="1596" i="0" spc="-28" baseline="0" dirty="0" err="1">
                <a:solidFill>
                  <a:srgbClr val="254061"/>
                </a:solidFill>
                <a:latin typeface="Trebuchet MS" pitchFamily="34" charset="0"/>
              </a:rPr>
              <a:t>г</a:t>
            </a:r>
            <a:r>
              <a:rPr lang="en-US" sz="1596" i="0" spc="0" baseline="0" dirty="0" err="1">
                <a:solidFill>
                  <a:srgbClr val="254061"/>
                </a:solidFill>
                <a:latin typeface="Trebuchet MS" pitchFamily="34" charset="0"/>
              </a:rPr>
              <a:t>о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ru-RU" sz="1596" i="0" spc="0" dirty="0" smtClean="0">
                <a:solidFill>
                  <a:srgbClr val="254061"/>
                </a:solidFill>
                <a:latin typeface="Trebuchet MS" pitchFamily="34" charset="0"/>
              </a:rPr>
              <a:t>                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11 171,9</a:t>
            </a:r>
            <a:r>
              <a:rPr lang="ru-RU" sz="1596" i="0" spc="0" dirty="0" smtClean="0">
                <a:solidFill>
                  <a:srgbClr val="254061"/>
                </a:solidFill>
                <a:latin typeface="Trebuchet MS" pitchFamily="34" charset="0"/>
              </a:rPr>
              <a:t>              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11 753,9               105,2                     89,9</a:t>
            </a:r>
            <a:endParaRPr lang="en-US" sz="1596" i="0" spc="0" baseline="0" dirty="0">
              <a:solidFill>
                <a:srgbClr val="254061"/>
              </a:solidFill>
              <a:latin typeface="Trebuchet MS" pitchFamily="34" charset="0"/>
            </a:endParaRPr>
          </a:p>
        </p:txBody>
      </p:sp>
      <p:sp>
        <p:nvSpPr>
          <p:cNvPr id="612" name="Rectangle 612"/>
          <p:cNvSpPr/>
          <p:nvPr/>
        </p:nvSpPr>
        <p:spPr>
          <a:xfrm>
            <a:off x="453771" y="3054124"/>
            <a:ext cx="183496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1400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В т.ч.Безвозмездные поступления, всего</a:t>
            </a:r>
            <a:endParaRPr lang="en-US" sz="1400" i="0" spc="0" baseline="0" dirty="0">
              <a:solidFill>
                <a:srgbClr val="254061"/>
              </a:solidFill>
              <a:latin typeface="Trebuchet MS" pitchFamily="34" charset="0"/>
            </a:endParaRPr>
          </a:p>
        </p:txBody>
      </p:sp>
      <p:sp>
        <p:nvSpPr>
          <p:cNvPr id="613" name="Rectangle 613"/>
          <p:cNvSpPr/>
          <p:nvPr/>
        </p:nvSpPr>
        <p:spPr>
          <a:xfrm>
            <a:off x="2577593" y="3132423"/>
            <a:ext cx="6337807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>
              <a:tabLst>
                <a:tab pos="1776983" algn="l"/>
                <a:tab pos="3384804" algn="l"/>
                <a:tab pos="4920107" algn="l"/>
              </a:tabLst>
            </a:pP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   4 159,4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	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4 159,4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	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100,0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	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   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110,3</a:t>
            </a:r>
            <a:endParaRPr lang="en-US" sz="1596" i="0" spc="0" baseline="0" dirty="0">
              <a:solidFill>
                <a:srgbClr val="254061"/>
              </a:solidFill>
              <a:latin typeface="Trebuchet MS" pitchFamily="34" charset="0"/>
            </a:endParaRPr>
          </a:p>
        </p:txBody>
      </p:sp>
      <p:sp>
        <p:nvSpPr>
          <p:cNvPr id="617" name="Rectangle 617"/>
          <p:cNvSpPr/>
          <p:nvPr/>
        </p:nvSpPr>
        <p:spPr>
          <a:xfrm>
            <a:off x="429015" y="3831534"/>
            <a:ext cx="8573698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tabLst>
                <a:tab pos="2464587" algn="l"/>
                <a:tab pos="4241571" algn="l"/>
                <a:tab pos="5849391" algn="l"/>
                <a:tab pos="7384694" algn="l"/>
              </a:tabLst>
            </a:pP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II. </a:t>
            </a:r>
            <a:r>
              <a:rPr lang="en-US" sz="1596" i="0" spc="-20" baseline="0" dirty="0">
                <a:solidFill>
                  <a:srgbClr val="254061"/>
                </a:solidFill>
                <a:latin typeface="Trebuchet MS" pitchFamily="34" charset="0"/>
              </a:rPr>
              <a:t>Р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а</a:t>
            </a:r>
            <a:r>
              <a:rPr lang="en-US" sz="1596" i="0" spc="-22" baseline="0" dirty="0">
                <a:solidFill>
                  <a:srgbClr val="254061"/>
                </a:solidFill>
                <a:latin typeface="Trebuchet MS" pitchFamily="34" charset="0"/>
              </a:rPr>
              <a:t>с</a:t>
            </a:r>
            <a:r>
              <a:rPr lang="en-US" sz="1596" i="0" spc="-35" baseline="0" dirty="0">
                <a:solidFill>
                  <a:srgbClr val="254061"/>
                </a:solidFill>
                <a:latin typeface="Trebuchet MS" pitchFamily="34" charset="0"/>
              </a:rPr>
              <a:t>х</a:t>
            </a:r>
            <a:r>
              <a:rPr lang="en-US" sz="1596" i="0" spc="-27" baseline="0" dirty="0">
                <a:solidFill>
                  <a:srgbClr val="254061"/>
                </a:solidFill>
                <a:latin typeface="Trebuchet MS" pitchFamily="34" charset="0"/>
              </a:rPr>
              <a:t>о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ды, </a:t>
            </a:r>
            <a:r>
              <a:rPr lang="en-US" sz="1596" i="0" spc="-33" baseline="0" dirty="0" err="1">
                <a:solidFill>
                  <a:srgbClr val="254061"/>
                </a:solidFill>
                <a:latin typeface="Trebuchet MS" pitchFamily="34" charset="0"/>
              </a:rPr>
              <a:t>в</a:t>
            </a:r>
            <a:r>
              <a:rPr lang="en-US" sz="1596" i="0" spc="0" baseline="0" dirty="0" err="1">
                <a:solidFill>
                  <a:srgbClr val="254061"/>
                </a:solidFill>
                <a:latin typeface="Trebuchet MS" pitchFamily="34" charset="0"/>
              </a:rPr>
              <a:t>се</a:t>
            </a:r>
            <a:r>
              <a:rPr lang="en-US" sz="1596" i="0" spc="-28" baseline="0" dirty="0" err="1">
                <a:solidFill>
                  <a:srgbClr val="254061"/>
                </a:solidFill>
                <a:latin typeface="Trebuchet MS" pitchFamily="34" charset="0"/>
              </a:rPr>
              <a:t>г</a:t>
            </a:r>
            <a:r>
              <a:rPr lang="en-US" sz="1596" i="0" spc="0" baseline="0" dirty="0" err="1">
                <a:solidFill>
                  <a:srgbClr val="254061"/>
                </a:solidFill>
                <a:latin typeface="Trebuchet MS" pitchFamily="34" charset="0"/>
              </a:rPr>
              <a:t>о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ru-RU" sz="1596" i="0" spc="0" dirty="0" smtClean="0">
                <a:solidFill>
                  <a:srgbClr val="254061"/>
                </a:solidFill>
                <a:latin typeface="Trebuchet MS" pitchFamily="34" charset="0"/>
              </a:rPr>
              <a:t>             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13</a:t>
            </a:r>
            <a:r>
              <a:rPr lang="ru-RU" sz="1596" i="0" spc="0" dirty="0" smtClean="0">
                <a:solidFill>
                  <a:srgbClr val="254061"/>
                </a:solidFill>
                <a:latin typeface="Trebuchet MS" pitchFamily="34" charset="0"/>
              </a:rPr>
              <a:t> 204,3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                 12 147,3</a:t>
            </a:r>
            <a:r>
              <a:rPr lang="en-US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              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92,0</a:t>
            </a:r>
            <a:r>
              <a:rPr lang="en-US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                     100,6</a:t>
            </a:r>
            <a:r>
              <a:rPr lang="en-US" sz="1596" b="1" i="0" spc="0" baseline="0" dirty="0" smtClean="0">
                <a:solidFill>
                  <a:srgbClr val="254061"/>
                </a:solidFill>
                <a:latin typeface="Arial"/>
              </a:rPr>
              <a:t> </a:t>
            </a:r>
            <a:endParaRPr lang="en-US" sz="1596" b="1" i="0" spc="0" baseline="0" dirty="0">
              <a:solidFill>
                <a:srgbClr val="254061"/>
              </a:solidFill>
              <a:latin typeface="Arial"/>
            </a:endParaRPr>
          </a:p>
        </p:txBody>
      </p:sp>
      <p:sp>
        <p:nvSpPr>
          <p:cNvPr id="72" name="Rectangle 187"/>
          <p:cNvSpPr/>
          <p:nvPr/>
        </p:nvSpPr>
        <p:spPr>
          <a:xfrm>
            <a:off x="5888735" y="297265"/>
            <a:ext cx="3097002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Первомайского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Rectangle 601"/>
          <p:cNvSpPr/>
          <p:nvPr/>
        </p:nvSpPr>
        <p:spPr>
          <a:xfrm>
            <a:off x="4348353" y="1957288"/>
            <a:ext cx="1443099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1596" b="1" dirty="0" smtClean="0">
                <a:latin typeface="Trebuchet MS" pitchFamily="34" charset="0"/>
              </a:rPr>
              <a:t>Исполнено</a:t>
            </a:r>
            <a:endParaRPr lang="en-US" sz="1598" b="1" i="0" spc="0" baseline="0" dirty="0">
              <a:latin typeface="Trebuchet MS" pitchFamily="34" charset="0"/>
            </a:endParaRPr>
          </a:p>
        </p:txBody>
      </p:sp>
      <p:sp>
        <p:nvSpPr>
          <p:cNvPr id="71" name="Rectangle 601"/>
          <p:cNvSpPr/>
          <p:nvPr/>
        </p:nvSpPr>
        <p:spPr>
          <a:xfrm>
            <a:off x="5961435" y="1961206"/>
            <a:ext cx="1443099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1596" b="1" dirty="0" smtClean="0">
                <a:latin typeface="Trebuchet MS" pitchFamily="34" charset="0"/>
              </a:rPr>
              <a:t>% исполнения</a:t>
            </a:r>
            <a:endParaRPr lang="en-US" sz="1598" b="1" i="0" spc="0" baseline="0" dirty="0">
              <a:latin typeface="Trebuchet MS" pitchFamily="34" charset="0"/>
            </a:endParaRPr>
          </a:p>
        </p:txBody>
      </p:sp>
      <p:sp>
        <p:nvSpPr>
          <p:cNvPr id="74" name="Rectangle 601"/>
          <p:cNvSpPr/>
          <p:nvPr/>
        </p:nvSpPr>
        <p:spPr>
          <a:xfrm>
            <a:off x="7500876" y="1820128"/>
            <a:ext cx="1443099" cy="4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1596" b="1" dirty="0" smtClean="0">
                <a:latin typeface="Trebuchet MS" pitchFamily="34" charset="0"/>
              </a:rPr>
              <a:t>Динамика к 2019 году, %</a:t>
            </a:r>
            <a:endParaRPr lang="en-US" sz="1598" b="1" i="0" spc="0" baseline="0" dirty="0">
              <a:latin typeface="Trebuchet MS" pitchFamily="34" charset="0"/>
            </a:endParaRPr>
          </a:p>
        </p:txBody>
      </p:sp>
      <p:sp>
        <p:nvSpPr>
          <p:cNvPr id="65" name="Rectangle 617"/>
          <p:cNvSpPr/>
          <p:nvPr/>
        </p:nvSpPr>
        <p:spPr>
          <a:xfrm>
            <a:off x="2528316" y="4482688"/>
            <a:ext cx="6415660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tabLst>
                <a:tab pos="2464587" algn="l"/>
                <a:tab pos="4241571" algn="l"/>
                <a:tab pos="5849391" algn="l"/>
                <a:tab pos="7384694" algn="l"/>
              </a:tabLst>
            </a:pP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        -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2 032,4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                  -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393,4                   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-                         -</a:t>
            </a:r>
            <a:endParaRPr lang="en-US" sz="1596" i="0" spc="0" baseline="0" dirty="0">
              <a:solidFill>
                <a:srgbClr val="254061"/>
              </a:solidFill>
              <a:latin typeface="Trebuchet MS" pitchFamily="34" charset="0"/>
            </a:endParaRPr>
          </a:p>
        </p:txBody>
      </p:sp>
      <p:sp>
        <p:nvSpPr>
          <p:cNvPr id="66" name="Rectangle 612"/>
          <p:cNvSpPr/>
          <p:nvPr/>
        </p:nvSpPr>
        <p:spPr>
          <a:xfrm>
            <a:off x="419709" y="4398134"/>
            <a:ext cx="188767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400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III. </a:t>
            </a:r>
            <a:r>
              <a:rPr lang="ru-RU" sz="1400" i="0" spc="-20" baseline="0" dirty="0" smtClean="0">
                <a:solidFill>
                  <a:srgbClr val="254061"/>
                </a:solidFill>
                <a:latin typeface="Trebuchet MS" pitchFamily="34" charset="0"/>
              </a:rPr>
              <a:t>Профицит</a:t>
            </a:r>
            <a:r>
              <a:rPr lang="ru-RU" sz="1400" spc="-20" dirty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en-US" sz="1400" i="0" spc="-20" baseline="0" dirty="0" smtClean="0">
                <a:solidFill>
                  <a:srgbClr val="254061"/>
                </a:solidFill>
                <a:latin typeface="Trebuchet MS" pitchFamily="34" charset="0"/>
              </a:rPr>
              <a:t>(</a:t>
            </a:r>
            <a:r>
              <a:rPr lang="ru-RU" sz="1400" i="0" spc="-20" baseline="0" dirty="0" smtClean="0">
                <a:solidFill>
                  <a:srgbClr val="254061"/>
                </a:solidFill>
                <a:latin typeface="Trebuchet MS" pitchFamily="34" charset="0"/>
              </a:rPr>
              <a:t>дефицит</a:t>
            </a:r>
            <a:r>
              <a:rPr lang="en-US" sz="1400" i="0" spc="-20" baseline="0" dirty="0" smtClean="0">
                <a:solidFill>
                  <a:srgbClr val="254061"/>
                </a:solidFill>
                <a:latin typeface="Trebuchet MS" pitchFamily="34" charset="0"/>
              </a:rPr>
              <a:t>)</a:t>
            </a:r>
            <a:endParaRPr lang="en-US" sz="1400" i="0" spc="0" baseline="0" dirty="0">
              <a:solidFill>
                <a:srgbClr val="25406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Freeform 25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" name="Freeform 256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Freeform 257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Freeform 258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Freeform 259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" name="Freeform 260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" name="Freeform 261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" name="Freeform 262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" name="Freeform 263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" name="Freeform 264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" name="Freeform 265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" name="Freeform 266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" name="Freeform 267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" name="Freeform 268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3" name="Picture 14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85" name="Rectangle 285"/>
          <p:cNvSpPr/>
          <p:nvPr/>
        </p:nvSpPr>
        <p:spPr>
          <a:xfrm>
            <a:off x="122548" y="657969"/>
            <a:ext cx="884841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74675" algn="ctr"/>
            <a:r>
              <a:rPr lang="ru-RU" b="1" i="0" spc="0" baseline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Исполнение доходов бюджета Первомайского сельского поселения Миллеровского района</a:t>
            </a:r>
            <a:r>
              <a:rPr lang="ru-RU" b="1" i="0" spc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 за 2020 год </a:t>
            </a:r>
            <a:r>
              <a:rPr lang="ru-RU" b="1" i="0" spc="0" dirty="0" smtClean="0">
                <a:solidFill>
                  <a:srgbClr val="558ED5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тыс.руб</a:t>
            </a:r>
            <a:r>
              <a:rPr lang="ru-RU" b="1" dirty="0">
                <a:solidFill>
                  <a:srgbClr val="558ED5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6" name="Rectangle 286"/>
          <p:cNvSpPr/>
          <p:nvPr/>
        </p:nvSpPr>
        <p:spPr>
          <a:xfrm>
            <a:off x="8715120" y="7673"/>
            <a:ext cx="184346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Georgia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297" name="Rectangle 297"/>
          <p:cNvSpPr/>
          <p:nvPr/>
        </p:nvSpPr>
        <p:spPr>
          <a:xfrm>
            <a:off x="7021068" y="3171737"/>
            <a:ext cx="45910" cy="2592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98" name="Rectangle 298"/>
          <p:cNvSpPr/>
          <p:nvPr/>
        </p:nvSpPr>
        <p:spPr>
          <a:xfrm>
            <a:off x="7021068" y="3353710"/>
            <a:ext cx="55092" cy="3110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45" name="Rectangle 187"/>
          <p:cNvSpPr/>
          <p:nvPr/>
        </p:nvSpPr>
        <p:spPr>
          <a:xfrm>
            <a:off x="5888735" y="297265"/>
            <a:ext cx="3097002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Первомайского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44" name="Схема 43"/>
          <p:cNvGraphicFramePr/>
          <p:nvPr>
            <p:extLst>
              <p:ext uri="{D42A27DB-BD31-4B8C-83A1-F6EECF244321}">
                <p14:modId xmlns:p14="http://schemas.microsoft.com/office/powerpoint/2010/main" xmlns="" val="2162956965"/>
              </p:ext>
            </p:extLst>
          </p:nvPr>
        </p:nvGraphicFramePr>
        <p:xfrm>
          <a:off x="222730" y="950357"/>
          <a:ext cx="8802271" cy="5907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7" name="Плюс 46"/>
          <p:cNvSpPr/>
          <p:nvPr/>
        </p:nvSpPr>
        <p:spPr>
          <a:xfrm>
            <a:off x="2252271" y="1730138"/>
            <a:ext cx="304800" cy="304800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люс 47"/>
          <p:cNvSpPr/>
          <p:nvPr/>
        </p:nvSpPr>
        <p:spPr>
          <a:xfrm>
            <a:off x="4615130" y="1730138"/>
            <a:ext cx="304800" cy="304800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авно 48"/>
          <p:cNvSpPr/>
          <p:nvPr/>
        </p:nvSpPr>
        <p:spPr>
          <a:xfrm>
            <a:off x="7003173" y="1575626"/>
            <a:ext cx="370828" cy="309023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50" name="Диаграмма 49"/>
          <p:cNvGraphicFramePr/>
          <p:nvPr>
            <p:extLst>
              <p:ext uri="{D42A27DB-BD31-4B8C-83A1-F6EECF244321}">
                <p14:modId xmlns:p14="http://schemas.microsoft.com/office/powerpoint/2010/main" xmlns="" val="927173679"/>
              </p:ext>
            </p:extLst>
          </p:nvPr>
        </p:nvGraphicFramePr>
        <p:xfrm>
          <a:off x="6374921" y="4140679"/>
          <a:ext cx="3114136" cy="2863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762251" y="3819524"/>
            <a:ext cx="185288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latin typeface="+mn-lt"/>
              </a:rPr>
              <a:t>Доходы от продажи </a:t>
            </a:r>
          </a:p>
          <a:p>
            <a:pPr algn="ctr"/>
            <a:r>
              <a:rPr lang="ru-RU" sz="1050" b="1" dirty="0" smtClean="0">
                <a:latin typeface="+mn-lt"/>
              </a:rPr>
              <a:t>материальных активов 254,5</a:t>
            </a:r>
            <a:endParaRPr lang="ru-RU" sz="105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Freeform 197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88" name="Диаграмма 87"/>
          <p:cNvGraphicFramePr/>
          <p:nvPr>
            <p:extLst>
              <p:ext uri="{D42A27DB-BD31-4B8C-83A1-F6EECF244321}">
                <p14:modId xmlns:p14="http://schemas.microsoft.com/office/powerpoint/2010/main" xmlns="" val="1186470290"/>
              </p:ext>
            </p:extLst>
          </p:nvPr>
        </p:nvGraphicFramePr>
        <p:xfrm>
          <a:off x="160247" y="1359408"/>
          <a:ext cx="8842466" cy="5504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80" name="Freeform 1980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Freeform 1981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Freeform 1982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Freeform 1983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Freeform 1984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Freeform 1985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Freeform 1986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Freeform 1987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Freeform 1988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Freeform 1989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Freeform 1990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Freeform 1991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Freeform 1992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96" name="Picture 199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949195" y="879349"/>
            <a:ext cx="480059" cy="480059"/>
          </a:xfrm>
          <a:prstGeom prst="rect">
            <a:avLst/>
          </a:prstGeom>
          <a:noFill/>
          <a:extLst/>
        </p:spPr>
      </p:pic>
      <p:pic>
        <p:nvPicPr>
          <p:cNvPr id="1998" name="Picture 199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142488" y="879349"/>
            <a:ext cx="481583" cy="480059"/>
          </a:xfrm>
          <a:prstGeom prst="rect">
            <a:avLst/>
          </a:prstGeom>
          <a:noFill/>
          <a:extLst/>
        </p:spPr>
      </p:pic>
      <p:pic>
        <p:nvPicPr>
          <p:cNvPr id="2001" name="Picture 200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491997"/>
            <a:ext cx="329184" cy="382524"/>
          </a:xfrm>
          <a:prstGeom prst="rect">
            <a:avLst/>
          </a:prstGeom>
          <a:noFill/>
          <a:extLst/>
        </p:spPr>
      </p:pic>
      <p:pic>
        <p:nvPicPr>
          <p:cNvPr id="2013" name="Picture 117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790444" y="3773425"/>
            <a:ext cx="106679" cy="106679"/>
          </a:xfrm>
          <a:prstGeom prst="rect">
            <a:avLst/>
          </a:prstGeom>
          <a:noFill/>
          <a:extLst/>
        </p:spPr>
      </p:pic>
      <p:pic>
        <p:nvPicPr>
          <p:cNvPr id="2032" name="Picture 202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15155" y="6277357"/>
            <a:ext cx="402336" cy="400811"/>
          </a:xfrm>
          <a:prstGeom prst="rect">
            <a:avLst/>
          </a:prstGeom>
          <a:noFill/>
          <a:extLst/>
        </p:spPr>
      </p:pic>
      <p:pic>
        <p:nvPicPr>
          <p:cNvPr id="2035" name="Picture 14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036" name="Rectangle 2036"/>
          <p:cNvSpPr/>
          <p:nvPr/>
        </p:nvSpPr>
        <p:spPr>
          <a:xfrm>
            <a:off x="286747" y="648872"/>
            <a:ext cx="8573167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СТРУКТУРА НАЛОГОВЫХ И НЕНАЛОГОВЫХ ДОХОДОВ БЮДЖЕТА Первомайского СЕЛЬСКОГО ПОСЕЛЕНИЯ МИЛЛЕРОВСКОГО РАЙОНА  ЗА 2020 ГОД</a:t>
            </a:r>
            <a:endParaRPr lang="en-US" b="1" i="0" spc="0" baseline="0" dirty="0">
              <a:solidFill>
                <a:srgbClr val="1F497D"/>
              </a:solidFill>
              <a:latin typeface="Trebuchet MS,Bold" charset="0"/>
              <a:cs typeface="Times New Roman" pitchFamily="18" charset="0"/>
            </a:endParaRPr>
          </a:p>
        </p:txBody>
      </p:sp>
      <p:sp>
        <p:nvSpPr>
          <p:cNvPr id="2039" name="Rectangle 2039"/>
          <p:cNvSpPr/>
          <p:nvPr/>
        </p:nvSpPr>
        <p:spPr>
          <a:xfrm>
            <a:off x="91439" y="1523995"/>
            <a:ext cx="68808" cy="3138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C0504D"/>
                </a:solidFill>
                <a:latin typeface="Trebuchet MS,Bold"/>
              </a:rPr>
              <a:t> </a:t>
            </a:r>
          </a:p>
        </p:txBody>
      </p:sp>
      <p:sp>
        <p:nvSpPr>
          <p:cNvPr id="2063" name="Rectangle 2063"/>
          <p:cNvSpPr/>
          <p:nvPr/>
        </p:nvSpPr>
        <p:spPr>
          <a:xfrm>
            <a:off x="8677682" y="12814"/>
            <a:ext cx="192360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 smtClean="0">
                <a:solidFill>
                  <a:srgbClr val="FFFFFF"/>
                </a:solidFill>
                <a:latin typeface="Arial"/>
              </a:rPr>
              <a:t>6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Rectangle 187"/>
          <p:cNvSpPr/>
          <p:nvPr/>
        </p:nvSpPr>
        <p:spPr>
          <a:xfrm>
            <a:off x="5888735" y="297265"/>
            <a:ext cx="3097002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Первомайского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02088" y="1874521"/>
            <a:ext cx="3657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ВСЕГО – 7 594,5 тыс. рублей</a:t>
            </a:r>
            <a:endParaRPr lang="ru-RU" sz="1400" b="1" i="1" dirty="0">
              <a:solidFill>
                <a:schemeClr val="accent2">
                  <a:lumMod val="75000"/>
                </a:schemeClr>
              </a:solidFill>
              <a:latin typeface="Trebuchet MS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Freeform 197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88" name="Диаграмма 87"/>
          <p:cNvGraphicFramePr/>
          <p:nvPr>
            <p:extLst>
              <p:ext uri="{D42A27DB-BD31-4B8C-83A1-F6EECF244321}">
                <p14:modId xmlns:p14="http://schemas.microsoft.com/office/powerpoint/2010/main" xmlns="" val="1186470290"/>
              </p:ext>
            </p:extLst>
          </p:nvPr>
        </p:nvGraphicFramePr>
        <p:xfrm>
          <a:off x="91439" y="1359408"/>
          <a:ext cx="9051036" cy="5504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80" name="Freeform 1980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Freeform 1981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Freeform 1982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Freeform 1983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Freeform 1984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Freeform 1985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Freeform 1986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Freeform 1987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Freeform 1988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Freeform 1989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Freeform 1990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Freeform 1991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Freeform 1992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96" name="Picture 199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949195" y="879349"/>
            <a:ext cx="480059" cy="480059"/>
          </a:xfrm>
          <a:prstGeom prst="rect">
            <a:avLst/>
          </a:prstGeom>
          <a:noFill/>
          <a:extLst/>
        </p:spPr>
      </p:pic>
      <p:pic>
        <p:nvPicPr>
          <p:cNvPr id="1998" name="Picture 199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142488" y="879349"/>
            <a:ext cx="481583" cy="480059"/>
          </a:xfrm>
          <a:prstGeom prst="rect">
            <a:avLst/>
          </a:prstGeom>
          <a:noFill/>
          <a:extLst/>
        </p:spPr>
      </p:pic>
      <p:pic>
        <p:nvPicPr>
          <p:cNvPr id="2001" name="Picture 200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491997"/>
            <a:ext cx="329184" cy="382524"/>
          </a:xfrm>
          <a:prstGeom prst="rect">
            <a:avLst/>
          </a:prstGeom>
          <a:noFill/>
          <a:extLst/>
        </p:spPr>
      </p:pic>
      <p:pic>
        <p:nvPicPr>
          <p:cNvPr id="2013" name="Picture 117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790444" y="3773425"/>
            <a:ext cx="106679" cy="106679"/>
          </a:xfrm>
          <a:prstGeom prst="rect">
            <a:avLst/>
          </a:prstGeom>
          <a:noFill/>
          <a:extLst/>
        </p:spPr>
      </p:pic>
      <p:pic>
        <p:nvPicPr>
          <p:cNvPr id="2032" name="Picture 202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15155" y="6277357"/>
            <a:ext cx="402336" cy="400811"/>
          </a:xfrm>
          <a:prstGeom prst="rect">
            <a:avLst/>
          </a:prstGeom>
          <a:noFill/>
          <a:extLst/>
        </p:spPr>
      </p:pic>
      <p:pic>
        <p:nvPicPr>
          <p:cNvPr id="2035" name="Picture 14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036" name="Rectangle 2036"/>
          <p:cNvSpPr/>
          <p:nvPr/>
        </p:nvSpPr>
        <p:spPr>
          <a:xfrm>
            <a:off x="286747" y="677447"/>
            <a:ext cx="857316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СТРУКТУРА РАСХОДОВ БЮДЖЕТА Первомайского СЕЛЬСКОГО ПОСЕЛЕНИЯ МИЛЛЕРОВСКОГО РАЙОНА В 2020 ГОДУ</a:t>
            </a:r>
            <a:endParaRPr lang="en-US" b="1" i="0" spc="0" baseline="0" dirty="0">
              <a:solidFill>
                <a:srgbClr val="1F497D"/>
              </a:solidFill>
              <a:latin typeface="Trebuchet MS,Bold" charset="0"/>
              <a:cs typeface="Times New Roman" pitchFamily="18" charset="0"/>
            </a:endParaRPr>
          </a:p>
        </p:txBody>
      </p:sp>
      <p:sp>
        <p:nvSpPr>
          <p:cNvPr id="2039" name="Rectangle 2039"/>
          <p:cNvSpPr/>
          <p:nvPr/>
        </p:nvSpPr>
        <p:spPr>
          <a:xfrm>
            <a:off x="91439" y="1523995"/>
            <a:ext cx="68808" cy="3138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C0504D"/>
                </a:solidFill>
                <a:latin typeface="Trebuchet MS,Bold"/>
              </a:rPr>
              <a:t> </a:t>
            </a:r>
          </a:p>
        </p:txBody>
      </p:sp>
      <p:sp>
        <p:nvSpPr>
          <p:cNvPr id="2063" name="Rectangle 2063"/>
          <p:cNvSpPr/>
          <p:nvPr/>
        </p:nvSpPr>
        <p:spPr>
          <a:xfrm>
            <a:off x="8677682" y="12814"/>
            <a:ext cx="320601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 smtClean="0">
                <a:solidFill>
                  <a:srgbClr val="FFFFFF"/>
                </a:solidFill>
                <a:latin typeface="Arial"/>
              </a:rPr>
              <a:t>10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64" name="Rectangle 2064"/>
          <p:cNvSpPr/>
          <p:nvPr/>
        </p:nvSpPr>
        <p:spPr>
          <a:xfrm>
            <a:off x="7898062" y="1087640"/>
            <a:ext cx="95853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dirty="0">
                <a:latin typeface="Trebuchet MS" panose="020B0603020202020204" pitchFamily="34" charset="0"/>
                <a:cs typeface="Times New Roman" pitchFamily="18" charset="0"/>
              </a:rPr>
              <a:t>т</a:t>
            </a:r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ыс.</a:t>
            </a:r>
            <a:r>
              <a:rPr lang="en-US" sz="1200" b="1" i="0" spc="-18" baseline="0" dirty="0" smtClean="0"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en-US" sz="1200" b="1" i="0" spc="-29" baseline="0" dirty="0">
                <a:latin typeface="Trebuchet MS" panose="020B0603020202020204" pitchFamily="34" charset="0"/>
                <a:cs typeface="Times New Roman" pitchFamily="18" charset="0"/>
              </a:rPr>
              <a:t>р</a:t>
            </a:r>
            <a:r>
              <a:rPr lang="en-US" sz="1200" b="1" i="0" spc="-49" baseline="0" dirty="0">
                <a:latin typeface="Trebuchet MS" panose="020B0603020202020204" pitchFamily="34" charset="0"/>
                <a:cs typeface="Times New Roman" pitchFamily="18" charset="0"/>
              </a:rPr>
              <a:t>у</a:t>
            </a:r>
            <a:r>
              <a:rPr lang="en-US" sz="1200" b="1" i="0" spc="-39" baseline="0" dirty="0">
                <a:latin typeface="Trebuchet MS" panose="020B0603020202020204" pitchFamily="34" charset="0"/>
                <a:cs typeface="Times New Roman" pitchFamily="18" charset="0"/>
              </a:rPr>
              <a:t>б</a:t>
            </a:r>
            <a:r>
              <a:rPr lang="en-US" sz="1200" b="1" i="0" spc="-28" baseline="0" dirty="0">
                <a:latin typeface="Trebuchet MS" panose="020B0603020202020204" pitchFamily="34" charset="0"/>
                <a:cs typeface="Times New Roman" pitchFamily="18" charset="0"/>
              </a:rPr>
              <a:t>л</a:t>
            </a:r>
            <a:r>
              <a:rPr lang="en-US" sz="1200" b="1" i="0" spc="0" baseline="0" dirty="0">
                <a:latin typeface="Trebuchet MS" panose="020B0603020202020204" pitchFamily="34" charset="0"/>
                <a:cs typeface="Times New Roman" pitchFamily="18" charset="0"/>
              </a:rPr>
              <a:t>ей </a:t>
            </a:r>
          </a:p>
        </p:txBody>
      </p:sp>
      <p:sp>
        <p:nvSpPr>
          <p:cNvPr id="55" name="Rectangle 187"/>
          <p:cNvSpPr/>
          <p:nvPr/>
        </p:nvSpPr>
        <p:spPr>
          <a:xfrm>
            <a:off x="5888735" y="297265"/>
            <a:ext cx="3097002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Первомайского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ectangle 2036"/>
          <p:cNvSpPr/>
          <p:nvPr/>
        </p:nvSpPr>
        <p:spPr>
          <a:xfrm>
            <a:off x="160247" y="1214998"/>
            <a:ext cx="388686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dirty="0" smtClean="0">
                <a:solidFill>
                  <a:srgbClr val="C00000"/>
                </a:solidFill>
                <a:latin typeface="Trebuchet MS,Bold" charset="0"/>
                <a:cs typeface="Times New Roman" pitchFamily="18" charset="0"/>
              </a:rPr>
              <a:t>12 147,3</a:t>
            </a:r>
            <a:r>
              <a:rPr lang="ru-RU" b="1" i="0" spc="0" baseline="0" dirty="0" smtClean="0">
                <a:solidFill>
                  <a:srgbClr val="C00000"/>
                </a:solidFill>
                <a:latin typeface="Trebuchet MS,Bold" charset="0"/>
                <a:cs typeface="Times New Roman" pitchFamily="18" charset="0"/>
              </a:rPr>
              <a:t> </a:t>
            </a:r>
            <a:r>
              <a:rPr lang="ru-RU" b="1" i="0" spc="0" baseline="0" dirty="0" smtClean="0">
                <a:solidFill>
                  <a:srgbClr val="C00000"/>
                </a:solidFill>
                <a:latin typeface="Trebuchet MS,Bold" charset="0"/>
                <a:cs typeface="Times New Roman" pitchFamily="18" charset="0"/>
              </a:rPr>
              <a:t>тыс. рублей</a:t>
            </a:r>
            <a:endParaRPr lang="en-US" b="1" i="0" spc="0" baseline="0" dirty="0">
              <a:solidFill>
                <a:srgbClr val="C00000"/>
              </a:solidFill>
              <a:latin typeface="Trebuchet MS,Bold" charset="0"/>
              <a:cs typeface="Times New Roman" pitchFamily="18" charset="0"/>
            </a:endParaRPr>
          </a:p>
        </p:txBody>
      </p:sp>
      <p:sp>
        <p:nvSpPr>
          <p:cNvPr id="30" name="Rectangle 2036"/>
          <p:cNvSpPr/>
          <p:nvPr/>
        </p:nvSpPr>
        <p:spPr>
          <a:xfrm>
            <a:off x="286747" y="6124170"/>
            <a:ext cx="388686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i="0" spc="0" baseline="0" dirty="0" smtClean="0">
                <a:solidFill>
                  <a:srgbClr val="C00000"/>
                </a:solidFill>
                <a:latin typeface="Trebuchet MS,Bold" charset="0"/>
                <a:cs typeface="Times New Roman" pitchFamily="18" charset="0"/>
              </a:rPr>
              <a:t>Социальная сфера – </a:t>
            </a:r>
            <a:r>
              <a:rPr lang="ru-RU" b="1" dirty="0" smtClean="0">
                <a:solidFill>
                  <a:srgbClr val="C00000"/>
                </a:solidFill>
                <a:latin typeface="Trebuchet MS,Bold" charset="0"/>
                <a:cs typeface="Times New Roman" pitchFamily="18" charset="0"/>
              </a:rPr>
              <a:t>6043,6</a:t>
            </a:r>
            <a:r>
              <a:rPr lang="ru-RU" b="1" i="0" spc="0" baseline="0" dirty="0" smtClean="0">
                <a:solidFill>
                  <a:srgbClr val="C00000"/>
                </a:solidFill>
                <a:latin typeface="Trebuchet MS,Bold" charset="0"/>
                <a:cs typeface="Times New Roman" pitchFamily="18" charset="0"/>
              </a:rPr>
              <a:t> тыс. рублей</a:t>
            </a:r>
            <a:endParaRPr lang="en-US" b="1" i="0" spc="0" baseline="0" dirty="0">
              <a:solidFill>
                <a:srgbClr val="C00000"/>
              </a:solidFill>
              <a:latin typeface="Trebuchet MS,Bold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Freeform 73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Freeform 733"/>
          <p:cNvSpPr/>
          <p:nvPr/>
        </p:nvSpPr>
        <p:spPr>
          <a:xfrm>
            <a:off x="0" y="366825"/>
            <a:ext cx="9144000" cy="84406"/>
          </a:xfrm>
          <a:custGeom>
            <a:avLst/>
            <a:gdLst/>
            <a:ahLst/>
            <a:cxnLst/>
            <a:rect l="0" t="0" r="0" b="0"/>
            <a:pathLst>
              <a:path w="9144000" h="84406">
                <a:moveTo>
                  <a:pt x="0" y="84406"/>
                </a:moveTo>
                <a:lnTo>
                  <a:pt x="9144000" y="84406"/>
                </a:lnTo>
                <a:lnTo>
                  <a:pt x="9144000" y="0"/>
                </a:lnTo>
                <a:lnTo>
                  <a:pt x="0" y="0"/>
                </a:lnTo>
                <a:lnTo>
                  <a:pt x="0" y="84406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Freeform 734"/>
          <p:cNvSpPr/>
          <p:nvPr/>
        </p:nvSpPr>
        <p:spPr>
          <a:xfrm>
            <a:off x="0" y="-25"/>
            <a:ext cx="9144000" cy="310668"/>
          </a:xfrm>
          <a:custGeom>
            <a:avLst/>
            <a:gdLst/>
            <a:ahLst/>
            <a:cxnLst/>
            <a:rect l="0" t="0" r="0" b="0"/>
            <a:pathLst>
              <a:path w="9144000" h="310668">
                <a:moveTo>
                  <a:pt x="0" y="310668"/>
                </a:moveTo>
                <a:lnTo>
                  <a:pt x="9144000" y="310668"/>
                </a:lnTo>
                <a:lnTo>
                  <a:pt x="9144000" y="0"/>
                </a:lnTo>
                <a:lnTo>
                  <a:pt x="0" y="0"/>
                </a:lnTo>
                <a:lnTo>
                  <a:pt x="0" y="310668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Freeform 735"/>
          <p:cNvSpPr/>
          <p:nvPr/>
        </p:nvSpPr>
        <p:spPr>
          <a:xfrm>
            <a:off x="0" y="308228"/>
            <a:ext cx="9144000" cy="91442"/>
          </a:xfrm>
          <a:custGeom>
            <a:avLst/>
            <a:gdLst/>
            <a:ahLst/>
            <a:cxnLst/>
            <a:rect l="0" t="0" r="0" b="0"/>
            <a:pathLst>
              <a:path w="9144000" h="91442">
                <a:moveTo>
                  <a:pt x="0" y="91442"/>
                </a:moveTo>
                <a:lnTo>
                  <a:pt x="9144000" y="91442"/>
                </a:lnTo>
                <a:lnTo>
                  <a:pt x="9144000" y="0"/>
                </a:lnTo>
                <a:lnTo>
                  <a:pt x="0" y="0"/>
                </a:lnTo>
                <a:lnTo>
                  <a:pt x="0" y="91442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Freeform 736"/>
          <p:cNvSpPr/>
          <p:nvPr/>
        </p:nvSpPr>
        <p:spPr>
          <a:xfrm>
            <a:off x="5410200" y="360272"/>
            <a:ext cx="3733800" cy="91087"/>
          </a:xfrm>
          <a:custGeom>
            <a:avLst/>
            <a:gdLst/>
            <a:ahLst/>
            <a:cxnLst/>
            <a:rect l="0" t="0" r="0" b="0"/>
            <a:pathLst>
              <a:path w="3733800" h="91087">
                <a:moveTo>
                  <a:pt x="0" y="91087"/>
                </a:moveTo>
                <a:lnTo>
                  <a:pt x="3733800" y="91087"/>
                </a:lnTo>
                <a:lnTo>
                  <a:pt x="3733800" y="0"/>
                </a:lnTo>
                <a:lnTo>
                  <a:pt x="0" y="0"/>
                </a:lnTo>
                <a:lnTo>
                  <a:pt x="0" y="910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Freeform 737"/>
          <p:cNvSpPr/>
          <p:nvPr/>
        </p:nvSpPr>
        <p:spPr>
          <a:xfrm>
            <a:off x="5410200" y="440106"/>
            <a:ext cx="3733800" cy="180035"/>
          </a:xfrm>
          <a:custGeom>
            <a:avLst/>
            <a:gdLst/>
            <a:ahLst/>
            <a:cxnLst/>
            <a:rect l="0" t="0" r="0" b="0"/>
            <a:pathLst>
              <a:path w="3733800" h="180035">
                <a:moveTo>
                  <a:pt x="0" y="180035"/>
                </a:moveTo>
                <a:lnTo>
                  <a:pt x="3733800" y="180035"/>
                </a:lnTo>
                <a:lnTo>
                  <a:pt x="373380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Freeform 738"/>
          <p:cNvSpPr/>
          <p:nvPr/>
        </p:nvSpPr>
        <p:spPr>
          <a:xfrm>
            <a:off x="5407278" y="497460"/>
            <a:ext cx="3063240" cy="27431"/>
          </a:xfrm>
          <a:custGeom>
            <a:avLst/>
            <a:gdLst/>
            <a:ahLst/>
            <a:cxnLst/>
            <a:rect l="0" t="0" r="0" b="0"/>
            <a:pathLst>
              <a:path w="3063240" h="27431">
                <a:moveTo>
                  <a:pt x="0" y="4571"/>
                </a:moveTo>
                <a:cubicBezTo>
                  <a:pt x="0" y="2031"/>
                  <a:pt x="2160" y="0"/>
                  <a:pt x="4573" y="0"/>
                </a:cubicBezTo>
                <a:cubicBezTo>
                  <a:pt x="4573" y="0"/>
                  <a:pt x="4573" y="0"/>
                  <a:pt x="4573" y="0"/>
                </a:cubicBezTo>
                <a:lnTo>
                  <a:pt x="4573" y="0"/>
                </a:lnTo>
                <a:lnTo>
                  <a:pt x="3058668" y="0"/>
                </a:lnTo>
                <a:cubicBezTo>
                  <a:pt x="3061208" y="0"/>
                  <a:pt x="3063240" y="2031"/>
                  <a:pt x="3063240" y="4571"/>
                </a:cubicBezTo>
                <a:cubicBezTo>
                  <a:pt x="3063240" y="4571"/>
                  <a:pt x="3063240" y="4571"/>
                  <a:pt x="3063240" y="4571"/>
                </a:cubicBezTo>
                <a:lnTo>
                  <a:pt x="3063240" y="4571"/>
                </a:lnTo>
                <a:lnTo>
                  <a:pt x="3063240" y="22860"/>
                </a:lnTo>
                <a:cubicBezTo>
                  <a:pt x="3063240" y="25400"/>
                  <a:pt x="3061208" y="27431"/>
                  <a:pt x="3058668" y="27431"/>
                </a:cubicBezTo>
                <a:cubicBezTo>
                  <a:pt x="3058668" y="27431"/>
                  <a:pt x="3058668" y="27431"/>
                  <a:pt x="3058668" y="27431"/>
                </a:cubicBezTo>
                <a:lnTo>
                  <a:pt x="3058668" y="27431"/>
                </a:lnTo>
                <a:lnTo>
                  <a:pt x="4573" y="27431"/>
                </a:lnTo>
                <a:cubicBezTo>
                  <a:pt x="2160" y="27431"/>
                  <a:pt x="0" y="25400"/>
                  <a:pt x="0" y="22860"/>
                </a:cubicBezTo>
                <a:cubicBezTo>
                  <a:pt x="0" y="22860"/>
                  <a:pt x="0" y="22860"/>
                  <a:pt x="0" y="2286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Freeform 739"/>
          <p:cNvSpPr/>
          <p:nvPr/>
        </p:nvSpPr>
        <p:spPr>
          <a:xfrm>
            <a:off x="7373619" y="588899"/>
            <a:ext cx="1600200" cy="36576"/>
          </a:xfrm>
          <a:custGeom>
            <a:avLst/>
            <a:gdLst/>
            <a:ahLst/>
            <a:cxnLst/>
            <a:rect l="0" t="0" r="0" b="0"/>
            <a:pathLst>
              <a:path w="1600200" h="36576">
                <a:moveTo>
                  <a:pt x="0" y="6097"/>
                </a:moveTo>
                <a:cubicBezTo>
                  <a:pt x="0" y="2794"/>
                  <a:pt x="2795" y="0"/>
                  <a:pt x="6097" y="0"/>
                </a:cubicBezTo>
                <a:cubicBezTo>
                  <a:pt x="6097" y="0"/>
                  <a:pt x="6097" y="0"/>
                  <a:pt x="6097" y="0"/>
                </a:cubicBezTo>
                <a:lnTo>
                  <a:pt x="6097" y="0"/>
                </a:lnTo>
                <a:lnTo>
                  <a:pt x="1594104" y="0"/>
                </a:lnTo>
                <a:cubicBezTo>
                  <a:pt x="1597534" y="0"/>
                  <a:pt x="1600200" y="2794"/>
                  <a:pt x="1600200" y="6097"/>
                </a:cubicBezTo>
                <a:cubicBezTo>
                  <a:pt x="1600200" y="6097"/>
                  <a:pt x="1600200" y="6097"/>
                  <a:pt x="1600200" y="6097"/>
                </a:cubicBezTo>
                <a:lnTo>
                  <a:pt x="1600200" y="6097"/>
                </a:lnTo>
                <a:lnTo>
                  <a:pt x="1600200" y="30480"/>
                </a:lnTo>
                <a:cubicBezTo>
                  <a:pt x="1600200" y="33910"/>
                  <a:pt x="1597534" y="36576"/>
                  <a:pt x="1594104" y="36576"/>
                </a:cubicBezTo>
                <a:cubicBezTo>
                  <a:pt x="1594104" y="36576"/>
                  <a:pt x="1594104" y="36576"/>
                  <a:pt x="1594104" y="36576"/>
                </a:cubicBezTo>
                <a:lnTo>
                  <a:pt x="1594104" y="36576"/>
                </a:lnTo>
                <a:lnTo>
                  <a:pt x="6097" y="36576"/>
                </a:lnTo>
                <a:cubicBezTo>
                  <a:pt x="2795" y="36576"/>
                  <a:pt x="0" y="33910"/>
                  <a:pt x="0" y="30480"/>
                </a:cubicBezTo>
                <a:cubicBezTo>
                  <a:pt x="0" y="30480"/>
                  <a:pt x="0" y="30480"/>
                  <a:pt x="0" y="3048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Freeform 740"/>
          <p:cNvSpPr/>
          <p:nvPr/>
        </p:nvSpPr>
        <p:spPr>
          <a:xfrm>
            <a:off x="9084944" y="-2032"/>
            <a:ext cx="57626" cy="621792"/>
          </a:xfrm>
          <a:custGeom>
            <a:avLst/>
            <a:gdLst/>
            <a:ahLst/>
            <a:cxnLst/>
            <a:rect l="0" t="0" r="0" b="0"/>
            <a:pathLst>
              <a:path w="57626" h="621792">
                <a:moveTo>
                  <a:pt x="0" y="621792"/>
                </a:moveTo>
                <a:lnTo>
                  <a:pt x="57626" y="621792"/>
                </a:lnTo>
                <a:lnTo>
                  <a:pt x="57626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Freeform 741"/>
          <p:cNvSpPr/>
          <p:nvPr/>
        </p:nvSpPr>
        <p:spPr>
          <a:xfrm>
            <a:off x="9044431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Freeform 742"/>
          <p:cNvSpPr/>
          <p:nvPr/>
        </p:nvSpPr>
        <p:spPr>
          <a:xfrm>
            <a:off x="9025381" y="-2032"/>
            <a:ext cx="9144" cy="621792"/>
          </a:xfrm>
          <a:custGeom>
            <a:avLst/>
            <a:gdLst/>
            <a:ahLst/>
            <a:cxnLst/>
            <a:rect l="0" t="0" r="0" b="0"/>
            <a:pathLst>
              <a:path w="9144" h="621792">
                <a:moveTo>
                  <a:pt x="0" y="621792"/>
                </a:moveTo>
                <a:lnTo>
                  <a:pt x="9144" y="621792"/>
                </a:lnTo>
                <a:lnTo>
                  <a:pt x="9144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Freeform 743"/>
          <p:cNvSpPr/>
          <p:nvPr/>
        </p:nvSpPr>
        <p:spPr>
          <a:xfrm>
            <a:off x="8975470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Freeform 744"/>
          <p:cNvSpPr/>
          <p:nvPr/>
        </p:nvSpPr>
        <p:spPr>
          <a:xfrm>
            <a:off x="8915654" y="381"/>
            <a:ext cx="54864" cy="585216"/>
          </a:xfrm>
          <a:custGeom>
            <a:avLst/>
            <a:gdLst/>
            <a:ahLst/>
            <a:cxnLst/>
            <a:rect l="0" t="0" r="0" b="0"/>
            <a:pathLst>
              <a:path w="54864" h="585216">
                <a:moveTo>
                  <a:pt x="0" y="585216"/>
                </a:moveTo>
                <a:lnTo>
                  <a:pt x="54864" y="585216"/>
                </a:lnTo>
                <a:lnTo>
                  <a:pt x="54864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Freeform 745"/>
          <p:cNvSpPr/>
          <p:nvPr/>
        </p:nvSpPr>
        <p:spPr>
          <a:xfrm>
            <a:off x="8873490" y="381"/>
            <a:ext cx="9143" cy="585216"/>
          </a:xfrm>
          <a:custGeom>
            <a:avLst/>
            <a:gdLst/>
            <a:ahLst/>
            <a:cxnLst/>
            <a:rect l="0" t="0" r="0" b="0"/>
            <a:pathLst>
              <a:path w="9143" h="585216">
                <a:moveTo>
                  <a:pt x="0" y="585216"/>
                </a:moveTo>
                <a:lnTo>
                  <a:pt x="9143" y="585216"/>
                </a:lnTo>
                <a:lnTo>
                  <a:pt x="9143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9" name="Picture 74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548628" y="928117"/>
            <a:ext cx="499872" cy="499872"/>
          </a:xfrm>
          <a:prstGeom prst="rect">
            <a:avLst/>
          </a:prstGeom>
          <a:noFill/>
          <a:extLst/>
        </p:spPr>
      </p:pic>
      <p:pic>
        <p:nvPicPr>
          <p:cNvPr id="753" name="Picture 1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772" name="Rectangle 772"/>
          <p:cNvSpPr/>
          <p:nvPr/>
        </p:nvSpPr>
        <p:spPr>
          <a:xfrm>
            <a:off x="176388" y="1228575"/>
            <a:ext cx="1044645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96" b="1" dirty="0">
                <a:latin typeface="Arial,Bold"/>
              </a:rPr>
              <a:t>т</a:t>
            </a:r>
            <a:r>
              <a:rPr lang="ru-RU" sz="1296" b="1" i="0" spc="0" baseline="0" dirty="0" smtClean="0">
                <a:latin typeface="Arial,Bold"/>
              </a:rPr>
              <a:t>ыс.</a:t>
            </a:r>
            <a:r>
              <a:rPr lang="en-US" sz="1296" b="1" i="0" spc="0" baseline="0" dirty="0" smtClean="0">
                <a:latin typeface="Arial"/>
              </a:rPr>
              <a:t> </a:t>
            </a:r>
            <a:r>
              <a:rPr lang="en-US" sz="1296" b="1" i="0" spc="-11" baseline="0" dirty="0">
                <a:latin typeface="Arial,Bold"/>
              </a:rPr>
              <a:t>р</a:t>
            </a:r>
            <a:r>
              <a:rPr lang="en-US" sz="1296" b="1" i="0" spc="-36" baseline="0" dirty="0">
                <a:latin typeface="Arial,Bold"/>
              </a:rPr>
              <a:t>у</a:t>
            </a:r>
            <a:r>
              <a:rPr lang="en-US" sz="1296" b="1" i="0" spc="-32" baseline="0" dirty="0">
                <a:latin typeface="Arial,Bold"/>
              </a:rPr>
              <a:t>б</a:t>
            </a:r>
            <a:r>
              <a:rPr lang="en-US" sz="1296" b="1" i="0" spc="0" baseline="0" dirty="0">
                <a:latin typeface="Arial,Bold"/>
              </a:rPr>
              <a:t>лей</a:t>
            </a:r>
            <a:r>
              <a:rPr lang="en-US" sz="1296" b="1" i="0" spc="0" baseline="0" dirty="0">
                <a:latin typeface="Arial"/>
              </a:rPr>
              <a:t>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4723" y="658655"/>
            <a:ext cx="9021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DF564F"/>
                </a:solidFill>
                <a:latin typeface="Trebuchet MS,Bold" charset="0"/>
                <a:cs typeface="Times New Roman" panose="02020603050405020304" pitchFamily="18" charset="0"/>
              </a:rPr>
              <a:t>ДИНАМИКА РАСХОДОВ БЮДЖЕТА Первомайского СЕЛЬСКОГО ПОСЕЛЕНИЯ МИЛЛЕРОВСКОГО РАЙОНА В 2019 – 2020 гг.</a:t>
            </a:r>
            <a:endParaRPr lang="ru-RU" b="1" dirty="0">
              <a:solidFill>
                <a:srgbClr val="DF564F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49" name="Rectangle 187"/>
          <p:cNvSpPr/>
          <p:nvPr/>
        </p:nvSpPr>
        <p:spPr>
          <a:xfrm>
            <a:off x="5888735" y="297265"/>
            <a:ext cx="3097002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Первомайского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Rectangle 729"/>
          <p:cNvSpPr/>
          <p:nvPr/>
        </p:nvSpPr>
        <p:spPr>
          <a:xfrm>
            <a:off x="8704449" y="12777"/>
            <a:ext cx="320601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dirty="0" smtClean="0">
                <a:solidFill>
                  <a:srgbClr val="FFFFFF"/>
                </a:solidFill>
                <a:latin typeface="Arial"/>
              </a:rPr>
              <a:t>11</a:t>
            </a:r>
            <a:r>
              <a:rPr lang="en-US" sz="1800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0" b="0" i="0" spc="0" baseline="0" dirty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:p14="http://schemas.microsoft.com/office/powerpoint/2010/main" xmlns="" val="1818144004"/>
              </p:ext>
            </p:extLst>
          </p:nvPr>
        </p:nvGraphicFramePr>
        <p:xfrm>
          <a:off x="0" y="1427989"/>
          <a:ext cx="9142570" cy="5430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8" name="Стрелка вправо 37"/>
          <p:cNvSpPr/>
          <p:nvPr/>
        </p:nvSpPr>
        <p:spPr>
          <a:xfrm rot="20708730">
            <a:off x="4521724" y="2274369"/>
            <a:ext cx="1515809" cy="880295"/>
          </a:xfrm>
          <a:prstGeom prst="rightArrow">
            <a:avLst>
              <a:gd name="adj1" fmla="val 50000"/>
              <a:gd name="adj2" fmla="val 569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100,6%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Freeform 732"/>
          <p:cNvSpPr/>
          <p:nvPr/>
        </p:nvSpPr>
        <p:spPr>
          <a:xfrm>
            <a:off x="0" y="-2032"/>
            <a:ext cx="9144000" cy="6860032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Freeform 733"/>
          <p:cNvSpPr/>
          <p:nvPr/>
        </p:nvSpPr>
        <p:spPr>
          <a:xfrm>
            <a:off x="0" y="366825"/>
            <a:ext cx="9144000" cy="84406"/>
          </a:xfrm>
          <a:custGeom>
            <a:avLst/>
            <a:gdLst/>
            <a:ahLst/>
            <a:cxnLst/>
            <a:rect l="0" t="0" r="0" b="0"/>
            <a:pathLst>
              <a:path w="9144000" h="84406">
                <a:moveTo>
                  <a:pt x="0" y="84406"/>
                </a:moveTo>
                <a:lnTo>
                  <a:pt x="9144000" y="84406"/>
                </a:lnTo>
                <a:lnTo>
                  <a:pt x="9144000" y="0"/>
                </a:lnTo>
                <a:lnTo>
                  <a:pt x="0" y="0"/>
                </a:lnTo>
                <a:lnTo>
                  <a:pt x="0" y="84406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Freeform 734"/>
          <p:cNvSpPr/>
          <p:nvPr/>
        </p:nvSpPr>
        <p:spPr>
          <a:xfrm>
            <a:off x="0" y="-25"/>
            <a:ext cx="9144000" cy="310668"/>
          </a:xfrm>
          <a:custGeom>
            <a:avLst/>
            <a:gdLst/>
            <a:ahLst/>
            <a:cxnLst/>
            <a:rect l="0" t="0" r="0" b="0"/>
            <a:pathLst>
              <a:path w="9144000" h="310668">
                <a:moveTo>
                  <a:pt x="0" y="310668"/>
                </a:moveTo>
                <a:lnTo>
                  <a:pt x="9144000" y="310668"/>
                </a:lnTo>
                <a:lnTo>
                  <a:pt x="9144000" y="0"/>
                </a:lnTo>
                <a:lnTo>
                  <a:pt x="0" y="0"/>
                </a:lnTo>
                <a:lnTo>
                  <a:pt x="0" y="310668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Freeform 735"/>
          <p:cNvSpPr/>
          <p:nvPr/>
        </p:nvSpPr>
        <p:spPr>
          <a:xfrm>
            <a:off x="0" y="308228"/>
            <a:ext cx="9144000" cy="91442"/>
          </a:xfrm>
          <a:custGeom>
            <a:avLst/>
            <a:gdLst/>
            <a:ahLst/>
            <a:cxnLst/>
            <a:rect l="0" t="0" r="0" b="0"/>
            <a:pathLst>
              <a:path w="9144000" h="91442">
                <a:moveTo>
                  <a:pt x="0" y="91442"/>
                </a:moveTo>
                <a:lnTo>
                  <a:pt x="9144000" y="91442"/>
                </a:lnTo>
                <a:lnTo>
                  <a:pt x="9144000" y="0"/>
                </a:lnTo>
                <a:lnTo>
                  <a:pt x="0" y="0"/>
                </a:lnTo>
                <a:lnTo>
                  <a:pt x="0" y="91442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Freeform 736"/>
          <p:cNvSpPr/>
          <p:nvPr/>
        </p:nvSpPr>
        <p:spPr>
          <a:xfrm>
            <a:off x="5410200" y="360272"/>
            <a:ext cx="3733800" cy="91087"/>
          </a:xfrm>
          <a:custGeom>
            <a:avLst/>
            <a:gdLst/>
            <a:ahLst/>
            <a:cxnLst/>
            <a:rect l="0" t="0" r="0" b="0"/>
            <a:pathLst>
              <a:path w="3733800" h="91087">
                <a:moveTo>
                  <a:pt x="0" y="91087"/>
                </a:moveTo>
                <a:lnTo>
                  <a:pt x="3733800" y="91087"/>
                </a:lnTo>
                <a:lnTo>
                  <a:pt x="3733800" y="0"/>
                </a:lnTo>
                <a:lnTo>
                  <a:pt x="0" y="0"/>
                </a:lnTo>
                <a:lnTo>
                  <a:pt x="0" y="910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Freeform 737"/>
          <p:cNvSpPr/>
          <p:nvPr/>
        </p:nvSpPr>
        <p:spPr>
          <a:xfrm>
            <a:off x="5410200" y="440106"/>
            <a:ext cx="3733800" cy="180035"/>
          </a:xfrm>
          <a:custGeom>
            <a:avLst/>
            <a:gdLst/>
            <a:ahLst/>
            <a:cxnLst/>
            <a:rect l="0" t="0" r="0" b="0"/>
            <a:pathLst>
              <a:path w="3733800" h="180035">
                <a:moveTo>
                  <a:pt x="0" y="180035"/>
                </a:moveTo>
                <a:lnTo>
                  <a:pt x="3733800" y="180035"/>
                </a:lnTo>
                <a:lnTo>
                  <a:pt x="373380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Freeform 738"/>
          <p:cNvSpPr/>
          <p:nvPr/>
        </p:nvSpPr>
        <p:spPr>
          <a:xfrm>
            <a:off x="5407278" y="497460"/>
            <a:ext cx="3063240" cy="27431"/>
          </a:xfrm>
          <a:custGeom>
            <a:avLst/>
            <a:gdLst/>
            <a:ahLst/>
            <a:cxnLst/>
            <a:rect l="0" t="0" r="0" b="0"/>
            <a:pathLst>
              <a:path w="3063240" h="27431">
                <a:moveTo>
                  <a:pt x="0" y="4571"/>
                </a:moveTo>
                <a:cubicBezTo>
                  <a:pt x="0" y="2031"/>
                  <a:pt x="2160" y="0"/>
                  <a:pt x="4573" y="0"/>
                </a:cubicBezTo>
                <a:cubicBezTo>
                  <a:pt x="4573" y="0"/>
                  <a:pt x="4573" y="0"/>
                  <a:pt x="4573" y="0"/>
                </a:cubicBezTo>
                <a:lnTo>
                  <a:pt x="4573" y="0"/>
                </a:lnTo>
                <a:lnTo>
                  <a:pt x="3058668" y="0"/>
                </a:lnTo>
                <a:cubicBezTo>
                  <a:pt x="3061208" y="0"/>
                  <a:pt x="3063240" y="2031"/>
                  <a:pt x="3063240" y="4571"/>
                </a:cubicBezTo>
                <a:cubicBezTo>
                  <a:pt x="3063240" y="4571"/>
                  <a:pt x="3063240" y="4571"/>
                  <a:pt x="3063240" y="4571"/>
                </a:cubicBezTo>
                <a:lnTo>
                  <a:pt x="3063240" y="4571"/>
                </a:lnTo>
                <a:lnTo>
                  <a:pt x="3063240" y="22860"/>
                </a:lnTo>
                <a:cubicBezTo>
                  <a:pt x="3063240" y="25400"/>
                  <a:pt x="3061208" y="27431"/>
                  <a:pt x="3058668" y="27431"/>
                </a:cubicBezTo>
                <a:cubicBezTo>
                  <a:pt x="3058668" y="27431"/>
                  <a:pt x="3058668" y="27431"/>
                  <a:pt x="3058668" y="27431"/>
                </a:cubicBezTo>
                <a:lnTo>
                  <a:pt x="3058668" y="27431"/>
                </a:lnTo>
                <a:lnTo>
                  <a:pt x="4573" y="27431"/>
                </a:lnTo>
                <a:cubicBezTo>
                  <a:pt x="2160" y="27431"/>
                  <a:pt x="0" y="25400"/>
                  <a:pt x="0" y="22860"/>
                </a:cubicBezTo>
                <a:cubicBezTo>
                  <a:pt x="0" y="22860"/>
                  <a:pt x="0" y="22860"/>
                  <a:pt x="0" y="2286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Freeform 739"/>
          <p:cNvSpPr/>
          <p:nvPr/>
        </p:nvSpPr>
        <p:spPr>
          <a:xfrm>
            <a:off x="7373619" y="588899"/>
            <a:ext cx="1600200" cy="36576"/>
          </a:xfrm>
          <a:custGeom>
            <a:avLst/>
            <a:gdLst/>
            <a:ahLst/>
            <a:cxnLst/>
            <a:rect l="0" t="0" r="0" b="0"/>
            <a:pathLst>
              <a:path w="1600200" h="36576">
                <a:moveTo>
                  <a:pt x="0" y="6097"/>
                </a:moveTo>
                <a:cubicBezTo>
                  <a:pt x="0" y="2794"/>
                  <a:pt x="2795" y="0"/>
                  <a:pt x="6097" y="0"/>
                </a:cubicBezTo>
                <a:cubicBezTo>
                  <a:pt x="6097" y="0"/>
                  <a:pt x="6097" y="0"/>
                  <a:pt x="6097" y="0"/>
                </a:cubicBezTo>
                <a:lnTo>
                  <a:pt x="6097" y="0"/>
                </a:lnTo>
                <a:lnTo>
                  <a:pt x="1594104" y="0"/>
                </a:lnTo>
                <a:cubicBezTo>
                  <a:pt x="1597534" y="0"/>
                  <a:pt x="1600200" y="2794"/>
                  <a:pt x="1600200" y="6097"/>
                </a:cubicBezTo>
                <a:cubicBezTo>
                  <a:pt x="1600200" y="6097"/>
                  <a:pt x="1600200" y="6097"/>
                  <a:pt x="1600200" y="6097"/>
                </a:cubicBezTo>
                <a:lnTo>
                  <a:pt x="1600200" y="6097"/>
                </a:lnTo>
                <a:lnTo>
                  <a:pt x="1600200" y="30480"/>
                </a:lnTo>
                <a:cubicBezTo>
                  <a:pt x="1600200" y="33910"/>
                  <a:pt x="1597534" y="36576"/>
                  <a:pt x="1594104" y="36576"/>
                </a:cubicBezTo>
                <a:cubicBezTo>
                  <a:pt x="1594104" y="36576"/>
                  <a:pt x="1594104" y="36576"/>
                  <a:pt x="1594104" y="36576"/>
                </a:cubicBezTo>
                <a:lnTo>
                  <a:pt x="1594104" y="36576"/>
                </a:lnTo>
                <a:lnTo>
                  <a:pt x="6097" y="36576"/>
                </a:lnTo>
                <a:cubicBezTo>
                  <a:pt x="2795" y="36576"/>
                  <a:pt x="0" y="33910"/>
                  <a:pt x="0" y="30480"/>
                </a:cubicBezTo>
                <a:cubicBezTo>
                  <a:pt x="0" y="30480"/>
                  <a:pt x="0" y="30480"/>
                  <a:pt x="0" y="3048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Freeform 740"/>
          <p:cNvSpPr/>
          <p:nvPr/>
        </p:nvSpPr>
        <p:spPr>
          <a:xfrm>
            <a:off x="9084944" y="-2032"/>
            <a:ext cx="57626" cy="621792"/>
          </a:xfrm>
          <a:custGeom>
            <a:avLst/>
            <a:gdLst/>
            <a:ahLst/>
            <a:cxnLst/>
            <a:rect l="0" t="0" r="0" b="0"/>
            <a:pathLst>
              <a:path w="57626" h="621792">
                <a:moveTo>
                  <a:pt x="0" y="621792"/>
                </a:moveTo>
                <a:lnTo>
                  <a:pt x="57626" y="621792"/>
                </a:lnTo>
                <a:lnTo>
                  <a:pt x="57626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Freeform 741"/>
          <p:cNvSpPr/>
          <p:nvPr/>
        </p:nvSpPr>
        <p:spPr>
          <a:xfrm>
            <a:off x="9044431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Freeform 742"/>
          <p:cNvSpPr/>
          <p:nvPr/>
        </p:nvSpPr>
        <p:spPr>
          <a:xfrm>
            <a:off x="9025381" y="-2032"/>
            <a:ext cx="9144" cy="621792"/>
          </a:xfrm>
          <a:custGeom>
            <a:avLst/>
            <a:gdLst/>
            <a:ahLst/>
            <a:cxnLst/>
            <a:rect l="0" t="0" r="0" b="0"/>
            <a:pathLst>
              <a:path w="9144" h="621792">
                <a:moveTo>
                  <a:pt x="0" y="621792"/>
                </a:moveTo>
                <a:lnTo>
                  <a:pt x="9144" y="621792"/>
                </a:lnTo>
                <a:lnTo>
                  <a:pt x="9144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Freeform 743"/>
          <p:cNvSpPr/>
          <p:nvPr/>
        </p:nvSpPr>
        <p:spPr>
          <a:xfrm>
            <a:off x="8975470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Freeform 744"/>
          <p:cNvSpPr/>
          <p:nvPr/>
        </p:nvSpPr>
        <p:spPr>
          <a:xfrm>
            <a:off x="8915654" y="381"/>
            <a:ext cx="54864" cy="585216"/>
          </a:xfrm>
          <a:custGeom>
            <a:avLst/>
            <a:gdLst/>
            <a:ahLst/>
            <a:cxnLst/>
            <a:rect l="0" t="0" r="0" b="0"/>
            <a:pathLst>
              <a:path w="54864" h="585216">
                <a:moveTo>
                  <a:pt x="0" y="585216"/>
                </a:moveTo>
                <a:lnTo>
                  <a:pt x="54864" y="585216"/>
                </a:lnTo>
                <a:lnTo>
                  <a:pt x="54864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Freeform 745"/>
          <p:cNvSpPr/>
          <p:nvPr/>
        </p:nvSpPr>
        <p:spPr>
          <a:xfrm>
            <a:off x="8873490" y="381"/>
            <a:ext cx="9143" cy="585216"/>
          </a:xfrm>
          <a:custGeom>
            <a:avLst/>
            <a:gdLst/>
            <a:ahLst/>
            <a:cxnLst/>
            <a:rect l="0" t="0" r="0" b="0"/>
            <a:pathLst>
              <a:path w="9143" h="585216">
                <a:moveTo>
                  <a:pt x="0" y="585216"/>
                </a:moveTo>
                <a:lnTo>
                  <a:pt x="9143" y="585216"/>
                </a:lnTo>
                <a:lnTo>
                  <a:pt x="9143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9" name="Picture 74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548628" y="928117"/>
            <a:ext cx="499872" cy="499872"/>
          </a:xfrm>
          <a:prstGeom prst="rect">
            <a:avLst/>
          </a:prstGeom>
          <a:noFill/>
          <a:extLst/>
        </p:spPr>
      </p:pic>
      <p:pic>
        <p:nvPicPr>
          <p:cNvPr id="753" name="Picture 1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46" name="TextBox 45"/>
          <p:cNvSpPr txBox="1"/>
          <p:nvPr/>
        </p:nvSpPr>
        <p:spPr>
          <a:xfrm>
            <a:off x="64723" y="658655"/>
            <a:ext cx="9021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DF564F"/>
                </a:solidFill>
                <a:latin typeface="Trebuchet MS,Bold" charset="0"/>
                <a:cs typeface="Times New Roman" panose="02020603050405020304" pitchFamily="18" charset="0"/>
              </a:rPr>
              <a:t>СТРУКТУРА РАСХОДОВ ПО МУНИЦИПАЛЬНЫМ ПРОГРАММАМ Первомайского СЕЛЬСКОГО ПОСЕЛЕНИЯ В 2020 ГОДУ</a:t>
            </a:r>
            <a:endParaRPr lang="ru-RU" b="1" dirty="0">
              <a:solidFill>
                <a:srgbClr val="DF564F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49" name="Rectangle 187"/>
          <p:cNvSpPr/>
          <p:nvPr/>
        </p:nvSpPr>
        <p:spPr>
          <a:xfrm>
            <a:off x="5888735" y="297265"/>
            <a:ext cx="3097002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Первомайского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Rectangle 729"/>
          <p:cNvSpPr/>
          <p:nvPr/>
        </p:nvSpPr>
        <p:spPr>
          <a:xfrm>
            <a:off x="8704449" y="12777"/>
            <a:ext cx="320601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dirty="0" smtClean="0">
                <a:solidFill>
                  <a:srgbClr val="FFFFFF"/>
                </a:solidFill>
                <a:latin typeface="Arial"/>
              </a:rPr>
              <a:t>12</a:t>
            </a:r>
            <a:r>
              <a:rPr lang="en-US" sz="1800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0" b="0" i="0" spc="0" baseline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5" name="Рисунок 44" descr="ZhmDU2OgY_4.jpg"/>
          <p:cNvPicPr/>
          <p:nvPr/>
        </p:nvPicPr>
        <p:blipFill>
          <a:blip r:embed="rId4" cstate="print"/>
          <a:srcRect l="5664" t="8861" r="7636" b="12152"/>
          <a:stretch>
            <a:fillRect/>
          </a:stretch>
        </p:blipFill>
        <p:spPr>
          <a:xfrm>
            <a:off x="0" y="3625850"/>
            <a:ext cx="4343400" cy="3257550"/>
          </a:xfrm>
          <a:prstGeom prst="rect">
            <a:avLst/>
          </a:prstGeom>
        </p:spPr>
      </p:pic>
      <p:graphicFrame>
        <p:nvGraphicFramePr>
          <p:cNvPr id="47" name="Диаграмма 46"/>
          <p:cNvGraphicFramePr/>
          <p:nvPr/>
        </p:nvGraphicFramePr>
        <p:xfrm>
          <a:off x="485775" y="1397000"/>
          <a:ext cx="793737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5536</TotalTime>
  <Words>465</Words>
  <Application>Microsoft Office PowerPoint</Application>
  <PresentationFormat>Экран (4:3)</PresentationFormat>
  <Paragraphs>142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Trebuchet MS,Bold</vt:lpstr>
      <vt:lpstr>Times New Roman</vt:lpstr>
      <vt:lpstr>Calibri</vt:lpstr>
      <vt:lpstr>Georgia</vt:lpstr>
      <vt:lpstr>Trebuchet MS</vt:lpstr>
      <vt:lpstr>Arial,Bold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Пользователь</cp:lastModifiedBy>
  <cp:revision>728</cp:revision>
  <dcterms:modified xsi:type="dcterms:W3CDTF">2021-05-13T05:44:42Z</dcterms:modified>
</cp:coreProperties>
</file>