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rawings/drawing3.xml" ContentType="application/vnd.openxmlformats-officedocument.drawingml.chartshape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notesMasterIdLst>
    <p:notesMasterId r:id="rId19"/>
  </p:notesMasterIdLst>
  <p:sldIdLst>
    <p:sldId id="256" r:id="rId2"/>
    <p:sldId id="287" r:id="rId3"/>
    <p:sldId id="288" r:id="rId4"/>
    <p:sldId id="289" r:id="rId5"/>
    <p:sldId id="258" r:id="rId6"/>
    <p:sldId id="260" r:id="rId7"/>
    <p:sldId id="290" r:id="rId8"/>
    <p:sldId id="261" r:id="rId9"/>
    <p:sldId id="263" r:id="rId10"/>
    <p:sldId id="291" r:id="rId11"/>
    <p:sldId id="271" r:id="rId12"/>
    <p:sldId id="270" r:id="rId13"/>
    <p:sldId id="272" r:id="rId14"/>
    <p:sldId id="279" r:id="rId15"/>
    <p:sldId id="280" r:id="rId16"/>
    <p:sldId id="281" r:id="rId17"/>
    <p:sldId id="282" r:id="rId18"/>
  </p:sldIdLst>
  <p:sldSz cx="10693400" cy="7556500"/>
  <p:notesSz cx="10234613" cy="7102475"/>
  <p:defaultTextStyle>
    <a:defPPr>
      <a:defRPr lang="ru-RU"/>
    </a:defPPr>
    <a:lvl1pPr marL="0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1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7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2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8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3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9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5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27AB"/>
    <a:srgbClr val="FF3399"/>
    <a:srgbClr val="004DE6"/>
    <a:srgbClr val="FF99CC"/>
    <a:srgbClr val="FF7C80"/>
    <a:srgbClr val="AFDC7E"/>
    <a:srgbClr val="D9C1F1"/>
    <a:srgbClr val="BEF1F4"/>
    <a:srgbClr val="A4AEF6"/>
    <a:srgbClr val="B07B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6" y="-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0"/>
          </c:dPt>
          <c:dLbls>
            <c:dLbl>
              <c:idx val="0"/>
              <c:layout>
                <c:manualLayout>
                  <c:x val="4.1806430446194358E-2"/>
                  <c:y val="-3.473753280839899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4.447944006999131E-3"/>
                  <c:y val="-6.90648293963254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4,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4.3777777777777784E-2"/>
                  <c:y val="-1.70438320209974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0.28900000000000009</c:v>
                </c:pt>
                <c:pt idx="1">
                  <c:v>0.54700000000000004</c:v>
                </c:pt>
                <c:pt idx="2">
                  <c:v>0.16400000000000006</c:v>
                </c:pt>
              </c:numCache>
            </c:numRef>
          </c:val>
        </c:ser>
      </c:pie3DChart>
    </c:plotArea>
    <c:legend>
      <c:legendPos val="l"/>
      <c:legendEntry>
        <c:idx val="0"/>
        <c:txPr>
          <a:bodyPr/>
          <a:lstStyle/>
          <a:p>
            <a:pPr>
              <a:defRPr sz="13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300" b="1" i="0" baseline="0"/>
            </a:pPr>
            <a:endParaRPr lang="ru-RU"/>
          </a:p>
        </c:txPr>
      </c:legendEntry>
      <c:layout>
        <c:manualLayout>
          <c:xMode val="edge"/>
          <c:yMode val="edge"/>
          <c:x val="0.16095550556180582"/>
          <c:y val="2.9783809918497051E-2"/>
          <c:w val="0.77195346675415588"/>
          <c:h val="0.17354170014462494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239821111694225"/>
          <c:y val="3.4932349323493282E-2"/>
          <c:w val="0.86944997134299673"/>
          <c:h val="0.8718493767614858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1848836029317909E-2"/>
                  <c:y val="-2.12238138129412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749878478973841E-2"/>
                  <c:y val="-4.41357468692797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982954053033223E-2"/>
                  <c:y val="-4.090420431763390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508543373163665E-3"/>
                  <c:y val="-3.660129199717206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504956927439135E-3"/>
                  <c:y val="7.3800752302786874E-3"/>
                </c:manualLayout>
              </c:layout>
              <c:showVal val="1"/>
            </c:dLbl>
            <c:dLbl>
              <c:idx val="5"/>
              <c:layout>
                <c:manualLayout>
                  <c:x val="1.0467504803345141E-2"/>
                  <c:y val="-3.9833028251542356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1">
                  <c:v>4736.1000000000004</c:v>
                </c:pt>
                <c:pt idx="2">
                  <c:v>3998.7</c:v>
                </c:pt>
                <c:pt idx="3">
                  <c:v>4414.8</c:v>
                </c:pt>
                <c:pt idx="4">
                  <c:v>4791.5</c:v>
                </c:pt>
                <c:pt idx="5">
                  <c:v>4973.8</c:v>
                </c:pt>
                <c:pt idx="6">
                  <c:v>5659.4</c:v>
                </c:pt>
              </c:numCache>
            </c:numRef>
          </c:val>
        </c:ser>
        <c:shape val="box"/>
        <c:axId val="127087360"/>
        <c:axId val="127088896"/>
        <c:axId val="0"/>
      </c:bar3DChart>
      <c:catAx>
        <c:axId val="1270873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088896"/>
        <c:crosses val="autoZero"/>
        <c:auto val="1"/>
        <c:lblAlgn val="ctr"/>
        <c:lblOffset val="100"/>
      </c:catAx>
      <c:valAx>
        <c:axId val="127088896"/>
        <c:scaling>
          <c:orientation val="minMax"/>
          <c:max val="5000"/>
          <c:min val="1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087360"/>
        <c:crosses val="autoZero"/>
        <c:crossBetween val="between"/>
        <c:majorUnit val="1000"/>
      </c:valAx>
    </c:plotArea>
    <c:plotVisOnly val="1"/>
    <c:dispBlanksAs val="gap"/>
  </c:chart>
  <c:spPr>
    <a:noFill/>
    <a:ln>
      <a:noFill/>
    </a:ln>
  </c:sp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9379950109745814E-2"/>
          <c:y val="0.12280387661286495"/>
          <c:w val="0.78211830218168099"/>
          <c:h val="0.813210792677814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-0.29007892602822288"/>
                  <c:y val="-4.8787444525763869E-2"/>
                </c:manualLayout>
              </c:layout>
              <c:showVal val="1"/>
            </c:dLbl>
            <c:dLbl>
              <c:idx val="1"/>
              <c:layout>
                <c:manualLayout>
                  <c:x val="0.12653288659957154"/>
                  <c:y val="8.3207685561370065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0.49600000000000011</c:v>
                </c:pt>
                <c:pt idx="1">
                  <c:v>0.504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019952603012005"/>
          <c:y val="6.0820895522388063E-2"/>
          <c:w val="0.57933924521570723"/>
          <c:h val="0.8198176440631489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Первомайского сельского поселения Миллеровского района</c:v>
                </c:pt>
              </c:strCache>
            </c:strRef>
          </c:tx>
          <c:dLbls>
            <c:dLbl>
              <c:idx val="0"/>
              <c:layout>
                <c:manualLayout>
                  <c:x val="2.1377673208599412E-2"/>
                  <c:y val="5.3444183021498504E-3"/>
                </c:manualLayout>
              </c:layout>
              <c:showVal val="1"/>
            </c:dLbl>
            <c:dLbl>
              <c:idx val="4"/>
              <c:layout>
                <c:manualLayout>
                  <c:x val="1.7814727673832831E-3"/>
                  <c:y val="-2.137767320859941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3399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11687.8</c:v>
                </c:pt>
                <c:pt idx="1">
                  <c:v>10324.200000000004</c:v>
                </c:pt>
                <c:pt idx="2">
                  <c:v>12647.3</c:v>
                </c:pt>
                <c:pt idx="3">
                  <c:v>10951.7</c:v>
                </c:pt>
                <c:pt idx="4">
                  <c:v>11787.8</c:v>
                </c:pt>
                <c:pt idx="5">
                  <c:v>13071.6</c:v>
                </c:pt>
              </c:numCache>
            </c:numRef>
          </c:val>
        </c:ser>
        <c:axId val="94297088"/>
        <c:axId val="96482048"/>
      </c:barChart>
      <c:catAx>
        <c:axId val="94297088"/>
        <c:scaling>
          <c:orientation val="minMax"/>
        </c:scaling>
        <c:axPos val="b"/>
        <c:numFmt formatCode="General" sourceLinked="1"/>
        <c:tickLblPos val="nextTo"/>
        <c:crossAx val="96482048"/>
        <c:crosses val="autoZero"/>
        <c:auto val="1"/>
        <c:lblAlgn val="ctr"/>
        <c:lblOffset val="100"/>
      </c:catAx>
      <c:valAx>
        <c:axId val="96482048"/>
        <c:scaling>
          <c:orientation val="minMax"/>
        </c:scaling>
        <c:axPos val="l"/>
        <c:majorGridlines/>
        <c:numFmt formatCode="General" sourceLinked="1"/>
        <c:tickLblPos val="nextTo"/>
        <c:crossAx val="9429708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9"/>
  <c:chart>
    <c:view3D>
      <c:rotX val="10"/>
      <c:rotY val="10"/>
      <c:depthPercent val="130"/>
      <c:perspective val="0"/>
    </c:view3D>
    <c:floor>
      <c:spPr>
        <a:noFill/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4059492563418236E-6"/>
          <c:y val="0"/>
          <c:w val="0.80689905949256469"/>
          <c:h val="0.8866551099067755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- 53,7%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83000"/>
                    <a:satMod val="100000"/>
                    <a:lumMod val="100000"/>
                  </a:schemeClr>
                </a:gs>
                <a:gs pos="100000">
                  <a:schemeClr val="accent2">
                    <a:tint val="61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1.3888888888888923E-2"/>
                  <c:y val="-4.5590795685029484E-3"/>
                </c:manualLayout>
              </c:layout>
              <c:showVal val="1"/>
            </c:dLbl>
            <c:dLbl>
              <c:idx val="1"/>
              <c:layout>
                <c:manualLayout>
                  <c:x val="6.9444444444444545E-3"/>
                  <c:y val="4.5590795685028634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#,##0.0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3363.6</c:v>
                </c:pt>
                <c:pt idx="1">
                  <c:v>3771.7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21-4D9F-A93E-2ABBC9902B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 - 46,3%</c:v>
                </c:pt>
              </c:strCache>
            </c:strRef>
          </c:tx>
          <c:spPr>
            <a:gradFill rotWithShape="1">
              <a:gsLst>
                <a:gs pos="0">
                  <a:srgbClr val="2683C6">
                    <a:lumMod val="75000"/>
                  </a:srgbClr>
                </a:gs>
                <a:gs pos="98000">
                  <a:srgbClr val="1CADE4">
                    <a:lumMod val="40000"/>
                    <a:lumOff val="60000"/>
                  </a:srgb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dk1"/>
              </a:solidFill>
              <a:prstDash val="solid"/>
            </a:ln>
            <a:effectLst>
              <a:outerShdw blurRad="50800" dist="12700" dir="5400000" algn="ctr" rotWithShape="0">
                <a:srgbClr val="000000">
                  <a:alpha val="50000"/>
                </a:srgbClr>
              </a:outerShdw>
            </a:effectLst>
          </c:spPr>
          <c:dLbls>
            <c:dLbl>
              <c:idx val="1"/>
              <c:layout>
                <c:manualLayout>
                  <c:x val="1.8055555555555561E-2"/>
                  <c:y val="6.8386193527543108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#,##0.0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8424.2000000000007</c:v>
                </c:pt>
                <c:pt idx="1">
                  <c:v>9299.9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21-4D9F-A93E-2ABBC9902B60}"/>
            </c:ext>
          </c:extLst>
        </c:ser>
        <c:dLbls>
          <c:showVal val="1"/>
        </c:dLbls>
        <c:shape val="cylinder"/>
        <c:axId val="102122624"/>
        <c:axId val="102124160"/>
        <c:axId val="0"/>
      </c:bar3DChart>
      <c:catAx>
        <c:axId val="102122624"/>
        <c:scaling>
          <c:orientation val="minMax"/>
        </c:scaling>
        <c:axPos val="b"/>
        <c:numFmt formatCode="General" sourceLinked="0"/>
        <c:tickLblPos val="nextTo"/>
        <c:crossAx val="102124160"/>
        <c:crosses val="autoZero"/>
        <c:auto val="1"/>
        <c:lblAlgn val="ctr"/>
        <c:lblOffset val="100"/>
      </c:catAx>
      <c:valAx>
        <c:axId val="102124160"/>
        <c:scaling>
          <c:orientation val="minMax"/>
        </c:scaling>
        <c:delete val="1"/>
        <c:axPos val="l"/>
        <c:numFmt formatCode="#,##0.0" sourceLinked="1"/>
        <c:tickLblPos val="none"/>
        <c:crossAx val="102122624"/>
        <c:crosses val="autoZero"/>
        <c:crossBetween val="between"/>
      </c:valAx>
      <c:spPr>
        <a:ln w="25400"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4.848606915072174E-2"/>
          <c:y val="4.2752171008684059E-2"/>
          <c:w val="0.93003021148036269"/>
          <c:h val="0.8343151394652822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</a:gradFill>
          </c:spPr>
          <c:dLbls>
            <c:dLbl>
              <c:idx val="0"/>
              <c:layout>
                <c:manualLayout>
                  <c:x val="-1.3427324605572301E-3"/>
                  <c:y val="0.52905811623246501"/>
                </c:manualLayout>
              </c:layout>
              <c:showVal val="1"/>
            </c:dLbl>
            <c:dLbl>
              <c:idx val="1"/>
              <c:layout>
                <c:manualLayout>
                  <c:x val="5.3709298422289393E-3"/>
                  <c:y val="0.47294589178356738"/>
                </c:manualLayout>
              </c:layout>
              <c:showVal val="1"/>
            </c:dLbl>
            <c:dLbl>
              <c:idx val="2"/>
              <c:layout>
                <c:manualLayout>
                  <c:x val="9.3991272239006864E-3"/>
                  <c:y val="0.6199064796259186"/>
                </c:manualLayout>
              </c:layout>
              <c:showVal val="1"/>
            </c:dLbl>
            <c:dLbl>
              <c:idx val="3"/>
              <c:layout>
                <c:manualLayout>
                  <c:x val="1.3426267335918415E-3"/>
                  <c:y val="0.462257849031395"/>
                </c:manualLayout>
              </c:layout>
              <c:showVal val="1"/>
            </c:dLbl>
            <c:dLbl>
              <c:idx val="4"/>
              <c:layout>
                <c:manualLayout>
                  <c:x val="8.0563947633434246E-3"/>
                  <c:y val="0.41950546762816981"/>
                </c:manualLayout>
              </c:layout>
              <c:showVal val="1"/>
            </c:dLbl>
            <c:dLbl>
              <c:idx val="5"/>
              <c:layout>
                <c:manualLayout>
                  <c:x val="5.3709298422289393E-3"/>
                  <c:y val="0.61456224785529057"/>
                </c:manualLayout>
              </c:layout>
              <c:showVal val="1"/>
            </c:dLbl>
            <c:dLbl>
              <c:idx val="6"/>
              <c:layout>
                <c:manualLayout>
                  <c:x val="4.0281973816717123E-3"/>
                  <c:y val="0.61456245824983302"/>
                </c:manualLayout>
              </c:layout>
              <c:showVal val="1"/>
            </c:dLbl>
            <c:dLbl>
              <c:idx val="7"/>
              <c:layout>
                <c:manualLayout>
                  <c:x val="4.0281973816717123E-3"/>
                  <c:y val="0.6199064796259186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rgbClr val="A827AB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8424.2000000000007</c:v>
                </c:pt>
                <c:pt idx="1">
                  <c:v>9299.9</c:v>
                </c:pt>
              </c:numCache>
            </c:numRef>
          </c:val>
        </c:ser>
        <c:shape val="box"/>
        <c:axId val="94332416"/>
        <c:axId val="94333952"/>
        <c:axId val="0"/>
      </c:bar3DChart>
      <c:catAx>
        <c:axId val="94332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4333952"/>
        <c:crosses val="autoZero"/>
        <c:auto val="1"/>
        <c:lblAlgn val="ctr"/>
        <c:lblOffset val="100"/>
      </c:catAx>
      <c:valAx>
        <c:axId val="94333952"/>
        <c:scaling>
          <c:orientation val="minMax"/>
          <c:max val="6000"/>
          <c:min val="1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94332416"/>
        <c:crosses val="autoZero"/>
        <c:crossBetween val="between"/>
        <c:minorUnit val="1000"/>
      </c:valAx>
    </c:plotArea>
    <c:plotVisOnly val="1"/>
    <c:dispBlanksAs val="gap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8536013452415584E-2"/>
          <c:y val="0.10086647679678352"/>
          <c:w val="0.41716955173298331"/>
          <c:h val="0.899133523203216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5"/>
          <c:dLbls>
            <c:dLbl>
              <c:idx val="0"/>
              <c:layout>
                <c:manualLayout>
                  <c:x val="-4.7740527991750334E-3"/>
                  <c:y val="0.10786262355503461"/>
                </c:manualLayout>
              </c:layout>
              <c:showVal val="1"/>
            </c:dLbl>
            <c:dLbl>
              <c:idx val="1"/>
              <c:layout>
                <c:manualLayout>
                  <c:x val="-1.5023176397126109E-2"/>
                  <c:y val="-1.4663762774334059E-2"/>
                </c:manualLayout>
              </c:layout>
              <c:showVal val="1"/>
            </c:dLbl>
            <c:dLbl>
              <c:idx val="2"/>
              <c:layout>
                <c:manualLayout>
                  <c:x val="-2.1987133148336714E-3"/>
                  <c:y val="-1.267437315016474E-3"/>
                </c:manualLayout>
              </c:layout>
              <c:showVal val="1"/>
            </c:dLbl>
            <c:dLbl>
              <c:idx val="3"/>
              <c:layout>
                <c:manualLayout>
                  <c:x val="-1.7503478402810843E-2"/>
                  <c:y val="-2.46393192786386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0496666692577139E-3"/>
                  <c:y val="-2.85151553636440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460413573673479E-2"/>
                  <c:y val="-4.8902217010107885E-2"/>
                </c:manualLayout>
              </c:layout>
              <c:showVal val="1"/>
            </c:dLbl>
            <c:dLbl>
              <c:idx val="6"/>
              <c:layout>
                <c:manualLayout>
                  <c:x val="4.8344953919259602E-2"/>
                  <c:y val="-3.1914893617021281E-2"/>
                </c:manualLayout>
              </c:layout>
              <c:showVal val="1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- 38,5%</c:v>
                </c:pt>
                <c:pt idx="1">
                  <c:v>Налог на имущество физических лиц - 2,2%</c:v>
                </c:pt>
                <c:pt idx="2">
                  <c:v>Налоги на совокупный доход - 1,9%</c:v>
                </c:pt>
                <c:pt idx="3">
                  <c:v>Земельный налог - 34,1%</c:v>
                </c:pt>
                <c:pt idx="4">
                  <c:v>Доходы от использования имущества находящегося в государственной и муниципальной собственности - 1,9%</c:v>
                </c:pt>
                <c:pt idx="5">
                  <c:v>Госпошлина - 0,2%</c:v>
                </c:pt>
                <c:pt idx="6">
                  <c:v>доходы от продажи материальных и нематериальных активов - 20,9%</c:v>
                </c:pt>
                <c:pt idx="7">
                  <c:v>прочие доходы - 0,3%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3582.9</c:v>
                </c:pt>
                <c:pt idx="1">
                  <c:v>206.5</c:v>
                </c:pt>
                <c:pt idx="2">
                  <c:v>171.4</c:v>
                </c:pt>
                <c:pt idx="3">
                  <c:v>3170.6</c:v>
                </c:pt>
                <c:pt idx="4">
                  <c:v>174.3</c:v>
                </c:pt>
                <c:pt idx="5">
                  <c:v>21.2</c:v>
                </c:pt>
                <c:pt idx="6">
                  <c:v>1943.9</c:v>
                </c:pt>
                <c:pt idx="7">
                  <c:v>29.1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6813487652642158"/>
          <c:y val="4.3358521717043533E-2"/>
          <c:w val="0.42396778882403036"/>
          <c:h val="0.91328274489881911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Дотации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208.4</c:v>
                </c:pt>
                <c:pt idx="1">
                  <c:v>3366.7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Pos val="outEnd"/>
            <c:showVal val="1"/>
            <c:showLeaderLines val="1"/>
          </c:dLbls>
          <c:cat>
            <c:strRef>
              <c:f>Лист1!$A$2:$A$4</c:f>
              <c:strCache>
                <c:ptCount val="2"/>
                <c:pt idx="0">
                  <c:v>Субвенции</c:v>
                </c:pt>
                <c:pt idx="1">
                  <c:v>Дотации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208.4</c:v>
                </c:pt>
                <c:pt idx="1">
                  <c:v>3563.3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4893436367994362"/>
          <c:y val="0.27817222235360106"/>
          <c:w val="0.33493118083040396"/>
          <c:h val="0.6891175492750450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2751322751322767"/>
          <c:y val="0.14228902491409373"/>
          <c:w val="0.6812169312169265"/>
          <c:h val="0.66601941747573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2593634129066339E-3"/>
                  <c:y val="-0.20609754028092339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640211640211642"/>
                  <c:y val="5.4638979024499074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782620922384702"/>
                  <c:y val="0.10017180230079735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6825292671749358E-2"/>
                  <c:y val="-0.10246229519123254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8470920301628984E-2"/>
                  <c:y val="1.0210409260764004E-3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6547244094488189"/>
                  <c:y val="-1.8057335721077955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2496771236928719"/>
                  <c:y val="7.3648045925169575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0714275298920968"/>
                  <c:y val="1.5579358944136548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3263446235887168E-2"/>
                  <c:y val="-0.19105124480799257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8895086030912798E-2"/>
                  <c:y val="-5.4738322758198933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2898804316127254E-2"/>
                  <c:y val="-2.5271666284432892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CatName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- 5062,1 тыс. рублей</c:v>
                </c:pt>
                <c:pt idx="1">
                  <c:v>Жилищно-коммунальное хозяйство - 815,7 тыс. рублей</c:v>
                </c:pt>
                <c:pt idx="2">
                  <c:v>Национальная оборона - 208,2 тыс. рублей</c:v>
                </c:pt>
                <c:pt idx="3">
                  <c:v>Образование - 28,5 тыс. рублей</c:v>
                </c:pt>
                <c:pt idx="4">
                  <c:v>Культура и кинематография - 5659,4 тыс. рублей</c:v>
                </c:pt>
                <c:pt idx="5">
                  <c:v>Социальная политика - 188,7 тыс. рублей</c:v>
                </c:pt>
                <c:pt idx="6">
                  <c:v>Национальная экономика - 66,0 тыс.рублей</c:v>
                </c:pt>
                <c:pt idx="7">
                  <c:v>национальная безопасность и правоохранительная деятельность - - 49,1 тыс.рублей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5062.1000000000004</c:v>
                </c:pt>
                <c:pt idx="1">
                  <c:v>815.7</c:v>
                </c:pt>
                <c:pt idx="2">
                  <c:v>208.2</c:v>
                </c:pt>
                <c:pt idx="3">
                  <c:v>28.5</c:v>
                </c:pt>
                <c:pt idx="4">
                  <c:v>5659.4</c:v>
                </c:pt>
                <c:pt idx="5">
                  <c:v>188.7</c:v>
                </c:pt>
                <c:pt idx="6">
                  <c:v>66</c:v>
                </c:pt>
                <c:pt idx="7">
                  <c:v>49.1</c:v>
                </c:pt>
              </c:numCache>
            </c:numRef>
          </c:val>
        </c:ser>
      </c:pie3DChart>
    </c:plotArea>
    <c:plotVisOnly val="1"/>
    <c:dispBlanksAs val="zero"/>
  </c:chart>
  <c:spPr>
    <a:noFill/>
    <a:ln>
      <a:noFill/>
    </a:ln>
  </c:sp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9C1F1"/>
            </a:solidFill>
          </c:spPr>
          <c:dPt>
            <c:idx val="0"/>
            <c:spPr>
              <a:solidFill>
                <a:srgbClr val="FF7C80"/>
              </a:solidFill>
            </c:spPr>
          </c:dPt>
          <c:dPt>
            <c:idx val="1"/>
            <c:spPr>
              <a:solidFill>
                <a:srgbClr val="AFDC7E"/>
              </a:solidFill>
            </c:spPr>
          </c:dPt>
          <c:dLbls>
            <c:dLbl>
              <c:idx val="0"/>
              <c:layout>
                <c:manualLayout>
                  <c:x val="9.7144917953958052E-3"/>
                  <c:y val="-5.5671537926235436E-2"/>
                </c:manualLayout>
              </c:layout>
              <c:showVal val="1"/>
            </c:dLbl>
            <c:dLbl>
              <c:idx val="1"/>
              <c:layout>
                <c:manualLayout>
                  <c:x val="1.0178117048346057E-2"/>
                  <c:y val="-4.7320807237299929E-2"/>
                </c:manualLayout>
              </c:layout>
              <c:showVal val="1"/>
            </c:dLbl>
            <c:dLbl>
              <c:idx val="2"/>
              <c:layout>
                <c:manualLayout>
                  <c:x val="1.0600468834525523E-2"/>
                  <c:y val="-4.4537230340988526E-2"/>
                </c:manualLayout>
              </c:layout>
              <c:showVal val="1"/>
            </c:dLbl>
            <c:dLbl>
              <c:idx val="3"/>
              <c:layout>
                <c:manualLayout>
                  <c:x val="1.1182504858648445E-2"/>
                  <c:y val="-3.6186499652052888E-2"/>
                </c:manualLayout>
              </c:layout>
              <c:showVal val="1"/>
            </c:dLbl>
            <c:dLbl>
              <c:idx val="4"/>
              <c:layout>
                <c:manualLayout>
                  <c:x val="1.1450381679389441E-2"/>
                  <c:y val="-3.3402922755741145E-2"/>
                </c:manualLayout>
              </c:layout>
              <c:showVal val="1"/>
            </c:dLbl>
            <c:dLbl>
              <c:idx val="5"/>
              <c:layout>
                <c:manualLayout>
                  <c:x val="1.1450381679389362E-2"/>
                  <c:y val="-4.1753653444676513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11925.9</c:v>
                </c:pt>
                <c:pt idx="1">
                  <c:v>12077.7</c:v>
                </c:pt>
              </c:numCache>
            </c:numRef>
          </c:val>
          <c:shape val="box"/>
        </c:ser>
        <c:shape val="cylinder"/>
        <c:axId val="103937536"/>
        <c:axId val="103939072"/>
        <c:axId val="0"/>
      </c:bar3DChart>
      <c:catAx>
        <c:axId val="1039375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939072"/>
        <c:crosses val="autoZero"/>
        <c:auto val="1"/>
        <c:lblAlgn val="ctr"/>
        <c:lblOffset val="100"/>
      </c:catAx>
      <c:valAx>
        <c:axId val="103939072"/>
        <c:scaling>
          <c:orientation val="minMax"/>
          <c:max val="12000"/>
          <c:min val="1000"/>
        </c:scaling>
        <c:axPos val="l"/>
        <c:majorGridlines/>
        <c:numFmt formatCode="General" sourceLinked="1"/>
        <c:tickLblPos val="nextTo"/>
        <c:crossAx val="103937536"/>
        <c:crosses val="autoZero"/>
        <c:crossBetween val="between"/>
        <c:majorUnit val="1000"/>
      </c:valAx>
    </c:plotArea>
    <c:plotVisOnly val="1"/>
    <c:dispBlanksAs val="gap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4477F-95A7-4AE4-8CDC-8B554567157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1B7EB67-4F80-40C2-A17E-141DBBADCB46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75000"/>
                </a:schemeClr>
              </a:solidFill>
            </a:rPr>
            <a:t>Положений послания Президента РФ Федеральному Собранию РФ, определяющих бюджетную политику в РФ</a:t>
          </a:r>
          <a:endParaRPr lang="ru-RU" dirty="0">
            <a:solidFill>
              <a:schemeClr val="accent4">
                <a:lumMod val="75000"/>
              </a:schemeClr>
            </a:solidFill>
          </a:endParaRPr>
        </a:p>
      </dgm:t>
    </dgm:pt>
    <dgm:pt modelId="{5FD98A78-6D30-41CC-875E-80EF33D2CBF5}" type="parTrans" cxnId="{E782BB8C-2B82-49C8-A5C8-1CCD03C319DA}">
      <dgm:prSet/>
      <dgm:spPr/>
      <dgm:t>
        <a:bodyPr/>
        <a:lstStyle/>
        <a:p>
          <a:endParaRPr lang="ru-RU"/>
        </a:p>
      </dgm:t>
    </dgm:pt>
    <dgm:pt modelId="{8DE74851-C4B1-492C-93CB-D734A8AF9D12}" type="sibTrans" cxnId="{E782BB8C-2B82-49C8-A5C8-1CCD03C319DA}">
      <dgm:prSet/>
      <dgm:spPr/>
      <dgm:t>
        <a:bodyPr/>
        <a:lstStyle/>
        <a:p>
          <a:endParaRPr lang="ru-RU"/>
        </a:p>
      </dgm:t>
    </dgm:pt>
    <dgm:pt modelId="{36D7A63F-DDE4-4299-88E9-9C3065BF9BB0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75000"/>
                </a:schemeClr>
              </a:solidFill>
            </a:rPr>
            <a:t>Основных направлений бюджетной и налоговой политики Первомайского сельского поселения</a:t>
          </a:r>
          <a:endParaRPr lang="ru-RU" dirty="0">
            <a:solidFill>
              <a:schemeClr val="accent4">
                <a:lumMod val="75000"/>
              </a:schemeClr>
            </a:solidFill>
          </a:endParaRPr>
        </a:p>
      </dgm:t>
    </dgm:pt>
    <dgm:pt modelId="{BEA2958E-99F8-40A0-B61B-E5706DA9C7B4}" type="parTrans" cxnId="{91C807DD-34C1-4AE4-A3AC-882B10890F00}">
      <dgm:prSet/>
      <dgm:spPr/>
      <dgm:t>
        <a:bodyPr/>
        <a:lstStyle/>
        <a:p>
          <a:endParaRPr lang="ru-RU"/>
        </a:p>
      </dgm:t>
    </dgm:pt>
    <dgm:pt modelId="{25B978BE-A714-41FF-A7F0-BF65485C1644}" type="sibTrans" cxnId="{91C807DD-34C1-4AE4-A3AC-882B10890F00}">
      <dgm:prSet/>
      <dgm:spPr/>
      <dgm:t>
        <a:bodyPr/>
        <a:lstStyle/>
        <a:p>
          <a:endParaRPr lang="ru-RU"/>
        </a:p>
      </dgm:t>
    </dgm:pt>
    <dgm:pt modelId="{E6443688-4910-47D8-8D30-B58BEC477A05}">
      <dgm:prSet/>
      <dgm:spPr/>
      <dgm:t>
        <a:bodyPr/>
        <a:lstStyle/>
        <a:p>
          <a:r>
            <a:rPr lang="ru-RU" dirty="0" smtClean="0">
              <a:solidFill>
                <a:schemeClr val="accent4">
                  <a:lumMod val="75000"/>
                </a:schemeClr>
              </a:solidFill>
            </a:rPr>
            <a:t>   «Майских»              указов                Президента РФ </a:t>
          </a:r>
          <a:endParaRPr lang="ru-RU" dirty="0">
            <a:solidFill>
              <a:schemeClr val="accent4">
                <a:lumMod val="75000"/>
              </a:schemeClr>
            </a:solidFill>
          </a:endParaRPr>
        </a:p>
      </dgm:t>
    </dgm:pt>
    <dgm:pt modelId="{F29D5ED1-F28F-462E-BBCF-911437B236C6}" type="parTrans" cxnId="{E91DB2AD-7636-4061-B265-C21D84B47BA2}">
      <dgm:prSet/>
      <dgm:spPr/>
      <dgm:t>
        <a:bodyPr/>
        <a:lstStyle/>
        <a:p>
          <a:endParaRPr lang="ru-RU"/>
        </a:p>
      </dgm:t>
    </dgm:pt>
    <dgm:pt modelId="{A3BA4297-8185-4256-A31C-E32A9042FBE3}" type="sibTrans" cxnId="{E91DB2AD-7636-4061-B265-C21D84B47BA2}">
      <dgm:prSet/>
      <dgm:spPr/>
      <dgm:t>
        <a:bodyPr/>
        <a:lstStyle/>
        <a:p>
          <a:endParaRPr lang="ru-RU"/>
        </a:p>
      </dgm:t>
    </dgm:pt>
    <dgm:pt modelId="{D31C0333-99D6-431D-BB5A-1F8B8429DE13}" type="pres">
      <dgm:prSet presAssocID="{6BE4477F-95A7-4AE4-8CDC-8B554567157A}" presName="Name0" presStyleCnt="0">
        <dgm:presLayoutVars>
          <dgm:dir/>
          <dgm:animLvl val="lvl"/>
          <dgm:resizeHandles val="exact"/>
        </dgm:presLayoutVars>
      </dgm:prSet>
      <dgm:spPr/>
    </dgm:pt>
    <dgm:pt modelId="{B7CFF4A4-9DEC-44E3-AD83-AEED5F1A112F}" type="pres">
      <dgm:prSet presAssocID="{E6443688-4910-47D8-8D30-B58BEC477A05}" presName="Name8" presStyleCnt="0"/>
      <dgm:spPr/>
    </dgm:pt>
    <dgm:pt modelId="{5EF5B624-4917-4D50-9F35-B6938A828730}" type="pres">
      <dgm:prSet presAssocID="{E6443688-4910-47D8-8D30-B58BEC477A05}" presName="level" presStyleLbl="node1" presStyleIdx="0" presStyleCnt="3" custScaleY="814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92B16-A2F7-4B2F-9693-F889DD3DEE19}" type="pres">
      <dgm:prSet presAssocID="{E6443688-4910-47D8-8D30-B58BEC477A0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9A54D-F0ED-4CBD-828D-4FCB4A24424B}" type="pres">
      <dgm:prSet presAssocID="{11B7EB67-4F80-40C2-A17E-141DBBADCB46}" presName="Name8" presStyleCnt="0"/>
      <dgm:spPr/>
    </dgm:pt>
    <dgm:pt modelId="{570EDD43-E19C-4136-8A00-DE28F95CACDD}" type="pres">
      <dgm:prSet presAssocID="{11B7EB67-4F80-40C2-A17E-141DBBADCB46}" presName="level" presStyleLbl="node1" presStyleIdx="1" presStyleCnt="3" custScaleY="749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313D2-1E39-4881-AC68-DE697688166B}" type="pres">
      <dgm:prSet presAssocID="{11B7EB67-4F80-40C2-A17E-141DBBADCB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91B83-6758-4473-A638-29577DBD3995}" type="pres">
      <dgm:prSet presAssocID="{36D7A63F-DDE4-4299-88E9-9C3065BF9BB0}" presName="Name8" presStyleCnt="0"/>
      <dgm:spPr/>
    </dgm:pt>
    <dgm:pt modelId="{92180913-E048-41F0-B0D8-8DF12A556635}" type="pres">
      <dgm:prSet presAssocID="{36D7A63F-DDE4-4299-88E9-9C3065BF9BB0}" presName="level" presStyleLbl="node1" presStyleIdx="2" presStyleCnt="3" custScaleY="937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DFAFF-16A7-4D9D-8A96-DED28801D8FE}" type="pres">
      <dgm:prSet presAssocID="{36D7A63F-DDE4-4299-88E9-9C3065BF9B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C807DD-34C1-4AE4-A3AC-882B10890F00}" srcId="{6BE4477F-95A7-4AE4-8CDC-8B554567157A}" destId="{36D7A63F-DDE4-4299-88E9-9C3065BF9BB0}" srcOrd="2" destOrd="0" parTransId="{BEA2958E-99F8-40A0-B61B-E5706DA9C7B4}" sibTransId="{25B978BE-A714-41FF-A7F0-BF65485C1644}"/>
    <dgm:cxn modelId="{3A8F17A1-2921-4703-B8B3-0369C145716F}" type="presOf" srcId="{11B7EB67-4F80-40C2-A17E-141DBBADCB46}" destId="{B3D313D2-1E39-4881-AC68-DE697688166B}" srcOrd="1" destOrd="0" presId="urn:microsoft.com/office/officeart/2005/8/layout/pyramid1"/>
    <dgm:cxn modelId="{BA82E224-44C6-4915-9CC1-79E74996BE3A}" type="presOf" srcId="{36D7A63F-DDE4-4299-88E9-9C3065BF9BB0}" destId="{92180913-E048-41F0-B0D8-8DF12A556635}" srcOrd="0" destOrd="0" presId="urn:microsoft.com/office/officeart/2005/8/layout/pyramid1"/>
    <dgm:cxn modelId="{6BB38843-817E-408A-B9AE-A247B0CD1F73}" type="presOf" srcId="{E6443688-4910-47D8-8D30-B58BEC477A05}" destId="{5EF5B624-4917-4D50-9F35-B6938A828730}" srcOrd="0" destOrd="0" presId="urn:microsoft.com/office/officeart/2005/8/layout/pyramid1"/>
    <dgm:cxn modelId="{B434BEA1-5A3A-4630-BDA7-610786429568}" type="presOf" srcId="{36D7A63F-DDE4-4299-88E9-9C3065BF9BB0}" destId="{8D5DFAFF-16A7-4D9D-8A96-DED28801D8FE}" srcOrd="1" destOrd="0" presId="urn:microsoft.com/office/officeart/2005/8/layout/pyramid1"/>
    <dgm:cxn modelId="{E782BB8C-2B82-49C8-A5C8-1CCD03C319DA}" srcId="{6BE4477F-95A7-4AE4-8CDC-8B554567157A}" destId="{11B7EB67-4F80-40C2-A17E-141DBBADCB46}" srcOrd="1" destOrd="0" parTransId="{5FD98A78-6D30-41CC-875E-80EF33D2CBF5}" sibTransId="{8DE74851-C4B1-492C-93CB-D734A8AF9D12}"/>
    <dgm:cxn modelId="{E91DB2AD-7636-4061-B265-C21D84B47BA2}" srcId="{6BE4477F-95A7-4AE4-8CDC-8B554567157A}" destId="{E6443688-4910-47D8-8D30-B58BEC477A05}" srcOrd="0" destOrd="0" parTransId="{F29D5ED1-F28F-462E-BBCF-911437B236C6}" sibTransId="{A3BA4297-8185-4256-A31C-E32A9042FBE3}"/>
    <dgm:cxn modelId="{5396754E-2FDA-4DF4-B948-713AA922A5B2}" type="presOf" srcId="{6BE4477F-95A7-4AE4-8CDC-8B554567157A}" destId="{D31C0333-99D6-431D-BB5A-1F8B8429DE13}" srcOrd="0" destOrd="0" presId="urn:microsoft.com/office/officeart/2005/8/layout/pyramid1"/>
    <dgm:cxn modelId="{CC733CC3-F8BE-488D-95FA-51E2F6588164}" type="presOf" srcId="{E6443688-4910-47D8-8D30-B58BEC477A05}" destId="{E7F92B16-A2F7-4B2F-9693-F889DD3DEE19}" srcOrd="1" destOrd="0" presId="urn:microsoft.com/office/officeart/2005/8/layout/pyramid1"/>
    <dgm:cxn modelId="{0FF226C8-D77D-43BE-8A53-A7A4E0638739}" type="presOf" srcId="{11B7EB67-4F80-40C2-A17E-141DBBADCB46}" destId="{570EDD43-E19C-4136-8A00-DE28F95CACDD}" srcOrd="0" destOrd="0" presId="urn:microsoft.com/office/officeart/2005/8/layout/pyramid1"/>
    <dgm:cxn modelId="{6626CCC4-CADD-4B8E-A874-EC61AF6C9E1F}" type="presParOf" srcId="{D31C0333-99D6-431D-BB5A-1F8B8429DE13}" destId="{B7CFF4A4-9DEC-44E3-AD83-AEED5F1A112F}" srcOrd="0" destOrd="0" presId="urn:microsoft.com/office/officeart/2005/8/layout/pyramid1"/>
    <dgm:cxn modelId="{9B771C1C-5F65-44D9-8370-207697CFCF31}" type="presParOf" srcId="{B7CFF4A4-9DEC-44E3-AD83-AEED5F1A112F}" destId="{5EF5B624-4917-4D50-9F35-B6938A828730}" srcOrd="0" destOrd="0" presId="urn:microsoft.com/office/officeart/2005/8/layout/pyramid1"/>
    <dgm:cxn modelId="{43BF0B7C-86BF-4B1E-BC2F-D1D746E38293}" type="presParOf" srcId="{B7CFF4A4-9DEC-44E3-AD83-AEED5F1A112F}" destId="{E7F92B16-A2F7-4B2F-9693-F889DD3DEE19}" srcOrd="1" destOrd="0" presId="urn:microsoft.com/office/officeart/2005/8/layout/pyramid1"/>
    <dgm:cxn modelId="{49D83012-A2EB-44E1-8032-11A5317B9792}" type="presParOf" srcId="{D31C0333-99D6-431D-BB5A-1F8B8429DE13}" destId="{3339A54D-F0ED-4CBD-828D-4FCB4A24424B}" srcOrd="1" destOrd="0" presId="urn:microsoft.com/office/officeart/2005/8/layout/pyramid1"/>
    <dgm:cxn modelId="{0CD4AC1F-795F-4677-A281-8EC272330546}" type="presParOf" srcId="{3339A54D-F0ED-4CBD-828D-4FCB4A24424B}" destId="{570EDD43-E19C-4136-8A00-DE28F95CACDD}" srcOrd="0" destOrd="0" presId="urn:microsoft.com/office/officeart/2005/8/layout/pyramid1"/>
    <dgm:cxn modelId="{06CF39C1-6353-4B41-AEC5-AB6EB5F0CD2B}" type="presParOf" srcId="{3339A54D-F0ED-4CBD-828D-4FCB4A24424B}" destId="{B3D313D2-1E39-4881-AC68-DE697688166B}" srcOrd="1" destOrd="0" presId="urn:microsoft.com/office/officeart/2005/8/layout/pyramid1"/>
    <dgm:cxn modelId="{A227B531-A82F-4C87-B88F-8518A8C39FEF}" type="presParOf" srcId="{D31C0333-99D6-431D-BB5A-1F8B8429DE13}" destId="{29691B83-6758-4473-A638-29577DBD3995}" srcOrd="2" destOrd="0" presId="urn:microsoft.com/office/officeart/2005/8/layout/pyramid1"/>
    <dgm:cxn modelId="{17E1CA5B-C03C-4429-A167-745044359208}" type="presParOf" srcId="{29691B83-6758-4473-A638-29577DBD3995}" destId="{92180913-E048-41F0-B0D8-8DF12A556635}" srcOrd="0" destOrd="0" presId="urn:microsoft.com/office/officeart/2005/8/layout/pyramid1"/>
    <dgm:cxn modelId="{45EB69BF-5EEC-469D-AFAD-9CC7FB048FE7}" type="presParOf" srcId="{29691B83-6758-4473-A638-29577DBD3995}" destId="{8D5DFAFF-16A7-4D9D-8A96-DED28801D8F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5779E2-A1B7-40DA-B1E5-B229BC26C5B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8601B2-4C5C-47E6-AFAF-F54B0E324DEF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800" b="1" baseline="0" dirty="0" smtClean="0">
              <a:solidFill>
                <a:schemeClr val="tx1"/>
              </a:solidFill>
            </a:rPr>
            <a:t>Налоговые </a:t>
          </a:r>
        </a:p>
        <a:p>
          <a:pPr>
            <a:spcAft>
              <a:spcPts val="0"/>
            </a:spcAft>
          </a:pPr>
          <a:r>
            <a:rPr lang="ru-RU" sz="1800" b="1" baseline="0" dirty="0" smtClean="0">
              <a:solidFill>
                <a:schemeClr val="tx1"/>
              </a:solidFill>
            </a:rPr>
            <a:t>Доходы</a:t>
          </a:r>
        </a:p>
        <a:p>
          <a:pPr>
            <a:spcAft>
              <a:spcPts val="0"/>
            </a:spcAft>
          </a:pPr>
          <a:endParaRPr lang="ru-RU" sz="500" b="1" baseline="0" dirty="0" smtClean="0">
            <a:solidFill>
              <a:schemeClr val="tx1"/>
            </a:solidFill>
          </a:endParaRPr>
        </a:p>
        <a:p>
          <a:pPr>
            <a:spcAft>
              <a:spcPct val="35000"/>
            </a:spcAft>
          </a:pPr>
          <a:r>
            <a:rPr lang="ru-RU" sz="2000" b="1" i="1" baseline="0" dirty="0" smtClean="0">
              <a:solidFill>
                <a:schemeClr val="accent2">
                  <a:lumMod val="75000"/>
                </a:schemeClr>
              </a:solidFill>
            </a:rPr>
            <a:t>7152,6</a:t>
          </a:r>
          <a:endParaRPr lang="ru-RU" sz="20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A0A25C7-C320-48C9-9954-C80FCB8018EC}" type="parTrans" cxnId="{8EA5DC9D-E2D3-4887-A743-1EEE7C8EAB76}">
      <dgm:prSet/>
      <dgm:spPr/>
      <dgm:t>
        <a:bodyPr/>
        <a:lstStyle/>
        <a:p>
          <a:endParaRPr lang="ru-RU"/>
        </a:p>
      </dgm:t>
    </dgm:pt>
    <dgm:pt modelId="{4A04F75D-99B2-4746-9D80-228DECB7450A}" type="sibTrans" cxnId="{8EA5DC9D-E2D3-4887-A743-1EEE7C8EAB76}">
      <dgm:prSet/>
      <dgm:spPr/>
      <dgm:t>
        <a:bodyPr/>
        <a:lstStyle/>
        <a:p>
          <a:endParaRPr lang="ru-RU"/>
        </a:p>
      </dgm:t>
    </dgm:pt>
    <dgm:pt modelId="{9A4E27C2-6D78-4DBD-B4BD-A27DDD5EED06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Налог на доходы</a:t>
          </a:r>
        </a:p>
        <a:p>
          <a:pPr>
            <a:spcAft>
              <a:spcPts val="0"/>
            </a:spcAft>
          </a:pPr>
          <a:r>
            <a:rPr lang="ru-RU" sz="1300" b="1" i="0" baseline="0" dirty="0" smtClean="0"/>
            <a:t> физических лиц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3582,9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69A9CA3-715A-4912-A228-041A5E008D26}" type="parTrans" cxnId="{C1C3F796-C065-467A-B540-A84F6A1041D2}">
      <dgm:prSet/>
      <dgm:spPr/>
      <dgm:t>
        <a:bodyPr/>
        <a:lstStyle/>
        <a:p>
          <a:endParaRPr lang="ru-RU"/>
        </a:p>
      </dgm:t>
    </dgm:pt>
    <dgm:pt modelId="{A41AFEA4-2A89-4D52-A2F0-0A97BB6920C2}" type="sibTrans" cxnId="{C1C3F796-C065-467A-B540-A84F6A1041D2}">
      <dgm:prSet/>
      <dgm:spPr/>
      <dgm:t>
        <a:bodyPr/>
        <a:lstStyle/>
        <a:p>
          <a:endParaRPr lang="ru-RU"/>
        </a:p>
      </dgm:t>
    </dgm:pt>
    <dgm:pt modelId="{C048B5EA-E7CE-4AC9-BBD7-C572A93A9944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Налоги на имущество</a:t>
          </a:r>
          <a:endParaRPr lang="ru-RU" sz="1300" b="1" i="0" baseline="0" dirty="0" smtClean="0">
            <a:solidFill>
              <a:schemeClr val="accent2">
                <a:lumMod val="75000"/>
              </a:schemeClr>
            </a:solidFill>
          </a:endParaRP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3377,1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8C86235-8915-47F5-A205-7E723C1F92AD}" type="parTrans" cxnId="{1C38E47F-851E-41B7-AA04-8936A296AC93}">
      <dgm:prSet/>
      <dgm:spPr/>
      <dgm:t>
        <a:bodyPr/>
        <a:lstStyle/>
        <a:p>
          <a:endParaRPr lang="ru-RU"/>
        </a:p>
      </dgm:t>
    </dgm:pt>
    <dgm:pt modelId="{397D0387-59CA-4BE5-A755-29652FCF8EDA}" type="sibTrans" cxnId="{1C38E47F-851E-41B7-AA04-8936A296AC93}">
      <dgm:prSet/>
      <dgm:spPr/>
      <dgm:t>
        <a:bodyPr/>
        <a:lstStyle/>
        <a:p>
          <a:endParaRPr lang="ru-RU"/>
        </a:p>
      </dgm:t>
    </dgm:pt>
    <dgm:pt modelId="{348A2829-B03C-47A6-827D-83DB89EFAA81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1800" b="1" baseline="0" dirty="0" smtClean="0">
              <a:solidFill>
                <a:schemeClr val="tx1"/>
              </a:solidFill>
            </a:rPr>
            <a:t>Неналоговые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800" b="1" baseline="0" dirty="0" smtClean="0">
              <a:solidFill>
                <a:schemeClr val="tx1"/>
              </a:solidFill>
            </a:rPr>
            <a:t> доходы</a:t>
          </a:r>
        </a:p>
        <a:p>
          <a:pPr>
            <a:lnSpc>
              <a:spcPct val="90000"/>
            </a:lnSpc>
            <a:spcAft>
              <a:spcPts val="0"/>
            </a:spcAft>
          </a:pPr>
          <a:endParaRPr lang="ru-RU" sz="500" b="1" baseline="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2000" b="1" i="1" baseline="0" dirty="0" smtClean="0">
              <a:solidFill>
                <a:schemeClr val="accent2">
                  <a:lumMod val="75000"/>
                </a:schemeClr>
              </a:solidFill>
            </a:rPr>
            <a:t>2147,3</a:t>
          </a:r>
          <a:endParaRPr lang="ru-RU" sz="20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88CC5BC-4190-4D3A-A950-DF2650AA4492}" type="parTrans" cxnId="{FBD4AC44-FF8A-408D-9DB2-7E6BE2717180}">
      <dgm:prSet/>
      <dgm:spPr/>
      <dgm:t>
        <a:bodyPr/>
        <a:lstStyle/>
        <a:p>
          <a:endParaRPr lang="ru-RU"/>
        </a:p>
      </dgm:t>
    </dgm:pt>
    <dgm:pt modelId="{CCE47B8A-E06A-4D49-88CB-D9253CF525CD}" type="sibTrans" cxnId="{FBD4AC44-FF8A-408D-9DB2-7E6BE2717180}">
      <dgm:prSet/>
      <dgm:spPr/>
      <dgm:t>
        <a:bodyPr/>
        <a:lstStyle/>
        <a:p>
          <a:endParaRPr lang="ru-RU"/>
        </a:p>
      </dgm:t>
    </dgm:pt>
    <dgm:pt modelId="{74AC0CC1-8F26-4CFA-AE67-79B32733563B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Доходы на использование имущества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174,3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9CF06112-50F0-4F97-82CA-D3CB43259E53}" type="parTrans" cxnId="{10FA47E7-833B-4903-AC6E-F9FDEEFE6F67}">
      <dgm:prSet/>
      <dgm:spPr/>
      <dgm:t>
        <a:bodyPr/>
        <a:lstStyle/>
        <a:p>
          <a:endParaRPr lang="ru-RU"/>
        </a:p>
      </dgm:t>
    </dgm:pt>
    <dgm:pt modelId="{5AEEFA53-5B56-47C4-8717-A65A75B36E1E}" type="sibTrans" cxnId="{10FA47E7-833B-4903-AC6E-F9FDEEFE6F67}">
      <dgm:prSet/>
      <dgm:spPr/>
      <dgm:t>
        <a:bodyPr/>
        <a:lstStyle/>
        <a:p>
          <a:endParaRPr lang="ru-RU"/>
        </a:p>
      </dgm:t>
    </dgm:pt>
    <dgm:pt modelId="{D490E702-0874-4835-B93F-F9EBBA062096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Государственная пошлина</a:t>
          </a:r>
        </a:p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accent2">
                  <a:lumMod val="75000"/>
                </a:schemeClr>
              </a:solidFill>
            </a:rPr>
            <a:t>21,2</a:t>
          </a:r>
          <a:endParaRPr lang="ru-RU" sz="1300" b="1" i="0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B29B3FA-C538-4C4C-B5AB-90C07B139D37}" type="parTrans" cxnId="{F53636E1-6105-4FB7-B878-54B07B2B9716}">
      <dgm:prSet/>
      <dgm:spPr/>
      <dgm:t>
        <a:bodyPr/>
        <a:lstStyle/>
        <a:p>
          <a:endParaRPr lang="ru-RU"/>
        </a:p>
      </dgm:t>
    </dgm:pt>
    <dgm:pt modelId="{BE0F5F22-8183-4DFE-BC55-19609B7B1852}" type="sibTrans" cxnId="{F53636E1-6105-4FB7-B878-54B07B2B9716}">
      <dgm:prSet/>
      <dgm:spPr/>
      <dgm:t>
        <a:bodyPr/>
        <a:lstStyle/>
        <a:p>
          <a:endParaRPr lang="ru-RU"/>
        </a:p>
      </dgm:t>
    </dgm:pt>
    <dgm:pt modelId="{555F3254-2CB1-4067-9F3C-42DFB34257E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Налог на совокупный доход</a:t>
          </a:r>
        </a:p>
        <a:p>
          <a:pPr>
            <a:spcAft>
              <a:spcPct val="3500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171,4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3CA9FA41-116A-4AEC-A433-13E1F34D2144}" type="parTrans" cxnId="{2FFE1A15-D5E3-4376-BA89-1DA13B4A13D7}">
      <dgm:prSet/>
      <dgm:spPr/>
      <dgm:t>
        <a:bodyPr/>
        <a:lstStyle/>
        <a:p>
          <a:endParaRPr lang="ru-RU"/>
        </a:p>
      </dgm:t>
    </dgm:pt>
    <dgm:pt modelId="{03AD9C3F-2686-4939-B835-DBFF80B766B5}" type="sibTrans" cxnId="{2FFE1A15-D5E3-4376-BA89-1DA13B4A13D7}">
      <dgm:prSet/>
      <dgm:spPr/>
      <dgm:t>
        <a:bodyPr/>
        <a:lstStyle/>
        <a:p>
          <a:endParaRPr lang="ru-RU"/>
        </a:p>
      </dgm:t>
    </dgm:pt>
    <dgm:pt modelId="{04053970-5D80-46A1-B461-BED3F277752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Штрафы, санкции, возмещение ущерба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29,1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CF761D7-35BC-4230-9EA3-3C4439BBE1D6}" type="parTrans" cxnId="{23BB2189-C8C2-43BE-A7E3-117C71CE5A3E}">
      <dgm:prSet/>
      <dgm:spPr/>
      <dgm:t>
        <a:bodyPr/>
        <a:lstStyle/>
        <a:p>
          <a:endParaRPr lang="ru-RU"/>
        </a:p>
      </dgm:t>
    </dgm:pt>
    <dgm:pt modelId="{9ADAAD9A-9FD2-408F-9802-8510F7DAC23E}" type="sibTrans" cxnId="{23BB2189-C8C2-43BE-A7E3-117C71CE5A3E}">
      <dgm:prSet/>
      <dgm:spPr/>
      <dgm:t>
        <a:bodyPr/>
        <a:lstStyle/>
        <a:p>
          <a:endParaRPr lang="ru-RU"/>
        </a:p>
      </dgm:t>
    </dgm:pt>
    <dgm:pt modelId="{A1FCAF13-1A74-4F7D-8E4C-3CEA0E390CD8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tx1"/>
              </a:solidFill>
            </a:rPr>
            <a:t>Доходы </a:t>
          </a:r>
        </a:p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tx1"/>
              </a:solidFill>
            </a:rPr>
            <a:t>Бюджета</a:t>
          </a:r>
        </a:p>
        <a:p>
          <a:pPr>
            <a:spcAft>
              <a:spcPts val="0"/>
            </a:spcAft>
          </a:pPr>
          <a:endParaRPr lang="ru-RU" sz="2000" b="1" i="0" baseline="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ru-RU" sz="2000" b="1" i="1" baseline="0" dirty="0" smtClean="0">
              <a:solidFill>
                <a:schemeClr val="accent2">
                  <a:lumMod val="75000"/>
                </a:schemeClr>
              </a:solidFill>
            </a:rPr>
            <a:t>13071,6</a:t>
          </a:r>
          <a:endParaRPr lang="ru-RU" sz="20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1EF553E7-F288-4F0C-94C0-A1A2AA976BC0}" type="parTrans" cxnId="{CC55FB61-0C53-4CB4-B0D4-1B9BEE204E52}">
      <dgm:prSet/>
      <dgm:spPr/>
      <dgm:t>
        <a:bodyPr/>
        <a:lstStyle/>
        <a:p>
          <a:endParaRPr lang="ru-RU"/>
        </a:p>
      </dgm:t>
    </dgm:pt>
    <dgm:pt modelId="{A8385386-22F2-4288-B476-844535B0E078}" type="sibTrans" cxnId="{CC55FB61-0C53-4CB4-B0D4-1B9BEE204E52}">
      <dgm:prSet/>
      <dgm:spPr/>
      <dgm:t>
        <a:bodyPr/>
        <a:lstStyle/>
        <a:p>
          <a:endParaRPr lang="ru-RU"/>
        </a:p>
      </dgm:t>
    </dgm:pt>
    <dgm:pt modelId="{BADDE544-2279-4C5F-A5AD-1F0D1BE7AB6A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800" b="1" i="0" baseline="0" dirty="0" smtClean="0">
              <a:solidFill>
                <a:schemeClr val="tx1"/>
              </a:solidFill>
            </a:rPr>
            <a:t>Безвозмездные поступления</a:t>
          </a:r>
        </a:p>
        <a:p>
          <a:pPr>
            <a:spcAft>
              <a:spcPts val="0"/>
            </a:spcAft>
          </a:pPr>
          <a:r>
            <a:rPr lang="ru-RU" sz="1800" b="1" i="1" baseline="0" dirty="0" smtClean="0">
              <a:solidFill>
                <a:schemeClr val="accent2">
                  <a:lumMod val="75000"/>
                </a:schemeClr>
              </a:solidFill>
            </a:rPr>
            <a:t>3771,7</a:t>
          </a:r>
          <a:endParaRPr lang="ru-RU" sz="18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2A7AAA2A-CC9A-4494-946C-D059BD91007B}" type="parTrans" cxnId="{401A625C-F6FC-4D0D-8F5B-E7D02F04F11A}">
      <dgm:prSet/>
      <dgm:spPr/>
      <dgm:t>
        <a:bodyPr/>
        <a:lstStyle/>
        <a:p>
          <a:endParaRPr lang="ru-RU"/>
        </a:p>
      </dgm:t>
    </dgm:pt>
    <dgm:pt modelId="{772A8182-0820-4197-85FA-B361FF2083F1}" type="sibTrans" cxnId="{401A625C-F6FC-4D0D-8F5B-E7D02F04F11A}">
      <dgm:prSet/>
      <dgm:spPr/>
      <dgm:t>
        <a:bodyPr/>
        <a:lstStyle/>
        <a:p>
          <a:endParaRPr lang="ru-RU"/>
        </a:p>
      </dgm:t>
    </dgm:pt>
    <dgm:pt modelId="{FCEEAC75-CE5E-4523-A1B6-72C9E004C73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tx1"/>
              </a:solidFill>
            </a:rPr>
            <a:t>Дотации бюджетам бюджетной системы РФ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3563,3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72E23365-9504-45DB-8313-A5A322AD5B36}" type="parTrans" cxnId="{82FBB829-F882-44B3-A603-FD1D23266D4A}">
      <dgm:prSet/>
      <dgm:spPr/>
      <dgm:t>
        <a:bodyPr/>
        <a:lstStyle/>
        <a:p>
          <a:endParaRPr lang="ru-RU"/>
        </a:p>
      </dgm:t>
    </dgm:pt>
    <dgm:pt modelId="{CD4A7E36-957A-43C6-8867-36E7E9D47EA4}" type="sibTrans" cxnId="{82FBB829-F882-44B3-A603-FD1D23266D4A}">
      <dgm:prSet/>
      <dgm:spPr/>
      <dgm:t>
        <a:bodyPr/>
        <a:lstStyle/>
        <a:p>
          <a:endParaRPr lang="ru-RU"/>
        </a:p>
      </dgm:t>
    </dgm:pt>
    <dgm:pt modelId="{98E54E41-B07A-4D53-ADF1-268F85CAEE8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tx1"/>
              </a:solidFill>
            </a:rPr>
            <a:t>Субвенции бюджетам бюджетной системы РФ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208,4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8AFDC0F-4363-425F-BAD3-55C0160F0905}" type="parTrans" cxnId="{90FC6DF9-A656-47E0-BC97-BAAEEA05C9A3}">
      <dgm:prSet/>
      <dgm:spPr/>
      <dgm:t>
        <a:bodyPr/>
        <a:lstStyle/>
        <a:p>
          <a:endParaRPr lang="ru-RU"/>
        </a:p>
      </dgm:t>
    </dgm:pt>
    <dgm:pt modelId="{7E29A4D6-56A9-4004-B12A-DF9B87D8710E}" type="sibTrans" cxnId="{90FC6DF9-A656-47E0-BC97-BAAEEA05C9A3}">
      <dgm:prSet/>
      <dgm:spPr/>
      <dgm:t>
        <a:bodyPr/>
        <a:lstStyle/>
        <a:p>
          <a:endParaRPr lang="ru-RU"/>
        </a:p>
      </dgm:t>
    </dgm:pt>
    <dgm:pt modelId="{7B884BBE-6966-46FE-999C-3BA74EC6CB63}">
      <dgm:prSet custT="1"/>
      <dgm:spPr/>
      <dgm:t>
        <a:bodyPr/>
        <a:lstStyle/>
        <a:p>
          <a:r>
            <a:rPr lang="ru-RU" sz="1300" b="1" dirty="0" smtClean="0"/>
            <a:t>Доходы от продажи материальных и нематериальных активов</a:t>
          </a:r>
        </a:p>
        <a:p>
          <a:r>
            <a:rPr lang="ru-RU" sz="1300" b="1" dirty="0" smtClean="0"/>
            <a:t>1943,9</a:t>
          </a:r>
          <a:endParaRPr lang="ru-RU" sz="1300" b="1" dirty="0"/>
        </a:p>
      </dgm:t>
    </dgm:pt>
    <dgm:pt modelId="{6C9AFAD5-337F-485A-8F1F-C3040305199C}" type="parTrans" cxnId="{4523F7C7-0D3F-4883-8F44-9618937FF278}">
      <dgm:prSet/>
      <dgm:spPr/>
      <dgm:t>
        <a:bodyPr/>
        <a:lstStyle/>
        <a:p>
          <a:endParaRPr lang="ru-RU"/>
        </a:p>
      </dgm:t>
    </dgm:pt>
    <dgm:pt modelId="{CD8B9AE4-1C03-45AF-823E-626654F10BE7}" type="sibTrans" cxnId="{4523F7C7-0D3F-4883-8F44-9618937FF278}">
      <dgm:prSet/>
      <dgm:spPr/>
      <dgm:t>
        <a:bodyPr/>
        <a:lstStyle/>
        <a:p>
          <a:endParaRPr lang="ru-RU"/>
        </a:p>
      </dgm:t>
    </dgm:pt>
    <dgm:pt modelId="{E3C03E95-D768-42B6-8922-A9A3518F668D}" type="pres">
      <dgm:prSet presAssocID="{EE5779E2-A1B7-40DA-B1E5-B229BC26C5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6F4056-3569-482D-939F-5EE4A49984C1}" type="pres">
      <dgm:prSet presAssocID="{288601B2-4C5C-47E6-AFAF-F54B0E324DEF}" presName="vertFlow" presStyleCnt="0"/>
      <dgm:spPr/>
    </dgm:pt>
    <dgm:pt modelId="{7DD402FB-CACD-4F64-80A6-6DD87ECCC32E}" type="pres">
      <dgm:prSet presAssocID="{288601B2-4C5C-47E6-AFAF-F54B0E324DEF}" presName="header" presStyleLbl="node1" presStyleIdx="0" presStyleCnt="4" custScaleX="69880" custScaleY="203331" custLinFactY="-39762" custLinFactNeighborX="-7789" custLinFactNeighborY="-100000"/>
      <dgm:spPr/>
      <dgm:t>
        <a:bodyPr/>
        <a:lstStyle/>
        <a:p>
          <a:endParaRPr lang="ru-RU"/>
        </a:p>
      </dgm:t>
    </dgm:pt>
    <dgm:pt modelId="{533FCD74-EB48-4F3B-A517-2A893792E362}" type="pres">
      <dgm:prSet presAssocID="{E69A9CA3-715A-4912-A228-041A5E008D26}" presName="parTrans" presStyleLbl="sibTrans2D1" presStyleIdx="0" presStyleCnt="9" custScaleX="142359" custScaleY="233669"/>
      <dgm:spPr/>
      <dgm:t>
        <a:bodyPr/>
        <a:lstStyle/>
        <a:p>
          <a:endParaRPr lang="ru-RU"/>
        </a:p>
      </dgm:t>
    </dgm:pt>
    <dgm:pt modelId="{010C84A1-992E-4461-8C85-4DA8B1E0C810}" type="pres">
      <dgm:prSet presAssocID="{9A4E27C2-6D78-4DBD-B4BD-A27DDD5EED06}" presName="child" presStyleLbl="alignAccFollowNode1" presStyleIdx="0" presStyleCnt="9" custScaleX="66442" custScaleY="115277" custLinFactNeighborX="-8679" custLinFactNeighborY="202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C8C1B-6C08-4859-8E1A-C58339B4D8B2}" type="pres">
      <dgm:prSet presAssocID="{A41AFEA4-2A89-4D52-A2F0-0A97BB6920C2}" presName="sibTrans" presStyleLbl="sibTrans2D1" presStyleIdx="1" presStyleCnt="9" custScaleX="89939" custScaleY="214573" custLinFactNeighborX="73" custLinFactNeighborY="6874"/>
      <dgm:spPr/>
      <dgm:t>
        <a:bodyPr/>
        <a:lstStyle/>
        <a:p>
          <a:endParaRPr lang="ru-RU"/>
        </a:p>
      </dgm:t>
    </dgm:pt>
    <dgm:pt modelId="{C10447A3-9E8B-4AF5-ADCF-C5124E75CCF3}" type="pres">
      <dgm:prSet presAssocID="{C048B5EA-E7CE-4AC9-BBD7-C572A93A9944}" presName="child" presStyleLbl="alignAccFollowNode1" presStyleIdx="1" presStyleCnt="9" custScaleX="69286" custScaleY="129941" custLinFactNeighborX="-10966" custLinFactNeighborY="42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E8648-F78F-4EF6-8400-4AA18721D4AE}" type="pres">
      <dgm:prSet presAssocID="{397D0387-59CA-4BE5-A755-29652FCF8EDA}" presName="sibTrans" presStyleLbl="sibTrans2D1" presStyleIdx="2" presStyleCnt="9" custScaleX="127559" custScaleY="214718"/>
      <dgm:spPr/>
      <dgm:t>
        <a:bodyPr/>
        <a:lstStyle/>
        <a:p>
          <a:endParaRPr lang="ru-RU"/>
        </a:p>
      </dgm:t>
    </dgm:pt>
    <dgm:pt modelId="{BBF1F6DD-3EEE-487E-ABF3-00AEB377296A}" type="pres">
      <dgm:prSet presAssocID="{555F3254-2CB1-4067-9F3C-42DFB34257EE}" presName="child" presStyleLbl="alignAccFollowNode1" presStyleIdx="2" presStyleCnt="9" custScaleX="73153" custScaleY="82412" custLinFactNeighborX="-5161" custLinFactNeighborY="-194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A3189-2DFB-4C6C-AEAC-4A8EF00AEAC1}" type="pres">
      <dgm:prSet presAssocID="{03AD9C3F-2686-4939-B835-DBFF80B766B5}" presName="sibTrans" presStyleLbl="sibTrans2D1" presStyleIdx="3" presStyleCnt="9" custScaleX="103934" custScaleY="180832" custLinFactNeighborX="13921" custLinFactNeighborY="-12555"/>
      <dgm:spPr/>
      <dgm:t>
        <a:bodyPr/>
        <a:lstStyle/>
        <a:p>
          <a:endParaRPr lang="ru-RU"/>
        </a:p>
      </dgm:t>
    </dgm:pt>
    <dgm:pt modelId="{B11171CF-0790-4E4D-93B0-218A39723CB2}" type="pres">
      <dgm:prSet presAssocID="{D490E702-0874-4835-B93F-F9EBBA062096}" presName="child" presStyleLbl="alignAccFollowNode1" presStyleIdx="3" presStyleCnt="9" custScaleX="63669" custScaleY="102594" custLinFactNeighborX="-3179" custLinFactNeighborY="-470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D8F44-C286-49D7-BF01-964F3DD31243}" type="pres">
      <dgm:prSet presAssocID="{288601B2-4C5C-47E6-AFAF-F54B0E324DEF}" presName="hSp" presStyleCnt="0"/>
      <dgm:spPr/>
    </dgm:pt>
    <dgm:pt modelId="{A2FB19F3-8B83-4C60-90FE-3E6B67E1E184}" type="pres">
      <dgm:prSet presAssocID="{348A2829-B03C-47A6-827D-83DB89EFAA81}" presName="vertFlow" presStyleCnt="0"/>
      <dgm:spPr/>
    </dgm:pt>
    <dgm:pt modelId="{AAC3F2B4-157D-4790-8015-6E537C180BAA}" type="pres">
      <dgm:prSet presAssocID="{348A2829-B03C-47A6-827D-83DB89EFAA81}" presName="header" presStyleLbl="node1" presStyleIdx="1" presStyleCnt="4" custScaleX="67555" custScaleY="171768" custLinFactNeighborX="-4921" custLinFactNeighborY="-1840"/>
      <dgm:spPr/>
      <dgm:t>
        <a:bodyPr/>
        <a:lstStyle/>
        <a:p>
          <a:endParaRPr lang="ru-RU"/>
        </a:p>
      </dgm:t>
    </dgm:pt>
    <dgm:pt modelId="{4798FEFB-AB58-4431-A7F9-42E9B17B6F4E}" type="pres">
      <dgm:prSet presAssocID="{9CF06112-50F0-4F97-82CA-D3CB43259E53}" presName="parTrans" presStyleLbl="sibTrans2D1" presStyleIdx="4" presStyleCnt="9" custAng="10905385" custFlipVert="1" custScaleX="192039" custScaleY="224629" custLinFactNeighborX="-14969" custLinFactNeighborY="-2923"/>
      <dgm:spPr/>
      <dgm:t>
        <a:bodyPr/>
        <a:lstStyle/>
        <a:p>
          <a:endParaRPr lang="ru-RU"/>
        </a:p>
      </dgm:t>
    </dgm:pt>
    <dgm:pt modelId="{2DB0A134-9F9B-4792-9888-216756AE653D}" type="pres">
      <dgm:prSet presAssocID="{74AC0CC1-8F26-4CFA-AE67-79B32733563B}" presName="child" presStyleLbl="alignAccFollowNode1" presStyleIdx="4" presStyleCnt="9" custScaleX="62661" custScaleY="157802" custLinFactNeighborX="-3032" custLinFactNeighborY="35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810FA-9D48-4742-8D10-C9BE1730B07F}" type="pres">
      <dgm:prSet presAssocID="{5AEEFA53-5B56-47C4-8717-A65A75B36E1E}" presName="sibTrans" presStyleLbl="sibTrans2D1" presStyleIdx="5" presStyleCnt="9"/>
      <dgm:spPr/>
      <dgm:t>
        <a:bodyPr/>
        <a:lstStyle/>
        <a:p>
          <a:endParaRPr lang="ru-RU"/>
        </a:p>
      </dgm:t>
    </dgm:pt>
    <dgm:pt modelId="{49BD7084-2A1B-4FFF-9806-C156BC3ECA3C}" type="pres">
      <dgm:prSet presAssocID="{04053970-5D80-46A1-B461-BED3F277752F}" presName="child" presStyleLbl="alignAccFollowNode1" presStyleIdx="5" presStyleCnt="9" custAng="0" custScaleX="47186" custScaleY="115185" custLinFactNeighborX="-2554" custLinFactNeighborY="786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17B77-88A3-4CD7-9A5B-5A164EAB0406}" type="pres">
      <dgm:prSet presAssocID="{9ADAAD9A-9FD2-408F-9802-8510F7DAC23E}" presName="sibTrans" presStyleLbl="sibTrans2D1" presStyleIdx="6" presStyleCnt="9"/>
      <dgm:spPr/>
      <dgm:t>
        <a:bodyPr/>
        <a:lstStyle/>
        <a:p>
          <a:endParaRPr lang="ru-RU"/>
        </a:p>
      </dgm:t>
    </dgm:pt>
    <dgm:pt modelId="{C7220BA8-FDD2-4635-BBBB-E7B49361CEFF}" type="pres">
      <dgm:prSet presAssocID="{7B884BBE-6966-46FE-999C-3BA74EC6CB63}" presName="child" presStyleLbl="alignAccFollowNode1" presStyleIdx="6" presStyleCnt="9" custScaleX="64203" custScaleY="146487" custLinFactNeighborX="710" custLinFactNeighborY="583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42608-5803-4331-92C4-B57E9767A071}" type="pres">
      <dgm:prSet presAssocID="{348A2829-B03C-47A6-827D-83DB89EFAA81}" presName="hSp" presStyleCnt="0"/>
      <dgm:spPr/>
    </dgm:pt>
    <dgm:pt modelId="{EA0974C9-963F-41E2-9B57-D72295469541}" type="pres">
      <dgm:prSet presAssocID="{BADDE544-2279-4C5F-A5AD-1F0D1BE7AB6A}" presName="vertFlow" presStyleCnt="0"/>
      <dgm:spPr/>
    </dgm:pt>
    <dgm:pt modelId="{9EDB9606-04C0-4A35-BF09-F6D8B309F0DE}" type="pres">
      <dgm:prSet presAssocID="{BADDE544-2279-4C5F-A5AD-1F0D1BE7AB6A}" presName="header" presStyleLbl="node1" presStyleIdx="2" presStyleCnt="4" custScaleX="75269" custScaleY="163045" custLinFactNeighborX="-9314" custLinFactNeighborY="-18714"/>
      <dgm:spPr/>
      <dgm:t>
        <a:bodyPr/>
        <a:lstStyle/>
        <a:p>
          <a:endParaRPr lang="ru-RU"/>
        </a:p>
      </dgm:t>
    </dgm:pt>
    <dgm:pt modelId="{B87D9AF3-9D96-437D-9631-B336EF8E02C8}" type="pres">
      <dgm:prSet presAssocID="{72E23365-9504-45DB-8313-A5A322AD5B36}" presName="parTrans" presStyleLbl="sibTrans2D1" presStyleIdx="7" presStyleCnt="9"/>
      <dgm:spPr/>
      <dgm:t>
        <a:bodyPr/>
        <a:lstStyle/>
        <a:p>
          <a:endParaRPr lang="ru-RU"/>
        </a:p>
      </dgm:t>
    </dgm:pt>
    <dgm:pt modelId="{357C4D2D-3B72-4EF5-9E40-264D530B0189}" type="pres">
      <dgm:prSet presAssocID="{FCEEAC75-CE5E-4523-A1B6-72C9E004C730}" presName="child" presStyleLbl="alignAccFollowNode1" presStyleIdx="7" presStyleCnt="9" custScaleX="64942" custScaleY="203551" custLinFactNeighborX="-9394" custLinFactNeighborY="-42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7ED-23AD-429E-8E8E-EB41EB38A6B8}" type="pres">
      <dgm:prSet presAssocID="{CD4A7E36-957A-43C6-8867-36E7E9D47EA4}" presName="sibTrans" presStyleLbl="sibTrans2D1" presStyleIdx="8" presStyleCnt="9"/>
      <dgm:spPr/>
      <dgm:t>
        <a:bodyPr/>
        <a:lstStyle/>
        <a:p>
          <a:endParaRPr lang="ru-RU"/>
        </a:p>
      </dgm:t>
    </dgm:pt>
    <dgm:pt modelId="{81CC1B1C-FF14-4829-90DB-627734CC267B}" type="pres">
      <dgm:prSet presAssocID="{98E54E41-B07A-4D53-ADF1-268F85CAEE87}" presName="child" presStyleLbl="alignAccFollowNode1" presStyleIdx="8" presStyleCnt="9" custScaleX="67035" custScaleY="133408" custLinFactNeighborX="-11483" custLinFactNeighborY="86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17F72-EEFA-4C25-83DD-D074FE26248B}" type="pres">
      <dgm:prSet presAssocID="{BADDE544-2279-4C5F-A5AD-1F0D1BE7AB6A}" presName="hSp" presStyleCnt="0"/>
      <dgm:spPr/>
    </dgm:pt>
    <dgm:pt modelId="{48E0F390-A146-49D4-B5C4-E2956BBDD7A0}" type="pres">
      <dgm:prSet presAssocID="{A1FCAF13-1A74-4F7D-8E4C-3CEA0E390CD8}" presName="vertFlow" presStyleCnt="0"/>
      <dgm:spPr/>
    </dgm:pt>
    <dgm:pt modelId="{573EB78C-2CCA-43A4-AE46-92365A68857E}" type="pres">
      <dgm:prSet presAssocID="{A1FCAF13-1A74-4F7D-8E4C-3CEA0E390CD8}" presName="header" presStyleLbl="node1" presStyleIdx="3" presStyleCnt="4" custScaleX="65695" custScaleY="232522" custLinFactNeighborX="-1703" custLinFactNeighborY="-80520"/>
      <dgm:spPr/>
      <dgm:t>
        <a:bodyPr/>
        <a:lstStyle/>
        <a:p>
          <a:endParaRPr lang="ru-RU"/>
        </a:p>
      </dgm:t>
    </dgm:pt>
  </dgm:ptLst>
  <dgm:cxnLst>
    <dgm:cxn modelId="{06704C04-7A84-487C-8450-C82DC1E66E51}" type="presOf" srcId="{74AC0CC1-8F26-4CFA-AE67-79B32733563B}" destId="{2DB0A134-9F9B-4792-9888-216756AE653D}" srcOrd="0" destOrd="0" presId="urn:microsoft.com/office/officeart/2005/8/layout/lProcess1"/>
    <dgm:cxn modelId="{95083D62-A72E-4EC5-966D-898450D06003}" type="presOf" srcId="{9CF06112-50F0-4F97-82CA-D3CB43259E53}" destId="{4798FEFB-AB58-4431-A7F9-42E9B17B6F4E}" srcOrd="0" destOrd="0" presId="urn:microsoft.com/office/officeart/2005/8/layout/lProcess1"/>
    <dgm:cxn modelId="{D60D472D-3904-479A-A1D7-F1EEA29FC098}" type="presOf" srcId="{5AEEFA53-5B56-47C4-8717-A65A75B36E1E}" destId="{A60810FA-9D48-4742-8D10-C9BE1730B07F}" srcOrd="0" destOrd="0" presId="urn:microsoft.com/office/officeart/2005/8/layout/lProcess1"/>
    <dgm:cxn modelId="{F53636E1-6105-4FB7-B878-54B07B2B9716}" srcId="{288601B2-4C5C-47E6-AFAF-F54B0E324DEF}" destId="{D490E702-0874-4835-B93F-F9EBBA062096}" srcOrd="3" destOrd="0" parTransId="{EB29B3FA-C538-4C4C-B5AB-90C07B139D37}" sibTransId="{BE0F5F22-8183-4DFE-BC55-19609B7B1852}"/>
    <dgm:cxn modelId="{C1C3F796-C065-467A-B540-A84F6A1041D2}" srcId="{288601B2-4C5C-47E6-AFAF-F54B0E324DEF}" destId="{9A4E27C2-6D78-4DBD-B4BD-A27DDD5EED06}" srcOrd="0" destOrd="0" parTransId="{E69A9CA3-715A-4912-A228-041A5E008D26}" sibTransId="{A41AFEA4-2A89-4D52-A2F0-0A97BB6920C2}"/>
    <dgm:cxn modelId="{401A625C-F6FC-4D0D-8F5B-E7D02F04F11A}" srcId="{EE5779E2-A1B7-40DA-B1E5-B229BC26C5B5}" destId="{BADDE544-2279-4C5F-A5AD-1F0D1BE7AB6A}" srcOrd="2" destOrd="0" parTransId="{2A7AAA2A-CC9A-4494-946C-D059BD91007B}" sibTransId="{772A8182-0820-4197-85FA-B361FF2083F1}"/>
    <dgm:cxn modelId="{5658C688-CDC7-4D9C-97B9-80FFD17BC02C}" type="presOf" srcId="{03AD9C3F-2686-4939-B835-DBFF80B766B5}" destId="{82CA3189-2DFB-4C6C-AEAC-4A8EF00AEAC1}" srcOrd="0" destOrd="0" presId="urn:microsoft.com/office/officeart/2005/8/layout/lProcess1"/>
    <dgm:cxn modelId="{687B17A8-138E-4A42-B952-CFB5CC6FD754}" type="presOf" srcId="{CD4A7E36-957A-43C6-8867-36E7E9D47EA4}" destId="{6F6AE7ED-23AD-429E-8E8E-EB41EB38A6B8}" srcOrd="0" destOrd="0" presId="urn:microsoft.com/office/officeart/2005/8/layout/lProcess1"/>
    <dgm:cxn modelId="{D00F9227-5701-4ECD-A37B-E38B004DE4D8}" type="presOf" srcId="{72E23365-9504-45DB-8313-A5A322AD5B36}" destId="{B87D9AF3-9D96-437D-9631-B336EF8E02C8}" srcOrd="0" destOrd="0" presId="urn:microsoft.com/office/officeart/2005/8/layout/lProcess1"/>
    <dgm:cxn modelId="{1E4AF08C-83FA-4B73-A657-6DF6979B4FB1}" type="presOf" srcId="{555F3254-2CB1-4067-9F3C-42DFB34257EE}" destId="{BBF1F6DD-3EEE-487E-ABF3-00AEB377296A}" srcOrd="0" destOrd="0" presId="urn:microsoft.com/office/officeart/2005/8/layout/lProcess1"/>
    <dgm:cxn modelId="{1C38E47F-851E-41B7-AA04-8936A296AC93}" srcId="{288601B2-4C5C-47E6-AFAF-F54B0E324DEF}" destId="{C048B5EA-E7CE-4AC9-BBD7-C572A93A9944}" srcOrd="1" destOrd="0" parTransId="{B8C86235-8915-47F5-A205-7E723C1F92AD}" sibTransId="{397D0387-59CA-4BE5-A755-29652FCF8EDA}"/>
    <dgm:cxn modelId="{90FC6DF9-A656-47E0-BC97-BAAEEA05C9A3}" srcId="{BADDE544-2279-4C5F-A5AD-1F0D1BE7AB6A}" destId="{98E54E41-B07A-4D53-ADF1-268F85CAEE87}" srcOrd="1" destOrd="0" parTransId="{E8AFDC0F-4363-425F-BAD3-55C0160F0905}" sibTransId="{7E29A4D6-56A9-4004-B12A-DF9B87D8710E}"/>
    <dgm:cxn modelId="{D630B034-BFA6-43E1-A8AC-21F470A04406}" type="presOf" srcId="{98E54E41-B07A-4D53-ADF1-268F85CAEE87}" destId="{81CC1B1C-FF14-4829-90DB-627734CC267B}" srcOrd="0" destOrd="0" presId="urn:microsoft.com/office/officeart/2005/8/layout/lProcess1"/>
    <dgm:cxn modelId="{A97D4935-A08A-4C97-A25E-0D2DCE657A78}" type="presOf" srcId="{FCEEAC75-CE5E-4523-A1B6-72C9E004C730}" destId="{357C4D2D-3B72-4EF5-9E40-264D530B0189}" srcOrd="0" destOrd="0" presId="urn:microsoft.com/office/officeart/2005/8/layout/lProcess1"/>
    <dgm:cxn modelId="{1BC32202-AD56-4B35-A0F7-BFF0F54378FC}" type="presOf" srcId="{348A2829-B03C-47A6-827D-83DB89EFAA81}" destId="{AAC3F2B4-157D-4790-8015-6E537C180BAA}" srcOrd="0" destOrd="0" presId="urn:microsoft.com/office/officeart/2005/8/layout/lProcess1"/>
    <dgm:cxn modelId="{5298EC86-E6CE-43C6-BD24-15C82B68004D}" type="presOf" srcId="{9A4E27C2-6D78-4DBD-B4BD-A27DDD5EED06}" destId="{010C84A1-992E-4461-8C85-4DA8B1E0C810}" srcOrd="0" destOrd="0" presId="urn:microsoft.com/office/officeart/2005/8/layout/lProcess1"/>
    <dgm:cxn modelId="{15A2D89E-4921-49EE-B3C9-1BD23DBA69AA}" type="presOf" srcId="{7B884BBE-6966-46FE-999C-3BA74EC6CB63}" destId="{C7220BA8-FDD2-4635-BBBB-E7B49361CEFF}" srcOrd="0" destOrd="0" presId="urn:microsoft.com/office/officeart/2005/8/layout/lProcess1"/>
    <dgm:cxn modelId="{FBD4AC44-FF8A-408D-9DB2-7E6BE2717180}" srcId="{EE5779E2-A1B7-40DA-B1E5-B229BC26C5B5}" destId="{348A2829-B03C-47A6-827D-83DB89EFAA81}" srcOrd="1" destOrd="0" parTransId="{E88CC5BC-4190-4D3A-A950-DF2650AA4492}" sibTransId="{CCE47B8A-E06A-4D49-88CB-D9253CF525CD}"/>
    <dgm:cxn modelId="{210E2C92-1A5F-465C-AC1C-4E727DBC4690}" type="presOf" srcId="{9ADAAD9A-9FD2-408F-9802-8510F7DAC23E}" destId="{DE817B77-88A3-4CD7-9A5B-5A164EAB0406}" srcOrd="0" destOrd="0" presId="urn:microsoft.com/office/officeart/2005/8/layout/lProcess1"/>
    <dgm:cxn modelId="{10FA47E7-833B-4903-AC6E-F9FDEEFE6F67}" srcId="{348A2829-B03C-47A6-827D-83DB89EFAA81}" destId="{74AC0CC1-8F26-4CFA-AE67-79B32733563B}" srcOrd="0" destOrd="0" parTransId="{9CF06112-50F0-4F97-82CA-D3CB43259E53}" sibTransId="{5AEEFA53-5B56-47C4-8717-A65A75B36E1E}"/>
    <dgm:cxn modelId="{4523F7C7-0D3F-4883-8F44-9618937FF278}" srcId="{348A2829-B03C-47A6-827D-83DB89EFAA81}" destId="{7B884BBE-6966-46FE-999C-3BA74EC6CB63}" srcOrd="2" destOrd="0" parTransId="{6C9AFAD5-337F-485A-8F1F-C3040305199C}" sibTransId="{CD8B9AE4-1C03-45AF-823E-626654F10BE7}"/>
    <dgm:cxn modelId="{913D2CEF-8C12-46C3-80B6-145F8E26793E}" type="presOf" srcId="{E69A9CA3-715A-4912-A228-041A5E008D26}" destId="{533FCD74-EB48-4F3B-A517-2A893792E362}" srcOrd="0" destOrd="0" presId="urn:microsoft.com/office/officeart/2005/8/layout/lProcess1"/>
    <dgm:cxn modelId="{58F551B1-0416-4D86-975E-A6D57A92D1AA}" type="presOf" srcId="{C048B5EA-E7CE-4AC9-BBD7-C572A93A9944}" destId="{C10447A3-9E8B-4AF5-ADCF-C5124E75CCF3}" srcOrd="0" destOrd="0" presId="urn:microsoft.com/office/officeart/2005/8/layout/lProcess1"/>
    <dgm:cxn modelId="{82FBB829-F882-44B3-A603-FD1D23266D4A}" srcId="{BADDE544-2279-4C5F-A5AD-1F0D1BE7AB6A}" destId="{FCEEAC75-CE5E-4523-A1B6-72C9E004C730}" srcOrd="0" destOrd="0" parTransId="{72E23365-9504-45DB-8313-A5A322AD5B36}" sibTransId="{CD4A7E36-957A-43C6-8867-36E7E9D47EA4}"/>
    <dgm:cxn modelId="{8EA5DC9D-E2D3-4887-A743-1EEE7C8EAB76}" srcId="{EE5779E2-A1B7-40DA-B1E5-B229BC26C5B5}" destId="{288601B2-4C5C-47E6-AFAF-F54B0E324DEF}" srcOrd="0" destOrd="0" parTransId="{BA0A25C7-C320-48C9-9954-C80FCB8018EC}" sibTransId="{4A04F75D-99B2-4746-9D80-228DECB7450A}"/>
    <dgm:cxn modelId="{89898F7D-BC29-42B8-8C09-0A6480ADAD41}" type="presOf" srcId="{D490E702-0874-4835-B93F-F9EBBA062096}" destId="{B11171CF-0790-4E4D-93B0-218A39723CB2}" srcOrd="0" destOrd="0" presId="urn:microsoft.com/office/officeart/2005/8/layout/lProcess1"/>
    <dgm:cxn modelId="{E312F004-A6C8-4D8D-9312-53C5C5F002A8}" type="presOf" srcId="{A1FCAF13-1A74-4F7D-8E4C-3CEA0E390CD8}" destId="{573EB78C-2CCA-43A4-AE46-92365A68857E}" srcOrd="0" destOrd="0" presId="urn:microsoft.com/office/officeart/2005/8/layout/lProcess1"/>
    <dgm:cxn modelId="{CC55FB61-0C53-4CB4-B0D4-1B9BEE204E52}" srcId="{EE5779E2-A1B7-40DA-B1E5-B229BC26C5B5}" destId="{A1FCAF13-1A74-4F7D-8E4C-3CEA0E390CD8}" srcOrd="3" destOrd="0" parTransId="{1EF553E7-F288-4F0C-94C0-A1A2AA976BC0}" sibTransId="{A8385386-22F2-4288-B476-844535B0E078}"/>
    <dgm:cxn modelId="{2FFE1A15-D5E3-4376-BA89-1DA13B4A13D7}" srcId="{288601B2-4C5C-47E6-AFAF-F54B0E324DEF}" destId="{555F3254-2CB1-4067-9F3C-42DFB34257EE}" srcOrd="2" destOrd="0" parTransId="{3CA9FA41-116A-4AEC-A433-13E1F34D2144}" sibTransId="{03AD9C3F-2686-4939-B835-DBFF80B766B5}"/>
    <dgm:cxn modelId="{FC77E26E-49F9-48E7-911D-B1B280D69838}" type="presOf" srcId="{EE5779E2-A1B7-40DA-B1E5-B229BC26C5B5}" destId="{E3C03E95-D768-42B6-8922-A9A3518F668D}" srcOrd="0" destOrd="0" presId="urn:microsoft.com/office/officeart/2005/8/layout/lProcess1"/>
    <dgm:cxn modelId="{5B38CC55-E54C-4812-96AF-FE31F1915A23}" type="presOf" srcId="{397D0387-59CA-4BE5-A755-29652FCF8EDA}" destId="{06AE8648-F78F-4EF6-8400-4AA18721D4AE}" srcOrd="0" destOrd="0" presId="urn:microsoft.com/office/officeart/2005/8/layout/lProcess1"/>
    <dgm:cxn modelId="{A2659C2E-B124-4C40-B4FD-510BF4856CEB}" type="presOf" srcId="{A41AFEA4-2A89-4D52-A2F0-0A97BB6920C2}" destId="{2BCC8C1B-6C08-4859-8E1A-C58339B4D8B2}" srcOrd="0" destOrd="0" presId="urn:microsoft.com/office/officeart/2005/8/layout/lProcess1"/>
    <dgm:cxn modelId="{4B5D8E56-DA6D-40C8-8F74-F71107C82B61}" type="presOf" srcId="{BADDE544-2279-4C5F-A5AD-1F0D1BE7AB6A}" destId="{9EDB9606-04C0-4A35-BF09-F6D8B309F0DE}" srcOrd="0" destOrd="0" presId="urn:microsoft.com/office/officeart/2005/8/layout/lProcess1"/>
    <dgm:cxn modelId="{C3C82DD9-1F0A-4F77-8B30-7C0C080A037C}" type="presOf" srcId="{288601B2-4C5C-47E6-AFAF-F54B0E324DEF}" destId="{7DD402FB-CACD-4F64-80A6-6DD87ECCC32E}" srcOrd="0" destOrd="0" presId="urn:microsoft.com/office/officeart/2005/8/layout/lProcess1"/>
    <dgm:cxn modelId="{38EA5E00-15DE-4C96-8485-3F9DB005AC87}" type="presOf" srcId="{04053970-5D80-46A1-B461-BED3F277752F}" destId="{49BD7084-2A1B-4FFF-9806-C156BC3ECA3C}" srcOrd="0" destOrd="0" presId="urn:microsoft.com/office/officeart/2005/8/layout/lProcess1"/>
    <dgm:cxn modelId="{23BB2189-C8C2-43BE-A7E3-117C71CE5A3E}" srcId="{348A2829-B03C-47A6-827D-83DB89EFAA81}" destId="{04053970-5D80-46A1-B461-BED3F277752F}" srcOrd="1" destOrd="0" parTransId="{BCF761D7-35BC-4230-9EA3-3C4439BBE1D6}" sibTransId="{9ADAAD9A-9FD2-408F-9802-8510F7DAC23E}"/>
    <dgm:cxn modelId="{733E5EC0-9C40-4CFC-B1EB-F601CDC9BBD2}" type="presParOf" srcId="{E3C03E95-D768-42B6-8922-A9A3518F668D}" destId="{5E6F4056-3569-482D-939F-5EE4A49984C1}" srcOrd="0" destOrd="0" presId="urn:microsoft.com/office/officeart/2005/8/layout/lProcess1"/>
    <dgm:cxn modelId="{D51D15EF-5065-44C0-B94E-7BE376ACE33F}" type="presParOf" srcId="{5E6F4056-3569-482D-939F-5EE4A49984C1}" destId="{7DD402FB-CACD-4F64-80A6-6DD87ECCC32E}" srcOrd="0" destOrd="0" presId="urn:microsoft.com/office/officeart/2005/8/layout/lProcess1"/>
    <dgm:cxn modelId="{E5511831-80AB-4108-AD28-07818F018CE7}" type="presParOf" srcId="{5E6F4056-3569-482D-939F-5EE4A49984C1}" destId="{533FCD74-EB48-4F3B-A517-2A893792E362}" srcOrd="1" destOrd="0" presId="urn:microsoft.com/office/officeart/2005/8/layout/lProcess1"/>
    <dgm:cxn modelId="{565B8AE3-FFF0-4655-9914-3769FB38506A}" type="presParOf" srcId="{5E6F4056-3569-482D-939F-5EE4A49984C1}" destId="{010C84A1-992E-4461-8C85-4DA8B1E0C810}" srcOrd="2" destOrd="0" presId="urn:microsoft.com/office/officeart/2005/8/layout/lProcess1"/>
    <dgm:cxn modelId="{4D5CF99A-815D-415F-A9F7-7F5A9152B1B4}" type="presParOf" srcId="{5E6F4056-3569-482D-939F-5EE4A49984C1}" destId="{2BCC8C1B-6C08-4859-8E1A-C58339B4D8B2}" srcOrd="3" destOrd="0" presId="urn:microsoft.com/office/officeart/2005/8/layout/lProcess1"/>
    <dgm:cxn modelId="{DB83D5CB-1EDB-4CCA-81AF-219DC9A19F3D}" type="presParOf" srcId="{5E6F4056-3569-482D-939F-5EE4A49984C1}" destId="{C10447A3-9E8B-4AF5-ADCF-C5124E75CCF3}" srcOrd="4" destOrd="0" presId="urn:microsoft.com/office/officeart/2005/8/layout/lProcess1"/>
    <dgm:cxn modelId="{461A6886-8D7C-4F5E-B0CC-6C30389B996A}" type="presParOf" srcId="{5E6F4056-3569-482D-939F-5EE4A49984C1}" destId="{06AE8648-F78F-4EF6-8400-4AA18721D4AE}" srcOrd="5" destOrd="0" presId="urn:microsoft.com/office/officeart/2005/8/layout/lProcess1"/>
    <dgm:cxn modelId="{5B48A226-977F-4A0B-A4E3-1C6C6C45FA64}" type="presParOf" srcId="{5E6F4056-3569-482D-939F-5EE4A49984C1}" destId="{BBF1F6DD-3EEE-487E-ABF3-00AEB377296A}" srcOrd="6" destOrd="0" presId="urn:microsoft.com/office/officeart/2005/8/layout/lProcess1"/>
    <dgm:cxn modelId="{102D2738-7E44-4CE1-A327-1D21512BF118}" type="presParOf" srcId="{5E6F4056-3569-482D-939F-5EE4A49984C1}" destId="{82CA3189-2DFB-4C6C-AEAC-4A8EF00AEAC1}" srcOrd="7" destOrd="0" presId="urn:microsoft.com/office/officeart/2005/8/layout/lProcess1"/>
    <dgm:cxn modelId="{CC6210C6-C2FA-4A14-8D07-A66F95C38302}" type="presParOf" srcId="{5E6F4056-3569-482D-939F-5EE4A49984C1}" destId="{B11171CF-0790-4E4D-93B0-218A39723CB2}" srcOrd="8" destOrd="0" presId="urn:microsoft.com/office/officeart/2005/8/layout/lProcess1"/>
    <dgm:cxn modelId="{DCE30C85-272E-405D-9FBD-FBA6275F5E76}" type="presParOf" srcId="{E3C03E95-D768-42B6-8922-A9A3518F668D}" destId="{698D8F44-C286-49D7-BF01-964F3DD31243}" srcOrd="1" destOrd="0" presId="urn:microsoft.com/office/officeart/2005/8/layout/lProcess1"/>
    <dgm:cxn modelId="{204C110D-A245-4538-B91D-E46F2117A2DC}" type="presParOf" srcId="{E3C03E95-D768-42B6-8922-A9A3518F668D}" destId="{A2FB19F3-8B83-4C60-90FE-3E6B67E1E184}" srcOrd="2" destOrd="0" presId="urn:microsoft.com/office/officeart/2005/8/layout/lProcess1"/>
    <dgm:cxn modelId="{1DC741C0-6662-4416-84A4-267E0FA20A0D}" type="presParOf" srcId="{A2FB19F3-8B83-4C60-90FE-3E6B67E1E184}" destId="{AAC3F2B4-157D-4790-8015-6E537C180BAA}" srcOrd="0" destOrd="0" presId="urn:microsoft.com/office/officeart/2005/8/layout/lProcess1"/>
    <dgm:cxn modelId="{7916B085-94F6-4B67-9C1C-50615E69200E}" type="presParOf" srcId="{A2FB19F3-8B83-4C60-90FE-3E6B67E1E184}" destId="{4798FEFB-AB58-4431-A7F9-42E9B17B6F4E}" srcOrd="1" destOrd="0" presId="urn:microsoft.com/office/officeart/2005/8/layout/lProcess1"/>
    <dgm:cxn modelId="{A4963EAB-8DC9-4F52-9FC8-6CA0E44FC073}" type="presParOf" srcId="{A2FB19F3-8B83-4C60-90FE-3E6B67E1E184}" destId="{2DB0A134-9F9B-4792-9888-216756AE653D}" srcOrd="2" destOrd="0" presId="urn:microsoft.com/office/officeart/2005/8/layout/lProcess1"/>
    <dgm:cxn modelId="{9CF7894A-4248-43E1-A274-409A2FA764D0}" type="presParOf" srcId="{A2FB19F3-8B83-4C60-90FE-3E6B67E1E184}" destId="{A60810FA-9D48-4742-8D10-C9BE1730B07F}" srcOrd="3" destOrd="0" presId="urn:microsoft.com/office/officeart/2005/8/layout/lProcess1"/>
    <dgm:cxn modelId="{F9CFDB1A-28E1-4C3D-9056-A276D0B9CE91}" type="presParOf" srcId="{A2FB19F3-8B83-4C60-90FE-3E6B67E1E184}" destId="{49BD7084-2A1B-4FFF-9806-C156BC3ECA3C}" srcOrd="4" destOrd="0" presId="urn:microsoft.com/office/officeart/2005/8/layout/lProcess1"/>
    <dgm:cxn modelId="{27765382-D23F-4098-B0B0-29061FFC7AE5}" type="presParOf" srcId="{A2FB19F3-8B83-4C60-90FE-3E6B67E1E184}" destId="{DE817B77-88A3-4CD7-9A5B-5A164EAB0406}" srcOrd="5" destOrd="0" presId="urn:microsoft.com/office/officeart/2005/8/layout/lProcess1"/>
    <dgm:cxn modelId="{E66C61F4-2B8E-4992-9CC8-574D9D8080CA}" type="presParOf" srcId="{A2FB19F3-8B83-4C60-90FE-3E6B67E1E184}" destId="{C7220BA8-FDD2-4635-BBBB-E7B49361CEFF}" srcOrd="6" destOrd="0" presId="urn:microsoft.com/office/officeart/2005/8/layout/lProcess1"/>
    <dgm:cxn modelId="{3E8EBBB0-284C-48F9-962A-7D81972209ED}" type="presParOf" srcId="{E3C03E95-D768-42B6-8922-A9A3518F668D}" destId="{50D42608-5803-4331-92C4-B57E9767A071}" srcOrd="3" destOrd="0" presId="urn:microsoft.com/office/officeart/2005/8/layout/lProcess1"/>
    <dgm:cxn modelId="{C6D21E93-8E60-4632-A89F-E6131E004C76}" type="presParOf" srcId="{E3C03E95-D768-42B6-8922-A9A3518F668D}" destId="{EA0974C9-963F-41E2-9B57-D72295469541}" srcOrd="4" destOrd="0" presId="urn:microsoft.com/office/officeart/2005/8/layout/lProcess1"/>
    <dgm:cxn modelId="{35D7AF69-CE32-455C-A598-DBFE8FD6C1ED}" type="presParOf" srcId="{EA0974C9-963F-41E2-9B57-D72295469541}" destId="{9EDB9606-04C0-4A35-BF09-F6D8B309F0DE}" srcOrd="0" destOrd="0" presId="urn:microsoft.com/office/officeart/2005/8/layout/lProcess1"/>
    <dgm:cxn modelId="{E1C851DF-30E9-4306-A48B-2C94A651C981}" type="presParOf" srcId="{EA0974C9-963F-41E2-9B57-D72295469541}" destId="{B87D9AF3-9D96-437D-9631-B336EF8E02C8}" srcOrd="1" destOrd="0" presId="urn:microsoft.com/office/officeart/2005/8/layout/lProcess1"/>
    <dgm:cxn modelId="{85E4B004-DE6B-467A-BF41-C95C8DFAA7B7}" type="presParOf" srcId="{EA0974C9-963F-41E2-9B57-D72295469541}" destId="{357C4D2D-3B72-4EF5-9E40-264D530B0189}" srcOrd="2" destOrd="0" presId="urn:microsoft.com/office/officeart/2005/8/layout/lProcess1"/>
    <dgm:cxn modelId="{A233A5B2-10B5-471B-B6F1-17F556A53DF8}" type="presParOf" srcId="{EA0974C9-963F-41E2-9B57-D72295469541}" destId="{6F6AE7ED-23AD-429E-8E8E-EB41EB38A6B8}" srcOrd="3" destOrd="0" presId="urn:microsoft.com/office/officeart/2005/8/layout/lProcess1"/>
    <dgm:cxn modelId="{8ED3AB1B-FDD9-421A-80FE-BC47A3A7FC82}" type="presParOf" srcId="{EA0974C9-963F-41E2-9B57-D72295469541}" destId="{81CC1B1C-FF14-4829-90DB-627734CC267B}" srcOrd="4" destOrd="0" presId="urn:microsoft.com/office/officeart/2005/8/layout/lProcess1"/>
    <dgm:cxn modelId="{B4B3C72D-9C81-4B66-9E18-EA2E4506A504}" type="presParOf" srcId="{E3C03E95-D768-42B6-8922-A9A3518F668D}" destId="{77417F72-EEFA-4C25-83DD-D074FE26248B}" srcOrd="5" destOrd="0" presId="urn:microsoft.com/office/officeart/2005/8/layout/lProcess1"/>
    <dgm:cxn modelId="{E8822C83-7D43-4F38-9D2D-435C181A081E}" type="presParOf" srcId="{E3C03E95-D768-42B6-8922-A9A3518F668D}" destId="{48E0F390-A146-49D4-B5C4-E2956BBDD7A0}" srcOrd="6" destOrd="0" presId="urn:microsoft.com/office/officeart/2005/8/layout/lProcess1"/>
    <dgm:cxn modelId="{D97804D4-32ED-4273-980B-358411FF7AE2}" type="presParOf" srcId="{48E0F390-A146-49D4-B5C4-E2956BBDD7A0}" destId="{573EB78C-2CCA-43A4-AE46-92365A68857E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F5B624-4917-4D50-9F35-B6938A828730}">
      <dsp:nvSpPr>
        <dsp:cNvPr id="0" name=""/>
        <dsp:cNvSpPr/>
      </dsp:nvSpPr>
      <dsp:spPr>
        <a:xfrm>
          <a:off x="3098799" y="50008"/>
          <a:ext cx="3098799" cy="1293835"/>
        </a:xfrm>
        <a:prstGeom prst="trapezoid">
          <a:avLst>
            <a:gd name="adj" fmla="val 975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4">
                  <a:lumMod val="75000"/>
                </a:schemeClr>
              </a:solidFill>
            </a:rPr>
            <a:t>   «Майских»              указов                Президента РФ </a:t>
          </a:r>
          <a:endParaRPr lang="ru-RU" sz="21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3098799" y="50008"/>
        <a:ext cx="3098799" cy="1293835"/>
      </dsp:txXfrm>
    </dsp:sp>
    <dsp:sp modelId="{570EDD43-E19C-4136-8A00-DE28F95CACDD}">
      <dsp:nvSpPr>
        <dsp:cNvPr id="0" name=""/>
        <dsp:cNvSpPr/>
      </dsp:nvSpPr>
      <dsp:spPr>
        <a:xfrm>
          <a:off x="1549399" y="1639096"/>
          <a:ext cx="6197599" cy="1190623"/>
        </a:xfrm>
        <a:prstGeom prst="trapezoid">
          <a:avLst>
            <a:gd name="adj" fmla="val 975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4">
                  <a:lumMod val="75000"/>
                </a:schemeClr>
              </a:solidFill>
            </a:rPr>
            <a:t>Положений послания Президента РФ Федеральному Собранию РФ, определяющих бюджетную политику в РФ</a:t>
          </a:r>
          <a:endParaRPr lang="ru-RU" sz="21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2633979" y="1639096"/>
        <a:ext cx="4028439" cy="1190623"/>
      </dsp:txXfrm>
    </dsp:sp>
    <dsp:sp modelId="{92180913-E048-41F0-B0D8-8DF12A556635}">
      <dsp:nvSpPr>
        <dsp:cNvPr id="0" name=""/>
        <dsp:cNvSpPr/>
      </dsp:nvSpPr>
      <dsp:spPr>
        <a:xfrm>
          <a:off x="0" y="3228183"/>
          <a:ext cx="9296399" cy="1489070"/>
        </a:xfrm>
        <a:prstGeom prst="trapezoid">
          <a:avLst>
            <a:gd name="adj" fmla="val 975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4">
                  <a:lumMod val="75000"/>
                </a:schemeClr>
              </a:solidFill>
            </a:rPr>
            <a:t>Основных направлений бюджетной и налоговой политики Первомайского сельского поселения</a:t>
          </a:r>
          <a:endParaRPr lang="ru-RU" sz="21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1626869" y="3228183"/>
        <a:ext cx="6042659" cy="14890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D402FB-CACD-4F64-80A6-6DD87ECCC32E}">
      <dsp:nvSpPr>
        <dsp:cNvPr id="0" name=""/>
        <dsp:cNvSpPr/>
      </dsp:nvSpPr>
      <dsp:spPr>
        <a:xfrm>
          <a:off x="3415" y="0"/>
          <a:ext cx="2090629" cy="152078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Налоговые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Доходы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500" b="1" kern="1200" baseline="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baseline="0" dirty="0" smtClean="0">
              <a:solidFill>
                <a:schemeClr val="accent2">
                  <a:lumMod val="75000"/>
                </a:schemeClr>
              </a:solidFill>
            </a:rPr>
            <a:t>7152,6</a:t>
          </a:r>
          <a:endParaRPr lang="ru-RU" sz="20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3415" y="0"/>
        <a:ext cx="2090629" cy="1520785"/>
      </dsp:txXfrm>
    </dsp:sp>
    <dsp:sp modelId="{533FCD74-EB48-4F3B-A517-2A893792E362}">
      <dsp:nvSpPr>
        <dsp:cNvPr id="0" name=""/>
        <dsp:cNvSpPr/>
      </dsp:nvSpPr>
      <dsp:spPr>
        <a:xfrm rot="5461809">
          <a:off x="929484" y="1512504"/>
          <a:ext cx="205944" cy="3058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C84A1-992E-4461-8C85-4DA8B1E0C810}">
      <dsp:nvSpPr>
        <dsp:cNvPr id="0" name=""/>
        <dsp:cNvSpPr/>
      </dsp:nvSpPr>
      <dsp:spPr>
        <a:xfrm>
          <a:off x="28217" y="1810069"/>
          <a:ext cx="1987773" cy="8621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Налог на доходы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 физических лиц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3582,9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8217" y="1810069"/>
        <a:ext cx="1987773" cy="862197"/>
      </dsp:txXfrm>
    </dsp:sp>
    <dsp:sp modelId="{2BCC8C1B-6C08-4859-8E1A-C58339B4D8B2}">
      <dsp:nvSpPr>
        <dsp:cNvPr id="0" name=""/>
        <dsp:cNvSpPr/>
      </dsp:nvSpPr>
      <dsp:spPr>
        <a:xfrm rot="5357520">
          <a:off x="978954" y="2661928"/>
          <a:ext cx="100110" cy="2808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447A3-9E8B-4AF5-ADCF-C5124E75CCF3}">
      <dsp:nvSpPr>
        <dsp:cNvPr id="0" name=""/>
        <dsp:cNvSpPr/>
      </dsp:nvSpPr>
      <dsp:spPr>
        <a:xfrm>
          <a:off x="0" y="2914446"/>
          <a:ext cx="2072859" cy="97187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Налоги на имущество</a:t>
          </a:r>
          <a:endParaRPr lang="ru-RU" sz="1300" b="1" i="0" kern="1200" baseline="0" dirty="0" smtClean="0">
            <a:solidFill>
              <a:schemeClr val="accent2">
                <a:lumMod val="75000"/>
              </a:schemeClr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3377,1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2914446"/>
        <a:ext cx="2072859" cy="971875"/>
      </dsp:txXfrm>
    </dsp:sp>
    <dsp:sp modelId="{06AE8648-F78F-4EF6-8400-4AA18721D4AE}">
      <dsp:nvSpPr>
        <dsp:cNvPr id="0" name=""/>
        <dsp:cNvSpPr/>
      </dsp:nvSpPr>
      <dsp:spPr>
        <a:xfrm rot="5095138">
          <a:off x="1026976" y="3860040"/>
          <a:ext cx="125634" cy="28104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1F6DD-3EEE-487E-ABF3-00AEB377296A}">
      <dsp:nvSpPr>
        <dsp:cNvPr id="0" name=""/>
        <dsp:cNvSpPr/>
      </dsp:nvSpPr>
      <dsp:spPr>
        <a:xfrm>
          <a:off x="33078" y="4114800"/>
          <a:ext cx="2188549" cy="61638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Налог на совокупный доход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171,4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33078" y="4114800"/>
        <a:ext cx="2188549" cy="616388"/>
      </dsp:txXfrm>
    </dsp:sp>
    <dsp:sp modelId="{82CA3189-2DFB-4C6C-AEAC-4A8EF00AEAC1}">
      <dsp:nvSpPr>
        <dsp:cNvPr id="0" name=""/>
        <dsp:cNvSpPr/>
      </dsp:nvSpPr>
      <dsp:spPr>
        <a:xfrm rot="5177207">
          <a:off x="1119782" y="4707317"/>
          <a:ext cx="94984" cy="2366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171CF-0790-4E4D-93B0-218A39723CB2}">
      <dsp:nvSpPr>
        <dsp:cNvPr id="0" name=""/>
        <dsp:cNvSpPr/>
      </dsp:nvSpPr>
      <dsp:spPr>
        <a:xfrm>
          <a:off x="234243" y="4953000"/>
          <a:ext cx="1904812" cy="7673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Государственная пошлина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accent2">
                  <a:lumMod val="75000"/>
                </a:schemeClr>
              </a:solidFill>
            </a:rPr>
            <a:t>21,2</a:t>
          </a:r>
          <a:endParaRPr lang="ru-RU" sz="1300" b="1" i="0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34243" y="4953000"/>
        <a:ext cx="1904812" cy="767337"/>
      </dsp:txXfrm>
    </dsp:sp>
    <dsp:sp modelId="{AAC3F2B4-157D-4790-8015-6E537C180BAA}">
      <dsp:nvSpPr>
        <dsp:cNvPr id="0" name=""/>
        <dsp:cNvSpPr/>
      </dsp:nvSpPr>
      <dsp:spPr>
        <a:xfrm>
          <a:off x="2647652" y="608"/>
          <a:ext cx="2021071" cy="128471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Неналоговые</a:t>
          </a:r>
        </a:p>
        <a:p>
          <a:pPr lvl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 доходы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500" b="1" kern="1200" baseline="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baseline="0" dirty="0" smtClean="0">
              <a:solidFill>
                <a:schemeClr val="accent2">
                  <a:lumMod val="75000"/>
                </a:schemeClr>
              </a:solidFill>
            </a:rPr>
            <a:t>2147,3</a:t>
          </a:r>
          <a:endParaRPr lang="ru-RU" sz="20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647652" y="608"/>
        <a:ext cx="2021071" cy="1284714"/>
      </dsp:txXfrm>
    </dsp:sp>
    <dsp:sp modelId="{4798FEFB-AB58-4431-A7F9-42E9B17B6F4E}">
      <dsp:nvSpPr>
        <dsp:cNvPr id="0" name=""/>
        <dsp:cNvSpPr/>
      </dsp:nvSpPr>
      <dsp:spPr>
        <a:xfrm rot="5423582" flipV="1">
          <a:off x="3535686" y="1271110"/>
          <a:ext cx="262549" cy="29401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0A134-9F9B-4792-9888-216756AE653D}">
      <dsp:nvSpPr>
        <dsp:cNvPr id="0" name=""/>
        <dsp:cNvSpPr/>
      </dsp:nvSpPr>
      <dsp:spPr>
        <a:xfrm>
          <a:off x="2777374" y="1558563"/>
          <a:ext cx="1874656" cy="118025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Доходы на использование имущества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174,3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777374" y="1558563"/>
        <a:ext cx="1874656" cy="1180257"/>
      </dsp:txXfrm>
    </dsp:sp>
    <dsp:sp modelId="{A60810FA-9D48-4742-8D10-C9BE1730B07F}">
      <dsp:nvSpPr>
        <dsp:cNvPr id="0" name=""/>
        <dsp:cNvSpPr/>
      </dsp:nvSpPr>
      <dsp:spPr>
        <a:xfrm rot="5366767">
          <a:off x="3558881" y="2902552"/>
          <a:ext cx="327484" cy="1308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D7084-2A1B-4FFF-9806-C156BC3ECA3C}">
      <dsp:nvSpPr>
        <dsp:cNvPr id="0" name=""/>
        <dsp:cNvSpPr/>
      </dsp:nvSpPr>
      <dsp:spPr>
        <a:xfrm>
          <a:off x="3023161" y="3197172"/>
          <a:ext cx="1411683" cy="8615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Штрафы, санкции, возмещение ущерба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29,1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3023161" y="3197172"/>
        <a:ext cx="1411683" cy="861509"/>
      </dsp:txXfrm>
    </dsp:sp>
    <dsp:sp modelId="{DE817B77-88A3-4CD7-9A5B-5A164EAB0406}">
      <dsp:nvSpPr>
        <dsp:cNvPr id="0" name=""/>
        <dsp:cNvSpPr/>
      </dsp:nvSpPr>
      <dsp:spPr>
        <a:xfrm rot="5117844">
          <a:off x="3733848" y="4097496"/>
          <a:ext cx="78331" cy="1308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20BA8-FDD2-4635-BBBB-E7B49361CEFF}">
      <dsp:nvSpPr>
        <dsp:cNvPr id="0" name=""/>
        <dsp:cNvSpPr/>
      </dsp:nvSpPr>
      <dsp:spPr>
        <a:xfrm>
          <a:off x="2866259" y="4267198"/>
          <a:ext cx="1920788" cy="109562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Доходы от продажи материальных и нематериальных активов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1943,9</a:t>
          </a:r>
          <a:endParaRPr lang="ru-RU" sz="1300" b="1" kern="1200" dirty="0"/>
        </a:p>
      </dsp:txBody>
      <dsp:txXfrm>
        <a:off x="2866259" y="4267198"/>
        <a:ext cx="1920788" cy="1095628"/>
      </dsp:txXfrm>
    </dsp:sp>
    <dsp:sp modelId="{9EDB9606-04C0-4A35-BF09-F6D8B309F0DE}">
      <dsp:nvSpPr>
        <dsp:cNvPr id="0" name=""/>
        <dsp:cNvSpPr/>
      </dsp:nvSpPr>
      <dsp:spPr>
        <a:xfrm>
          <a:off x="4956141" y="0"/>
          <a:ext cx="2251855" cy="121947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baseline="0" dirty="0" smtClean="0">
              <a:solidFill>
                <a:schemeClr val="tx1"/>
              </a:solidFill>
            </a:rPr>
            <a:t>Безвозмездные поступления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i="1" kern="1200" baseline="0" dirty="0" smtClean="0">
              <a:solidFill>
                <a:schemeClr val="accent2">
                  <a:lumMod val="75000"/>
                </a:schemeClr>
              </a:solidFill>
            </a:rPr>
            <a:t>3771,7</a:t>
          </a:r>
          <a:endParaRPr lang="ru-RU" sz="18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956141" y="0"/>
        <a:ext cx="2251855" cy="1219471"/>
      </dsp:txXfrm>
    </dsp:sp>
    <dsp:sp modelId="{B87D9AF3-9D96-437D-9631-B336EF8E02C8}">
      <dsp:nvSpPr>
        <dsp:cNvPr id="0" name=""/>
        <dsp:cNvSpPr/>
      </dsp:nvSpPr>
      <dsp:spPr>
        <a:xfrm rot="5405065">
          <a:off x="6017626" y="1280742"/>
          <a:ext cx="126715" cy="1308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C4D2D-3B72-4EF5-9E40-264D530B0189}">
      <dsp:nvSpPr>
        <dsp:cNvPr id="0" name=""/>
        <dsp:cNvSpPr/>
      </dsp:nvSpPr>
      <dsp:spPr>
        <a:xfrm>
          <a:off x="5108226" y="1472902"/>
          <a:ext cx="1942897" cy="152243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tx1"/>
              </a:solidFill>
            </a:rPr>
            <a:t>Дотации бюджетам бюджетной системы РФ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3563,3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5108226" y="1472902"/>
        <a:ext cx="1942897" cy="1522430"/>
      </dsp:txXfrm>
    </dsp:sp>
    <dsp:sp modelId="{6F6AE7ED-23AD-429E-8E8E-EB41EB38A6B8}">
      <dsp:nvSpPr>
        <dsp:cNvPr id="0" name=""/>
        <dsp:cNvSpPr/>
      </dsp:nvSpPr>
      <dsp:spPr>
        <a:xfrm rot="5538042">
          <a:off x="5960752" y="3077619"/>
          <a:ext cx="164810" cy="1308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C1B1C-FF14-4829-90DB-627734CC267B}">
      <dsp:nvSpPr>
        <dsp:cNvPr id="0" name=""/>
        <dsp:cNvSpPr/>
      </dsp:nvSpPr>
      <dsp:spPr>
        <a:xfrm>
          <a:off x="5014420" y="3290793"/>
          <a:ext cx="2005514" cy="99780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tx1"/>
              </a:solidFill>
            </a:rPr>
            <a:t>Субвенции бюджетам бюджетной системы РФ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208,4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5014420" y="3290793"/>
        <a:ext cx="2005514" cy="997806"/>
      </dsp:txXfrm>
    </dsp:sp>
    <dsp:sp modelId="{573EB78C-2CCA-43A4-AE46-92365A68857E}">
      <dsp:nvSpPr>
        <dsp:cNvPr id="0" name=""/>
        <dsp:cNvSpPr/>
      </dsp:nvSpPr>
      <dsp:spPr>
        <a:xfrm>
          <a:off x="7854542" y="0"/>
          <a:ext cx="1965425" cy="173911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tx1"/>
              </a:solidFill>
            </a:rPr>
            <a:t>Доходы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tx1"/>
              </a:solidFill>
            </a:rPr>
            <a:t>Бюджета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i="0" kern="1200" baseline="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baseline="0" dirty="0" smtClean="0">
              <a:solidFill>
                <a:schemeClr val="accent2">
                  <a:lumMod val="75000"/>
                </a:schemeClr>
              </a:solidFill>
            </a:rPr>
            <a:t>13071,6</a:t>
          </a:r>
          <a:endParaRPr lang="ru-RU" sz="20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7854542" y="0"/>
        <a:ext cx="1965425" cy="1739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0.4837</cdr:x>
      <cdr:y>0.01767</cdr:y>
    </cdr:from>
    <cdr:to>
      <cdr:x>1</cdr:x>
      <cdr:y>0.265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>
          <a:off x="2667000" y="76200"/>
          <a:ext cx="2438388" cy="1066793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i="1" u="sng" dirty="0" smtClean="0"/>
            <a:t>196,6 тыс. рублей (+5,5%)</a:t>
          </a:r>
          <a:endParaRPr lang="ru-RU" sz="1400" b="1" i="1" u="sng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0.40476</cdr:x>
      <cdr:y>0.15579</cdr:y>
    </cdr:from>
    <cdr:to>
      <cdr:x>0.56349</cdr:x>
      <cdr:y>0.20253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>
          <a:off x="3886200" y="762000"/>
          <a:ext cx="1524000" cy="2286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0.57143</cdr:x>
      <cdr:y>0.15579</cdr:y>
    </cdr:from>
    <cdr:to>
      <cdr:x>0.59524</cdr:x>
      <cdr:y>0.18695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 rot="10800000" flipV="1">
          <a:off x="5486400" y="762000"/>
          <a:ext cx="228600" cy="1524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0.51587</cdr:x>
      <cdr:y>0.71665</cdr:y>
    </cdr:from>
    <cdr:to>
      <cdr:x>0.55556</cdr:x>
      <cdr:y>0.74781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 flipV="1">
          <a:off x="4953000" y="3505200"/>
          <a:ext cx="381000" cy="1524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0.46943</cdr:x>
      <cdr:y>0.38154</cdr:y>
    </cdr:from>
    <cdr:to>
      <cdr:x>0.55603</cdr:x>
      <cdr:y>0.4367</cdr:y>
    </cdr:to>
    <cdr:sp macro="" textlink="">
      <cdr:nvSpPr>
        <cdr:cNvPr id="8" name="TextBox 7"/>
        <cdr:cNvSpPr txBox="1"/>
      </cdr:nvSpPr>
      <cdr:spPr>
        <a:xfrm xmlns:a="http://schemas.openxmlformats.org/drawingml/2006/main" rot="20666722">
          <a:off x="4685947" y="1740786"/>
          <a:ext cx="864467" cy="251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101,3%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0.48092</cdr:x>
      <cdr:y>0.40083</cdr:y>
    </cdr:from>
    <cdr:to>
      <cdr:x>0.59542</cdr:x>
      <cdr:y>0.50104</cdr:y>
    </cdr:to>
    <cdr:sp macro="" textlink="">
      <cdr:nvSpPr>
        <cdr:cNvPr id="11" name="Прямая со стрелкой 10"/>
        <cdr:cNvSpPr/>
      </cdr:nvSpPr>
      <cdr:spPr>
        <a:xfrm xmlns:a="http://schemas.openxmlformats.org/drawingml/2006/main" flipV="1">
          <a:off x="4800600" y="1828799"/>
          <a:ext cx="1143000" cy="45719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ysClr val="windowText" lastClr="000000">
              <a:lumMod val="85000"/>
              <a:lumOff val="15000"/>
            </a:sysClr>
          </a:solidFill>
          <a:prstDash val="sysDash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0.33502</cdr:x>
      <cdr:y>0.45585</cdr:y>
    </cdr:from>
    <cdr:to>
      <cdr:x>0.41422</cdr:x>
      <cdr:y>0.54441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>
          <a:off x="2578395" y="2353340"/>
          <a:ext cx="609539" cy="45719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0.45383</cdr:x>
      <cdr:y>0.47061</cdr:y>
    </cdr:from>
    <cdr:to>
      <cdr:x>0.52314</cdr:x>
      <cdr:y>0.60345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 flipV="1">
          <a:off x="3492766" y="2429539"/>
          <a:ext cx="533428" cy="68580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0.58255</cdr:x>
      <cdr:y>0.16065</cdr:y>
    </cdr:from>
    <cdr:to>
      <cdr:x>0.63205</cdr:x>
      <cdr:y>0.24921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 flipV="1">
          <a:off x="4483394" y="829338"/>
          <a:ext cx="381000" cy="4572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0.69146</cdr:x>
      <cdr:y>0.13112</cdr:y>
    </cdr:from>
    <cdr:to>
      <cdr:x>0.75086</cdr:x>
      <cdr:y>0.19017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flipV="1">
          <a:off x="5321594" y="676937"/>
          <a:ext cx="457200" cy="30480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0.23466</cdr:x>
      <cdr:y>0.38827</cdr:y>
    </cdr:from>
    <cdr:to>
      <cdr:x>0.32961</cdr:x>
      <cdr:y>0.43833</cdr:y>
    </cdr:to>
    <cdr:sp macro="" textlink="">
      <cdr:nvSpPr>
        <cdr:cNvPr id="7" name="TextBox 1"/>
        <cdr:cNvSpPr txBox="1"/>
      </cdr:nvSpPr>
      <cdr:spPr>
        <a:xfrm xmlns:a="http://schemas.openxmlformats.org/drawingml/2006/main" rot="2189150">
          <a:off x="1805989" y="2004445"/>
          <a:ext cx="730776" cy="2584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endParaRPr lang="ru-RU" sz="1100" dirty="0"/>
        </a:p>
      </cdr:txBody>
    </cdr:sp>
  </cdr:relSizeAnchor>
  <cdr:relSizeAnchor xmlns:cdr="http://schemas.openxmlformats.org/drawingml/2006/chartDrawing">
    <cdr:from>
      <cdr:x>0.32598</cdr:x>
      <cdr:y>0.44777</cdr:y>
    </cdr:from>
    <cdr:to>
      <cdr:x>0.41427</cdr:x>
      <cdr:y>0.49958</cdr:y>
    </cdr:to>
    <cdr:sp macro="" textlink="">
      <cdr:nvSpPr>
        <cdr:cNvPr id="9" name="TextBox 1"/>
        <cdr:cNvSpPr txBox="1"/>
      </cdr:nvSpPr>
      <cdr:spPr>
        <a:xfrm xmlns:a="http://schemas.openxmlformats.org/drawingml/2006/main" rot="2395613">
          <a:off x="2508820" y="2311615"/>
          <a:ext cx="679497" cy="267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84,4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0.48841</cdr:x>
      <cdr:y>0.50101</cdr:y>
    </cdr:from>
    <cdr:to>
      <cdr:x>0.52316</cdr:x>
      <cdr:y>0.63264</cdr:y>
    </cdr:to>
    <cdr:sp macro="" textlink="">
      <cdr:nvSpPr>
        <cdr:cNvPr id="11" name="TextBox 1"/>
        <cdr:cNvSpPr txBox="1"/>
      </cdr:nvSpPr>
      <cdr:spPr>
        <a:xfrm xmlns:a="http://schemas.openxmlformats.org/drawingml/2006/main" rot="18655418">
          <a:off x="3552828" y="2792540"/>
          <a:ext cx="679547" cy="267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110,4%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0.56474</cdr:x>
      <cdr:y>0.25004</cdr:y>
    </cdr:from>
    <cdr:to>
      <cdr:x>0.67008</cdr:x>
      <cdr:y>0.31643</cdr:y>
    </cdr:to>
    <cdr:sp macro="" textlink="">
      <cdr:nvSpPr>
        <cdr:cNvPr id="12" name="TextBox 1"/>
        <cdr:cNvSpPr txBox="1"/>
      </cdr:nvSpPr>
      <cdr:spPr>
        <a:xfrm xmlns:a="http://schemas.openxmlformats.org/drawingml/2006/main" rot="19201206">
          <a:off x="4346355" y="1290849"/>
          <a:ext cx="810681" cy="342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108,5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0.69553</cdr:x>
      <cdr:y>0.22817</cdr:y>
    </cdr:from>
    <cdr:to>
      <cdr:x>0.77212</cdr:x>
      <cdr:y>0.2924</cdr:y>
    </cdr:to>
    <cdr:sp macro="" textlink="">
      <cdr:nvSpPr>
        <cdr:cNvPr id="13" name="TextBox 1"/>
        <cdr:cNvSpPr txBox="1"/>
      </cdr:nvSpPr>
      <cdr:spPr>
        <a:xfrm xmlns:a="http://schemas.openxmlformats.org/drawingml/2006/main" rot="18966673">
          <a:off x="5352935" y="1177939"/>
          <a:ext cx="589449" cy="331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103,8%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0.80037</cdr:x>
      <cdr:y>0.08684</cdr:y>
    </cdr:from>
    <cdr:to>
      <cdr:x>0.87958</cdr:x>
      <cdr:y>0.23445</cdr:y>
    </cdr:to>
    <cdr:sp macro="" textlink="">
      <cdr:nvSpPr>
        <cdr:cNvPr id="15" name="Прямая со стрелкой 14"/>
        <cdr:cNvSpPr/>
      </cdr:nvSpPr>
      <cdr:spPr>
        <a:xfrm xmlns:a="http://schemas.openxmlformats.org/drawingml/2006/main" rot="16200000">
          <a:off x="6083594" y="524539"/>
          <a:ext cx="762000" cy="6096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0.83468</cdr:x>
      <cdr:y>0.12288</cdr:y>
    </cdr:from>
    <cdr:to>
      <cdr:x>0.87021</cdr:x>
      <cdr:y>0.35052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 rot="18548773">
          <a:off x="5973003" y="1085219"/>
          <a:ext cx="1175184" cy="273498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113,8 %</a:t>
          </a:r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55B0A-A78A-43E1-BE18-45B15F48C47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5325" y="533400"/>
            <a:ext cx="376555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3938" y="3373438"/>
            <a:ext cx="8186737" cy="319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746875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797550" y="6746875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2C330-D436-4E6C-90F3-81BA2A964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11" algn="l" defTabSz="9143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67" algn="l" defTabSz="9143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622" algn="l" defTabSz="9143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778" algn="l" defTabSz="9143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933" algn="l" defTabSz="9143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89" algn="l" defTabSz="9143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245" algn="l" defTabSz="9143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2C330-D436-4E6C-90F3-81BA2A964B9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3118908" y="0"/>
            <a:ext cx="7574492" cy="75565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659342" y="3778250"/>
            <a:ext cx="75565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937365" y="587728"/>
            <a:ext cx="5970482" cy="3160296"/>
          </a:xfrm>
        </p:spPr>
        <p:txBody>
          <a:bodyPr lIns="52139" tIns="0" rIns="52139">
            <a:noAutofit/>
          </a:bodyPr>
          <a:lstStyle>
            <a:lvl1pPr algn="r">
              <a:defRPr sz="48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922833" y="3900406"/>
            <a:ext cx="5981449" cy="1213412"/>
          </a:xfrm>
        </p:spPr>
        <p:txBody>
          <a:bodyPr lIns="52139" tIns="0" rIns="52139" bIns="0"/>
          <a:lstStyle>
            <a:lvl1pPr marL="0" indent="0" algn="r">
              <a:buNone/>
              <a:defRPr sz="2500">
                <a:solidFill>
                  <a:srgbClr val="FFFFFF"/>
                </a:solidFill>
                <a:effectLst/>
              </a:defRPr>
            </a:lvl1pPr>
            <a:lvl2pPr marL="521391" indent="0" algn="ctr">
              <a:buNone/>
            </a:lvl2pPr>
            <a:lvl3pPr marL="1042782" indent="0" algn="ctr">
              <a:buNone/>
            </a:lvl3pPr>
            <a:lvl4pPr marL="1564173" indent="0" algn="ctr">
              <a:buNone/>
            </a:lvl4pPr>
            <a:lvl5pPr marL="2085564" indent="0" algn="ctr">
              <a:buNone/>
            </a:lvl5pPr>
            <a:lvl6pPr marL="2606954" indent="0" algn="ctr">
              <a:buNone/>
            </a:lvl6pPr>
            <a:lvl7pPr marL="3128345" indent="0" algn="ctr">
              <a:buNone/>
            </a:lvl7pPr>
            <a:lvl8pPr marL="3649736" indent="0" algn="ctr">
              <a:buNone/>
            </a:lvl8pPr>
            <a:lvl9pPr marL="4171127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6866070" y="7225885"/>
            <a:ext cx="2341770" cy="250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003A912-F524-4FE7-8070-519DCF512DD5}" type="datetime1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297132" y="7225885"/>
            <a:ext cx="3423808" cy="251883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216256" y="7224014"/>
            <a:ext cx="688026" cy="251883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12647A-ABD8-4E9D-A274-BBA5F7DB355A}" type="datetime1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63604" y="302960"/>
            <a:ext cx="1782233" cy="6447514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615"/>
            <a:ext cx="7039822" cy="644751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61738" y="7225885"/>
            <a:ext cx="2341770" cy="250012"/>
          </a:xfrm>
        </p:spPr>
        <p:txBody>
          <a:bodyPr/>
          <a:lstStyle>
            <a:extLst/>
          </a:lstStyle>
          <a:p>
            <a:fld id="{0EE367FB-15CE-4949-A730-0EDCA4ACC4C1}" type="datetime1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34670" y="7224014"/>
            <a:ext cx="4277360" cy="251883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314286" y="7220656"/>
            <a:ext cx="688026" cy="2518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A2C1A-14C3-43FE-88C5-055EC0CB5B60}" type="datetime1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EB6BE-EBDF-4C7A-AE60-EA67E3D0D367}" type="datetime1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563" y="3109247"/>
            <a:ext cx="7315446" cy="1500805"/>
          </a:xfrm>
        </p:spPr>
        <p:txBody>
          <a:bodyPr tIns="0" anchor="t"/>
          <a:lstStyle>
            <a:lvl1pPr algn="r">
              <a:buNone/>
              <a:defRPr sz="48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7563" y="2099028"/>
            <a:ext cx="7315446" cy="819235"/>
          </a:xfrm>
        </p:spPr>
        <p:txBody>
          <a:bodyPr anchor="b"/>
          <a:lstStyle>
            <a:lvl1pPr marL="0" indent="0" algn="r">
              <a:buNone/>
              <a:defRPr sz="2300">
                <a:solidFill>
                  <a:schemeClr val="tx1"/>
                </a:solidFill>
                <a:effectLst/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24734" y="7224633"/>
            <a:ext cx="2341770" cy="25001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4DBA02-EE0C-4ACC-9B8B-99C6DF7322A5}" type="datetime1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29405" y="7224633"/>
            <a:ext cx="3386243" cy="251883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74983" y="7222762"/>
            <a:ext cx="688026" cy="251883"/>
          </a:xfrm>
        </p:spPr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52637"/>
            <a:ext cx="8469173" cy="1259417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3184"/>
            <a:ext cx="4116959" cy="4986941"/>
          </a:xfrm>
        </p:spPr>
        <p:txBody>
          <a:bodyPr anchor="t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86884" y="1763184"/>
            <a:ext cx="4116959" cy="4986941"/>
          </a:xfrm>
        </p:spPr>
        <p:txBody>
          <a:bodyPr anchor="t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793747-C9E5-4874-9BFB-84E5A58F8159}" type="datetime1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52637"/>
            <a:ext cx="8469173" cy="1259417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6465005"/>
            <a:ext cx="4116959" cy="503767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2100" b="1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86884" y="6465005"/>
            <a:ext cx="4116959" cy="503767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2100" b="1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34670" y="1886194"/>
            <a:ext cx="4116959" cy="453390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86884" y="1886194"/>
            <a:ext cx="4116959" cy="453390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AD0B12-9793-4C1F-A470-E7A0A89D6438}" type="datetime1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52637"/>
            <a:ext cx="8469173" cy="1259417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925AB4-7ABF-4530-A7E6-E2CD21D504C9}" type="datetime1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C1DFBE-A8FB-4AB0-ABF5-DF8328774759}" type="datetime1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251883"/>
            <a:ext cx="6897243" cy="1293001"/>
          </a:xfrm>
        </p:spPr>
        <p:txBody>
          <a:bodyPr wrap="square" anchor="b"/>
          <a:lstStyle>
            <a:lvl1pPr algn="l">
              <a:buNone/>
              <a:defRPr lang="en-US" sz="27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4670" y="1649931"/>
            <a:ext cx="6897243" cy="663879"/>
          </a:xfrm>
        </p:spPr>
        <p:txBody>
          <a:bodyPr rot="0" spcFirstLastPara="0" vertOverflow="overflow" horzOverflow="overflow" vert="horz" wrap="square" lIns="52139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34670" y="2350911"/>
            <a:ext cx="8465608" cy="481702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17310-13A6-4DD2-BAD1-28924420016A}" type="datetime1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699291" y="1106996"/>
            <a:ext cx="5051447" cy="475181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697815" y="1100548"/>
            <a:ext cx="5051447" cy="475181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251" y="1259417"/>
            <a:ext cx="4010025" cy="2266950"/>
          </a:xfrm>
        </p:spPr>
        <p:txBody>
          <a:bodyPr vert="horz" anchor="b"/>
          <a:lstStyle>
            <a:lvl1pPr algn="l">
              <a:buNone/>
              <a:defRPr sz="34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251" y="3618078"/>
            <a:ext cx="4010025" cy="2115820"/>
          </a:xfrm>
        </p:spPr>
        <p:txBody>
          <a:bodyPr rot="0" spcFirstLastPara="0" vertOverflow="overflow" horzOverflow="overflow" vert="horz" wrap="square" lIns="93850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95B867-9583-4805-95E4-613DFA6970E6}" type="datetime1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776139" y="1147030"/>
            <a:ext cx="4918964" cy="4634653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6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9534948" y="0"/>
            <a:ext cx="1158452" cy="75565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4670" y="352637"/>
            <a:ext cx="8465608" cy="1259417"/>
          </a:xfrm>
          <a:prstGeom prst="rect">
            <a:avLst/>
          </a:prstGeom>
        </p:spPr>
        <p:txBody>
          <a:bodyPr vert="horz" lIns="52139" tIns="0" rIns="52139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534670" y="1773338"/>
            <a:ext cx="8465608" cy="5339927"/>
          </a:xfrm>
          <a:prstGeom prst="rect">
            <a:avLst/>
          </a:prstGeom>
        </p:spPr>
        <p:txBody>
          <a:bodyPr vert="horz" lIns="104278" tIns="52139" rIns="104278" bIns="52139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965386" y="7225885"/>
            <a:ext cx="2341770" cy="250012"/>
          </a:xfrm>
          <a:prstGeom prst="rect">
            <a:avLst/>
          </a:prstGeom>
        </p:spPr>
        <p:txBody>
          <a:bodyPr vert="horz" lIns="104278" tIns="0" rIns="104278" bIns="0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556A38C-1BDC-419B-8E44-426CB05FE518}" type="datetime1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534670" y="7225885"/>
            <a:ext cx="4277360" cy="251883"/>
          </a:xfrm>
          <a:prstGeom prst="rect">
            <a:avLst/>
          </a:prstGeom>
        </p:spPr>
        <p:txBody>
          <a:bodyPr vert="horz" lIns="104278" tIns="0" rIns="104278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7310721" y="7224014"/>
            <a:ext cx="688026" cy="2518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312835" indent="-312835" algn="l" rtl="0" eaLnBrk="1" latinLnBrk="0" hangingPunct="1">
        <a:spcBef>
          <a:spcPts val="684"/>
        </a:spcBef>
        <a:buClr>
          <a:schemeClr val="tx2"/>
        </a:buClr>
        <a:buSzPct val="73000"/>
        <a:buFont typeface="Wingdings 2"/>
        <a:buChar char=""/>
        <a:defRPr kumimoji="0" sz="3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94386" indent="-260695" algn="l" rtl="0" eaLnBrk="1" latinLnBrk="0" hangingPunct="1">
        <a:spcBef>
          <a:spcPts val="570"/>
        </a:spcBef>
        <a:buClr>
          <a:schemeClr val="accent4"/>
        </a:buClr>
        <a:buSzPct val="80000"/>
        <a:buFont typeface="Wingdings 2"/>
        <a:buChar char=""/>
        <a:defRPr kumimoji="0" sz="26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865509" indent="-260695" algn="l" rtl="0" eaLnBrk="1" latinLnBrk="0" hangingPunct="1">
        <a:spcBef>
          <a:spcPts val="456"/>
        </a:spcBef>
        <a:buClr>
          <a:schemeClr val="accent4"/>
        </a:buClr>
        <a:buSzPct val="60000"/>
        <a:buFont typeface="Wingdings"/>
        <a:buChar char="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060" indent="-260695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459894" indent="-260695" algn="l" rtl="0" eaLnBrk="1" latinLnBrk="0" hangingPunct="1">
        <a:spcBef>
          <a:spcPts val="456"/>
        </a:spcBef>
        <a:buClr>
          <a:schemeClr val="accent4"/>
        </a:buClr>
        <a:buSzPct val="70000"/>
        <a:buFont typeface="Wingdings"/>
        <a:buChar char="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678879" indent="-208556" algn="l" rtl="0" eaLnBrk="1" latinLnBrk="0" hangingPunct="1">
        <a:spcBef>
          <a:spcPts val="456"/>
        </a:spcBef>
        <a:buClr>
          <a:schemeClr val="accent4"/>
        </a:buClr>
        <a:buSzPct val="80000"/>
        <a:buFont typeface="Wingdings 2"/>
        <a:buChar char=""/>
        <a:defRPr kumimoji="0" sz="21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908291" indent="-208556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6419" indent="-208556" algn="l" rtl="0" eaLnBrk="1" latinLnBrk="0" hangingPunct="1">
        <a:spcBef>
          <a:spcPts val="342"/>
        </a:spcBef>
        <a:buClr>
          <a:schemeClr val="accent4"/>
        </a:buClr>
        <a:buSzPct val="100000"/>
        <a:buChar char="•"/>
        <a:defRPr kumimoji="0" sz="18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346259" indent="-208556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hart" Target="../charts/char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241300" y="1187450"/>
            <a:ext cx="3809999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algn="ctr"/>
            <a:r>
              <a:rPr sz="2100" b="1" i="1" spc="25" dirty="0">
                <a:solidFill>
                  <a:srgbClr val="FF0000"/>
                </a:solidFill>
                <a:latin typeface="Times New Roman"/>
                <a:cs typeface="Times New Roman"/>
              </a:rPr>
              <a:t>Бюджет </a:t>
            </a:r>
            <a:r>
              <a:rPr sz="2100" b="1" i="1" spc="90" dirty="0">
                <a:solidFill>
                  <a:srgbClr val="FF0000"/>
                </a:solidFill>
                <a:latin typeface="Times New Roman"/>
                <a:cs typeface="Times New Roman"/>
              </a:rPr>
              <a:t>для</a:t>
            </a:r>
            <a:r>
              <a:rPr sz="2100" b="1" i="1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i="1" spc="50" dirty="0">
                <a:solidFill>
                  <a:srgbClr val="FF0000"/>
                </a:solidFill>
                <a:latin typeface="Times New Roman"/>
                <a:cs typeface="Times New Roman"/>
              </a:rPr>
              <a:t>граждан</a:t>
            </a:r>
            <a:endParaRPr sz="21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1301" y="2635251"/>
            <a:ext cx="4524375" cy="3998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marR="5079" indent="2540" algn="ctr">
              <a:lnSpc>
                <a:spcPts val="4129"/>
              </a:lnSpc>
            </a:pPr>
            <a:r>
              <a:rPr sz="3400" b="1" spc="50" dirty="0">
                <a:solidFill>
                  <a:srgbClr val="070705"/>
                </a:solidFill>
                <a:latin typeface="Times New Roman"/>
                <a:cs typeface="Times New Roman"/>
              </a:rPr>
              <a:t>Исполнение </a:t>
            </a:r>
            <a:r>
              <a:rPr sz="3400" b="1" spc="50" dirty="0" err="1">
                <a:solidFill>
                  <a:srgbClr val="070705"/>
                </a:solidFill>
                <a:latin typeface="Times New Roman"/>
                <a:cs typeface="Times New Roman"/>
              </a:rPr>
              <a:t>бюджета</a:t>
            </a:r>
            <a:r>
              <a:rPr sz="3400" b="1" spc="50" dirty="0">
                <a:solidFill>
                  <a:srgbClr val="070705"/>
                </a:solidFill>
                <a:latin typeface="Times New Roman"/>
                <a:cs typeface="Times New Roman"/>
              </a:rPr>
              <a:t>  </a:t>
            </a:r>
            <a:r>
              <a:rPr lang="ru-RU" sz="3400" b="1" spc="50" dirty="0" smtClean="0">
                <a:solidFill>
                  <a:srgbClr val="070705"/>
                </a:solidFill>
                <a:latin typeface="Times New Roman"/>
                <a:cs typeface="Times New Roman"/>
              </a:rPr>
              <a:t>Первомайского сельского поселения </a:t>
            </a:r>
            <a:r>
              <a:rPr sz="3400" b="1" spc="50" dirty="0" smtClean="0">
                <a:solidFill>
                  <a:srgbClr val="070705"/>
                </a:solidFill>
                <a:latin typeface="Times New Roman"/>
                <a:cs typeface="Times New Roman"/>
              </a:rPr>
              <a:t>Миллеровского</a:t>
            </a:r>
            <a:r>
              <a:rPr sz="3400" b="1" spc="290" dirty="0" smtClean="0">
                <a:solidFill>
                  <a:srgbClr val="070705"/>
                </a:solidFill>
                <a:latin typeface="Times New Roman"/>
                <a:cs typeface="Times New Roman"/>
              </a:rPr>
              <a:t> </a:t>
            </a:r>
            <a:r>
              <a:rPr sz="3400" b="1" spc="44" dirty="0">
                <a:solidFill>
                  <a:srgbClr val="070705"/>
                </a:solidFill>
                <a:latin typeface="Times New Roman"/>
                <a:cs typeface="Times New Roman"/>
              </a:rPr>
              <a:t>района</a:t>
            </a:r>
            <a:endParaRPr sz="3400" b="1" dirty="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4200" dirty="0">
              <a:latin typeface="Times New Roman"/>
              <a:cs typeface="Times New Roman"/>
            </a:endParaRPr>
          </a:p>
          <a:p>
            <a:pPr marR="13969" algn="ctr"/>
            <a:r>
              <a:rPr lang="ru-RU" sz="4700" b="1" spc="245" dirty="0" smtClean="0">
                <a:solidFill>
                  <a:srgbClr val="070705"/>
                </a:solidFill>
                <a:latin typeface="Times New Roman"/>
                <a:cs typeface="Times New Roman"/>
              </a:rPr>
              <a:t>за </a:t>
            </a:r>
            <a:r>
              <a:rPr sz="4700" b="1" spc="245" dirty="0" smtClean="0">
                <a:solidFill>
                  <a:srgbClr val="070705"/>
                </a:solidFill>
                <a:latin typeface="Times New Roman"/>
                <a:cs typeface="Times New Roman"/>
              </a:rPr>
              <a:t>201</a:t>
            </a:r>
            <a:r>
              <a:rPr lang="ru-RU" sz="4700" b="1" spc="245" dirty="0" smtClean="0">
                <a:solidFill>
                  <a:srgbClr val="070705"/>
                </a:solidFill>
                <a:latin typeface="Times New Roman"/>
                <a:cs typeface="Times New Roman"/>
              </a:rPr>
              <a:t>9год</a:t>
            </a:r>
            <a:endParaRPr sz="4700" dirty="0">
              <a:latin typeface="Times New Roman"/>
              <a:cs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>
          <a:xfrm>
            <a:off x="4356101" y="273051"/>
            <a:ext cx="6173470" cy="372357"/>
          </a:xfrm>
        </p:spPr>
        <p:txBody>
          <a:bodyPr/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Первомайского сельского поселения</a:t>
            </a:r>
            <a:fld id="{B6F15528-21DE-4FAA-801E-634DDDAF4B2B}" type="slidenum">
              <a:rPr lang="ru-RU" sz="1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</a:t>
            </a:fld>
            <a:endParaRPr lang="ru-RU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C:\Users\Пользователь\Desktop\Новая папка 1111\Первомайское сп природа\DSCN07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400" y="1492250"/>
            <a:ext cx="540000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46100" y="120650"/>
            <a:ext cx="9624060" cy="12594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БЕЗВОЗМЕЗДНЫЕ ПОСТУПЛЕНИЯ ОТ ДРУГИХ БЮДЖЕТОВ БЮДЖЕТНОЙ СИСТЕМЫ В 2019 ГОДУ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41300" y="1416051"/>
            <a:ext cx="4705096" cy="705273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 smtClean="0"/>
              <a:t>Первоначальный бюджет (3575,1) тыс. руб.</a:t>
            </a:r>
            <a:endParaRPr lang="ru-RU" sz="29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5575299" y="1416051"/>
            <a:ext cx="4705096" cy="70527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Исполнение бюджета (3771,7) тыс. руб.</a:t>
            </a: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2"/>
          </p:nvPr>
        </p:nvGraphicFramePr>
        <p:xfrm>
          <a:off x="469901" y="2406651"/>
          <a:ext cx="4722812" cy="431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Содержимое 13"/>
          <p:cNvGraphicFramePr>
            <a:graphicFrameLocks noGrp="1"/>
          </p:cNvGraphicFramePr>
          <p:nvPr>
            <p:ph sz="quarter" idx="4"/>
          </p:nvPr>
        </p:nvGraphicFramePr>
        <p:xfrm>
          <a:off x="4660901" y="2406651"/>
          <a:ext cx="5791200" cy="431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270501" y="0"/>
            <a:ext cx="52590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Первомайского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0075517" y="167813"/>
            <a:ext cx="7810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z="600" dirty="0">
                <a:solidFill>
                  <a:srgbClr val="5687CF"/>
                </a:solidFill>
                <a:latin typeface="Arial"/>
                <a:cs typeface="Arial"/>
              </a:rPr>
              <a:t>'</a:t>
            </a:r>
            <a:r>
              <a:rPr sz="600" spc="-105" dirty="0">
                <a:solidFill>
                  <a:srgbClr val="5687C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5D8EB3"/>
                </a:solidFill>
                <a:latin typeface="Arial"/>
                <a:cs typeface="Arial"/>
              </a:rPr>
              <a:t>,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9864" y="730250"/>
            <a:ext cx="8361680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algn="ctr"/>
            <a:r>
              <a:rPr sz="2300" b="1" spc="-65" dirty="0">
                <a:solidFill>
                  <a:srgbClr val="D3772A"/>
                </a:solidFill>
                <a:latin typeface="Times New Roman"/>
                <a:cs typeface="Times New Roman"/>
              </a:rPr>
              <a:t>Структура </a:t>
            </a:r>
            <a:r>
              <a:rPr sz="2300" b="1" spc="-60" dirty="0">
                <a:solidFill>
                  <a:srgbClr val="D3772A"/>
                </a:solidFill>
                <a:latin typeface="Times New Roman"/>
                <a:cs typeface="Times New Roman"/>
              </a:rPr>
              <a:t>расходов </a:t>
            </a:r>
            <a:r>
              <a:rPr sz="2300" b="1" spc="-80" dirty="0" err="1">
                <a:solidFill>
                  <a:srgbClr val="D3772A"/>
                </a:solidFill>
                <a:latin typeface="Times New Roman"/>
                <a:cs typeface="Times New Roman"/>
              </a:rPr>
              <a:t>бюджета</a:t>
            </a:r>
            <a:r>
              <a:rPr sz="2300" b="1" spc="-80" dirty="0">
                <a:solidFill>
                  <a:srgbClr val="D3772A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-80" dirty="0" smtClean="0">
                <a:solidFill>
                  <a:srgbClr val="D3772A"/>
                </a:solidFill>
                <a:latin typeface="Times New Roman"/>
                <a:cs typeface="Times New Roman"/>
              </a:rPr>
              <a:t>Первомайского сельского поселения </a:t>
            </a:r>
            <a:r>
              <a:rPr sz="2300" b="1" spc="-65" dirty="0" smtClean="0">
                <a:solidFill>
                  <a:srgbClr val="D3772A"/>
                </a:solidFill>
                <a:latin typeface="Times New Roman"/>
                <a:cs typeface="Times New Roman"/>
              </a:rPr>
              <a:t>Миллеровского  </a:t>
            </a:r>
            <a:r>
              <a:rPr sz="2300" b="1" spc="-65" dirty="0">
                <a:solidFill>
                  <a:srgbClr val="D3772A"/>
                </a:solidFill>
                <a:latin typeface="Times New Roman"/>
                <a:cs typeface="Times New Roman"/>
              </a:rPr>
              <a:t>района </a:t>
            </a:r>
            <a:r>
              <a:rPr sz="2300" b="1" spc="109" dirty="0">
                <a:solidFill>
                  <a:srgbClr val="D3772A"/>
                </a:solidFill>
                <a:latin typeface="Times New Roman"/>
                <a:cs typeface="Times New Roman"/>
              </a:rPr>
              <a:t>в </a:t>
            </a:r>
            <a:r>
              <a:rPr lang="ru-RU" sz="2300" b="1" spc="-50" dirty="0" smtClean="0">
                <a:solidFill>
                  <a:srgbClr val="D3772A"/>
                </a:solidFill>
                <a:latin typeface="Times New Roman"/>
                <a:cs typeface="Times New Roman"/>
              </a:rPr>
              <a:t>2019</a:t>
            </a:r>
            <a:r>
              <a:rPr sz="2300" b="1" spc="-225" dirty="0" smtClean="0">
                <a:solidFill>
                  <a:srgbClr val="D3772A"/>
                </a:solidFill>
                <a:latin typeface="Times New Roman"/>
                <a:cs typeface="Times New Roman"/>
              </a:rPr>
              <a:t> </a:t>
            </a:r>
            <a:r>
              <a:rPr sz="2300" b="1" spc="-15" dirty="0" err="1" smtClean="0">
                <a:solidFill>
                  <a:srgbClr val="D3772A"/>
                </a:solidFill>
                <a:latin typeface="Times New Roman"/>
                <a:cs typeface="Times New Roman"/>
              </a:rPr>
              <a:t>году</a:t>
            </a:r>
            <a:endParaRPr sz="2300" dirty="0">
              <a:latin typeface="Times New Roman"/>
              <a:cs typeface="Times New Roman"/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="" xmlns:p14="http://schemas.microsoft.com/office/powerpoint/2010/main" val="3978641205"/>
              </p:ext>
            </p:extLst>
          </p:nvPr>
        </p:nvGraphicFramePr>
        <p:xfrm>
          <a:off x="698500" y="1492250"/>
          <a:ext cx="9601200" cy="489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7"/>
          </p:nvPr>
        </p:nvSpPr>
        <p:spPr>
          <a:xfrm>
            <a:off x="3822700" y="196850"/>
            <a:ext cx="66306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Первомайского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11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8929" y="1584961"/>
            <a:ext cx="1328927" cy="243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973653" y="909943"/>
            <a:ext cx="6741795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7211" marR="5079" indent="-2445148" algn="ctr">
              <a:lnSpc>
                <a:spcPts val="2500"/>
              </a:lnSpc>
            </a:pPr>
            <a:r>
              <a:rPr lang="ru-RU" sz="2300" b="1" spc="-90" dirty="0" smtClean="0">
                <a:solidFill>
                  <a:srgbClr val="D3792D"/>
                </a:solidFill>
                <a:latin typeface="Times New Roman"/>
                <a:cs typeface="Times New Roman"/>
              </a:rPr>
              <a:t>Динамика расходов </a:t>
            </a:r>
            <a:r>
              <a:rPr sz="2300" b="1" spc="-80" dirty="0" smtClean="0">
                <a:solidFill>
                  <a:srgbClr val="D3792D"/>
                </a:solidFill>
                <a:latin typeface="Times New Roman"/>
                <a:cs typeface="Times New Roman"/>
              </a:rPr>
              <a:t>бюджета</a:t>
            </a:r>
            <a:endParaRPr lang="ru-RU" sz="2300" b="1" spc="-80" dirty="0" smtClean="0">
              <a:solidFill>
                <a:srgbClr val="D3792D"/>
              </a:solidFill>
              <a:latin typeface="Times New Roman"/>
              <a:cs typeface="Times New Roman"/>
            </a:endParaRPr>
          </a:p>
          <a:p>
            <a:pPr marL="2457211" marR="5079" indent="-2445148" algn="ctr">
              <a:lnSpc>
                <a:spcPts val="2500"/>
              </a:lnSpc>
            </a:pPr>
            <a:r>
              <a:rPr lang="ru-RU" sz="2300" b="1" spc="-80" dirty="0" smtClean="0">
                <a:solidFill>
                  <a:srgbClr val="D3792D"/>
                </a:solidFill>
                <a:latin typeface="Times New Roman"/>
                <a:cs typeface="Times New Roman"/>
              </a:rPr>
              <a:t> Первомайского сельского поселения</a:t>
            </a:r>
          </a:p>
          <a:p>
            <a:pPr marL="2457211" marR="5079" indent="-2445148" algn="ctr">
              <a:lnSpc>
                <a:spcPts val="2500"/>
              </a:lnSpc>
            </a:pPr>
            <a:r>
              <a:rPr sz="2300" b="1" spc="-80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>
                <a:solidFill>
                  <a:srgbClr val="D3792D"/>
                </a:solidFill>
                <a:latin typeface="Times New Roman"/>
                <a:cs typeface="Times New Roman"/>
              </a:rPr>
              <a:t>Миллеровского района  </a:t>
            </a:r>
            <a:r>
              <a:rPr sz="2300" b="1" spc="109" dirty="0">
                <a:solidFill>
                  <a:srgbClr val="D3792D"/>
                </a:solidFill>
                <a:latin typeface="Times New Roman"/>
                <a:cs typeface="Times New Roman"/>
              </a:rPr>
              <a:t>в </a:t>
            </a:r>
            <a:r>
              <a:rPr sz="2300" b="1" spc="-70" dirty="0" smtClean="0">
                <a:solidFill>
                  <a:srgbClr val="D3792D"/>
                </a:solidFill>
                <a:latin typeface="Times New Roman"/>
                <a:cs typeface="Times New Roman"/>
              </a:rPr>
              <a:t>201</a:t>
            </a:r>
            <a:r>
              <a:rPr lang="ru-RU" sz="2300" b="1" spc="-70" dirty="0" smtClean="0">
                <a:solidFill>
                  <a:srgbClr val="D3792D"/>
                </a:solidFill>
                <a:latin typeface="Times New Roman"/>
                <a:cs typeface="Times New Roman"/>
              </a:rPr>
              <a:t>8</a:t>
            </a:r>
            <a:r>
              <a:rPr sz="2300" b="1" spc="-70" dirty="0" smtClean="0">
                <a:solidFill>
                  <a:srgbClr val="D3792D"/>
                </a:solidFill>
                <a:latin typeface="Times New Roman"/>
                <a:cs typeface="Times New Roman"/>
              </a:rPr>
              <a:t>-201</a:t>
            </a:r>
            <a:r>
              <a:rPr lang="ru-RU" sz="2300" b="1" spc="-70" dirty="0" smtClean="0">
                <a:solidFill>
                  <a:srgbClr val="D3792D"/>
                </a:solidFill>
                <a:latin typeface="Times New Roman"/>
                <a:cs typeface="Times New Roman"/>
              </a:rPr>
              <a:t>9</a:t>
            </a:r>
            <a:r>
              <a:rPr sz="2300" b="1" spc="-22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-21" dirty="0">
                <a:solidFill>
                  <a:srgbClr val="D3792D"/>
                </a:solidFill>
                <a:latin typeface="Times New Roman"/>
                <a:cs typeface="Times New Roman"/>
              </a:rPr>
              <a:t>гг.</a:t>
            </a:r>
            <a:endParaRPr sz="2300" dirty="0">
              <a:latin typeface="Times New Roman"/>
              <a:cs typeface="Times New Roman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="" xmlns:p14="http://schemas.microsoft.com/office/powerpoint/2010/main" val="870652767"/>
              </p:ext>
            </p:extLst>
          </p:nvPr>
        </p:nvGraphicFramePr>
        <p:xfrm>
          <a:off x="317499" y="2025650"/>
          <a:ext cx="9982200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>
          <a:xfrm>
            <a:off x="4356100" y="273051"/>
            <a:ext cx="60972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Первомайского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12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simg.sputn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301" y="577850"/>
            <a:ext cx="3907692" cy="27432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699501" y="1644651"/>
            <a:ext cx="1316735" cy="243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0075517" y="167813"/>
            <a:ext cx="7810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z="600" dirty="0">
                <a:solidFill>
                  <a:srgbClr val="5687CF"/>
                </a:solidFill>
                <a:latin typeface="Arial"/>
                <a:cs typeface="Arial"/>
              </a:rPr>
              <a:t>'</a:t>
            </a:r>
            <a:r>
              <a:rPr sz="600" spc="-105" dirty="0">
                <a:solidFill>
                  <a:srgbClr val="5687C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5D8EB3"/>
                </a:solidFill>
                <a:latin typeface="Arial"/>
                <a:cs typeface="Arial"/>
              </a:rPr>
              <a:t>,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59257" y="316065"/>
            <a:ext cx="469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z="1400" spc="-174" dirty="0">
                <a:solidFill>
                  <a:srgbClr val="0A0A0A"/>
                </a:solidFill>
                <a:latin typeface="Times New Roman"/>
                <a:cs typeface="Times New Roman"/>
              </a:rPr>
              <a:t>,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79901" y="652072"/>
            <a:ext cx="5825490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algn="ctr"/>
            <a:r>
              <a:rPr lang="ru-RU" sz="2200" b="1" spc="125" dirty="0" smtClean="0">
                <a:solidFill>
                  <a:srgbClr val="D4772A"/>
                </a:solidFill>
                <a:latin typeface="Times New Roman"/>
                <a:cs typeface="Times New Roman"/>
              </a:rPr>
              <a:t>Динамика расходов бюджета Первомайского сельского поселения Миллеровского </a:t>
            </a:r>
            <a:r>
              <a:rPr lang="ru-RU" sz="2200" b="1" spc="21" dirty="0" smtClean="0">
                <a:solidFill>
                  <a:srgbClr val="D4772A"/>
                </a:solidFill>
                <a:latin typeface="Times New Roman"/>
                <a:cs typeface="Times New Roman"/>
              </a:rPr>
              <a:t>района на культуру</a:t>
            </a:r>
            <a:endParaRPr sz="2200" dirty="0">
              <a:latin typeface="Times New Roman"/>
              <a:cs typeface="Times New Roman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="" xmlns:p14="http://schemas.microsoft.com/office/powerpoint/2010/main" val="4049822099"/>
              </p:ext>
            </p:extLst>
          </p:nvPr>
        </p:nvGraphicFramePr>
        <p:xfrm>
          <a:off x="2387306" y="2034511"/>
          <a:ext cx="7696199" cy="516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>
          <a:xfrm>
            <a:off x="3898900" y="120651"/>
            <a:ext cx="6554469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Первомайского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13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s://sp-pervomajskoe.ru/images/phocagallery/15/thumbs/phoca_thumb_l_DSCN6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100" y="425450"/>
            <a:ext cx="4119372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05-nurture5-819x1024.png"/>
          <p:cNvPicPr/>
          <p:nvPr/>
        </p:nvPicPr>
        <p:blipFill>
          <a:blip r:embed="rId2" cstate="screen">
            <a:lum bright="25000"/>
          </a:blip>
          <a:stretch>
            <a:fillRect/>
          </a:stretch>
        </p:blipFill>
        <p:spPr>
          <a:xfrm>
            <a:off x="469900" y="2178050"/>
            <a:ext cx="312420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05-nurture5-819x1024.png"/>
          <p:cNvPicPr/>
          <p:nvPr/>
        </p:nvPicPr>
        <p:blipFill>
          <a:blip r:embed="rId3" cstate="screen">
            <a:lum bright="25000"/>
          </a:blip>
          <a:stretch>
            <a:fillRect/>
          </a:stretch>
        </p:blipFill>
        <p:spPr>
          <a:xfrm>
            <a:off x="5575301" y="4159250"/>
            <a:ext cx="4257675" cy="2628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bject 15"/>
          <p:cNvSpPr txBox="1"/>
          <p:nvPr/>
        </p:nvSpPr>
        <p:spPr>
          <a:xfrm>
            <a:off x="1376527" y="890640"/>
            <a:ext cx="8104505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3048" marR="184766" indent="-1140984">
              <a:lnSpc>
                <a:spcPts val="2690"/>
              </a:lnSpc>
            </a:pPr>
            <a:r>
              <a:rPr lang="ru-RU" sz="2300" b="1" spc="-3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Доля</a:t>
            </a:r>
            <a:r>
              <a:rPr sz="2300" b="1" spc="-3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-30" dirty="0" smtClean="0">
                <a:solidFill>
                  <a:srgbClr val="D4792B"/>
                </a:solidFill>
                <a:latin typeface="Times New Roman"/>
                <a:cs typeface="Times New Roman"/>
              </a:rPr>
              <a:t>расходов на</a:t>
            </a:r>
            <a:r>
              <a:rPr sz="2300" b="1" spc="-2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>
                <a:solidFill>
                  <a:srgbClr val="D4792B"/>
                </a:solidFill>
                <a:latin typeface="Times New Roman"/>
                <a:cs typeface="Times New Roman"/>
              </a:rPr>
              <a:t>социальную </a:t>
            </a:r>
            <a:r>
              <a:rPr sz="2300" b="1" spc="-50" dirty="0">
                <a:solidFill>
                  <a:srgbClr val="D4792B"/>
                </a:solidFill>
                <a:latin typeface="Times New Roman"/>
                <a:cs typeface="Times New Roman"/>
              </a:rPr>
              <a:t>сферу </a:t>
            </a:r>
            <a:r>
              <a:rPr sz="2300" b="1" spc="109" dirty="0">
                <a:solidFill>
                  <a:srgbClr val="D4792B"/>
                </a:solidFill>
                <a:latin typeface="Times New Roman"/>
                <a:cs typeface="Times New Roman"/>
              </a:rPr>
              <a:t>в </a:t>
            </a:r>
            <a:r>
              <a:rPr sz="2300" b="1" spc="-44" dirty="0">
                <a:solidFill>
                  <a:srgbClr val="D4792B"/>
                </a:solidFill>
                <a:latin typeface="Times New Roman"/>
                <a:cs typeface="Times New Roman"/>
              </a:rPr>
              <a:t>общем </a:t>
            </a:r>
            <a:r>
              <a:rPr sz="2300" b="1" spc="-65" dirty="0">
                <a:solidFill>
                  <a:srgbClr val="D4792B"/>
                </a:solidFill>
                <a:latin typeface="Times New Roman"/>
                <a:cs typeface="Times New Roman"/>
              </a:rPr>
              <a:t>объеме</a:t>
            </a:r>
            <a:r>
              <a:rPr sz="2300" b="1" spc="-365" dirty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sz="2300" b="1" spc="-60" dirty="0">
                <a:solidFill>
                  <a:srgbClr val="D4792B"/>
                </a:solidFill>
                <a:latin typeface="Times New Roman"/>
                <a:cs typeface="Times New Roman"/>
              </a:rPr>
              <a:t>расходов  </a:t>
            </a:r>
            <a:r>
              <a:rPr sz="2300" b="1" spc="-70" dirty="0" err="1">
                <a:solidFill>
                  <a:srgbClr val="D4792B"/>
                </a:solidFill>
                <a:latin typeface="Times New Roman"/>
                <a:cs typeface="Times New Roman"/>
              </a:rPr>
              <a:t>бюджета</a:t>
            </a:r>
            <a:r>
              <a:rPr sz="2300" b="1" spc="-70" dirty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-7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Первомайского сельского поселения </a:t>
            </a:r>
            <a:r>
              <a:rPr sz="2300" b="1" spc="-65" dirty="0" smtClean="0">
                <a:solidFill>
                  <a:srgbClr val="D4792B"/>
                </a:solidFill>
                <a:latin typeface="Times New Roman"/>
                <a:cs typeface="Times New Roman"/>
              </a:rPr>
              <a:t>Миллеровского </a:t>
            </a:r>
            <a:r>
              <a:rPr sz="2300" b="1" spc="-65" dirty="0">
                <a:solidFill>
                  <a:srgbClr val="D4792B"/>
                </a:solidFill>
                <a:latin typeface="Times New Roman"/>
                <a:cs typeface="Times New Roman"/>
              </a:rPr>
              <a:t>района в </a:t>
            </a:r>
            <a:r>
              <a:rPr sz="2300" b="1" spc="-50" dirty="0" smtClean="0">
                <a:solidFill>
                  <a:srgbClr val="D4792B"/>
                </a:solidFill>
                <a:latin typeface="Times New Roman"/>
                <a:cs typeface="Times New Roman"/>
              </a:rPr>
              <a:t>201</a:t>
            </a:r>
            <a:r>
              <a:rPr lang="ru-RU" sz="2300" b="1" spc="-50" dirty="0" smtClean="0">
                <a:solidFill>
                  <a:srgbClr val="D4792B"/>
                </a:solidFill>
                <a:latin typeface="Times New Roman"/>
                <a:cs typeface="Times New Roman"/>
              </a:rPr>
              <a:t>9</a:t>
            </a:r>
            <a:r>
              <a:rPr sz="2300" b="1" spc="-5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-5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году</a:t>
            </a:r>
            <a:endParaRPr sz="2700" dirty="0">
              <a:latin typeface="Times New Roman"/>
              <a:cs typeface="Times New Roman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1430283667"/>
              </p:ext>
            </p:extLst>
          </p:nvPr>
        </p:nvGraphicFramePr>
        <p:xfrm>
          <a:off x="3365501" y="2025651"/>
          <a:ext cx="4859867" cy="374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Овальная выноска 20"/>
          <p:cNvSpPr/>
          <p:nvPr/>
        </p:nvSpPr>
        <p:spPr>
          <a:xfrm>
            <a:off x="6452145" y="2025650"/>
            <a:ext cx="3962401" cy="990600"/>
          </a:xfrm>
          <a:prstGeom prst="wedgeEllipseCallout">
            <a:avLst>
              <a:gd name="adj1" fmla="val -46053"/>
              <a:gd name="adj2" fmla="val 125256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Социальная сфера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>
          <a:xfrm>
            <a:off x="5499099" y="196850"/>
            <a:ext cx="5030471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Первомайского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14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fi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8621" y="958850"/>
            <a:ext cx="3286403" cy="1905000"/>
          </a:xfrm>
          <a:prstGeom prst="rect">
            <a:avLst/>
          </a:prstGeom>
        </p:spPr>
      </p:pic>
      <p:pic>
        <p:nvPicPr>
          <p:cNvPr id="34" name="Рисунок 33" descr="fi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700" y="4483101"/>
            <a:ext cx="3276600" cy="2457447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5346700" y="4997450"/>
            <a:ext cx="4800600" cy="2133599"/>
          </a:xfrm>
          <a:prstGeom prst="roundRect">
            <a:avLst/>
          </a:prstGeom>
          <a:gradFill>
            <a:gsLst>
              <a:gs pos="0">
                <a:srgbClr val="AFDC7E"/>
              </a:gs>
              <a:gs pos="64999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На их реализацию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было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направлено</a:t>
            </a:r>
            <a:r>
              <a:rPr lang="ru-RU" dirty="0" smtClean="0">
                <a:solidFill>
                  <a:schemeClr val="tx1"/>
                </a:solidFill>
              </a:rPr>
              <a:t> в 2019 году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11793,3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тыс. рублей.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993901" y="2559050"/>
            <a:ext cx="7391400" cy="2819400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Формирование и исполнение бюджета на основе муниципальных программ Миллеровского района</a:t>
            </a:r>
            <a:r>
              <a:rPr lang="ru-RU" sz="3000" dirty="0" smtClean="0"/>
              <a:t> </a:t>
            </a:r>
            <a:endParaRPr lang="ru-RU" sz="30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6100" y="572832"/>
            <a:ext cx="4800600" cy="2367219"/>
          </a:xfrm>
          <a:prstGeom prst="roundRect">
            <a:avLst/>
          </a:prstGeom>
          <a:gradFill>
            <a:gsLst>
              <a:gs pos="0">
                <a:srgbClr val="AFDC7E"/>
              </a:gs>
              <a:gs pos="64999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r>
              <a:rPr lang="ru-RU" sz="1900" b="1" dirty="0" smtClean="0">
                <a:solidFill>
                  <a:schemeClr val="tx1"/>
                </a:solidFill>
              </a:rPr>
              <a:t>Бюджет Первомайского сельского поселения Миллеровского района 2019 года </a:t>
            </a:r>
            <a:r>
              <a:rPr lang="ru-RU" dirty="0" smtClean="0">
                <a:solidFill>
                  <a:schemeClr val="tx1"/>
                </a:solidFill>
              </a:rPr>
              <a:t>сформирован и исполнен в </a:t>
            </a:r>
            <a:r>
              <a:rPr lang="ru-RU" b="1" dirty="0" smtClean="0">
                <a:solidFill>
                  <a:schemeClr val="tx1"/>
                </a:solidFill>
              </a:rPr>
              <a:t>программной структуре расходов</a:t>
            </a:r>
            <a:r>
              <a:rPr lang="ru-RU" dirty="0" smtClean="0">
                <a:solidFill>
                  <a:schemeClr val="tx1"/>
                </a:solidFill>
              </a:rPr>
              <a:t> на основе утвержденных Администрацией Первомайского сельского поселения </a:t>
            </a:r>
            <a:r>
              <a:rPr lang="ru-RU" b="1" dirty="0" smtClean="0">
                <a:solidFill>
                  <a:schemeClr val="tx1"/>
                </a:solidFill>
              </a:rPr>
              <a:t>8</a:t>
            </a:r>
            <a:r>
              <a:rPr lang="ru-RU" dirty="0" smtClean="0">
                <a:solidFill>
                  <a:schemeClr val="tx1"/>
                </a:solidFill>
              </a:rPr>
              <a:t> муниципальных программ Первомайского сельского поселения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5118101" y="120651"/>
            <a:ext cx="54114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Первомайского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15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6047" y="1865376"/>
            <a:ext cx="8290559" cy="4767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1017538" y="909943"/>
            <a:ext cx="8648700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26767" marR="5079" indent="-3614702" algn="ctr">
              <a:lnSpc>
                <a:spcPts val="2500"/>
              </a:lnSpc>
              <a:tabLst>
                <a:tab pos="502871" algn="l"/>
              </a:tabLst>
            </a:pPr>
            <a:r>
              <a:rPr sz="2300" b="1" spc="10" dirty="0" smtClean="0">
                <a:solidFill>
                  <a:srgbClr val="D3792B"/>
                </a:solidFill>
                <a:latin typeface="Times New Roman"/>
                <a:cs typeface="Times New Roman"/>
              </a:rPr>
              <a:t>Ст</a:t>
            </a:r>
            <a:r>
              <a:rPr lang="ru-RU" sz="2300" b="1" spc="10" dirty="0" smtClean="0">
                <a:solidFill>
                  <a:srgbClr val="D3792B"/>
                </a:solidFill>
                <a:latin typeface="Times New Roman"/>
                <a:cs typeface="Times New Roman"/>
              </a:rPr>
              <a:t>р</a:t>
            </a:r>
            <a:r>
              <a:rPr sz="2300" b="1" spc="-60" dirty="0" smtClean="0">
                <a:solidFill>
                  <a:srgbClr val="D3792B"/>
                </a:solidFill>
                <a:latin typeface="Times New Roman"/>
                <a:cs typeface="Times New Roman"/>
              </a:rPr>
              <a:t>уктура </a:t>
            </a:r>
            <a:r>
              <a:rPr sz="2300" b="1" spc="-70" dirty="0">
                <a:solidFill>
                  <a:srgbClr val="D3792B"/>
                </a:solidFill>
                <a:latin typeface="Times New Roman"/>
                <a:cs typeface="Times New Roman"/>
              </a:rPr>
              <a:t>программных </a:t>
            </a:r>
            <a:r>
              <a:rPr sz="2300" b="1" spc="-50" dirty="0">
                <a:solidFill>
                  <a:srgbClr val="D3792B"/>
                </a:solidFill>
                <a:latin typeface="Times New Roman"/>
                <a:cs typeface="Times New Roman"/>
              </a:rPr>
              <a:t>расходов </a:t>
            </a:r>
            <a:r>
              <a:rPr sz="2300" b="1" spc="-70" dirty="0">
                <a:solidFill>
                  <a:srgbClr val="D3792B"/>
                </a:solidFill>
                <a:latin typeface="Times New Roman"/>
                <a:cs typeface="Times New Roman"/>
              </a:rPr>
              <a:t>бюджета</a:t>
            </a:r>
            <a:r>
              <a:rPr sz="2300" b="1" spc="330" dirty="0">
                <a:solidFill>
                  <a:srgbClr val="D3792B"/>
                </a:solidFill>
                <a:latin typeface="Times New Roman"/>
                <a:cs typeface="Times New Roman"/>
              </a:rPr>
              <a:t> </a:t>
            </a:r>
            <a:endParaRPr lang="ru-RU" sz="2300" b="1" spc="330" dirty="0" smtClean="0">
              <a:solidFill>
                <a:srgbClr val="D3792B"/>
              </a:solidFill>
              <a:latin typeface="Times New Roman"/>
              <a:cs typeface="Times New Roman"/>
            </a:endParaRPr>
          </a:p>
          <a:p>
            <a:pPr marL="3626767" marR="5079" indent="-3614702" algn="ctr">
              <a:lnSpc>
                <a:spcPts val="2500"/>
              </a:lnSpc>
              <a:tabLst>
                <a:tab pos="502871" algn="l"/>
              </a:tabLst>
            </a:pPr>
            <a:r>
              <a:rPr lang="ru-RU" sz="2300" b="1" spc="330" dirty="0" smtClean="0">
                <a:solidFill>
                  <a:srgbClr val="D3792B"/>
                </a:solidFill>
                <a:latin typeface="Times New Roman"/>
                <a:cs typeface="Times New Roman"/>
              </a:rPr>
              <a:t>Первомайского сельского поселения </a:t>
            </a:r>
          </a:p>
          <a:p>
            <a:pPr marL="3626767" marR="5079" indent="-3614702" algn="ctr">
              <a:lnSpc>
                <a:spcPts val="2500"/>
              </a:lnSpc>
              <a:tabLst>
                <a:tab pos="502871" algn="l"/>
              </a:tabLst>
            </a:pPr>
            <a:r>
              <a:rPr sz="2300" b="1" spc="-80" dirty="0" smtClean="0">
                <a:solidFill>
                  <a:srgbClr val="D3792B"/>
                </a:solidFill>
                <a:latin typeface="Times New Roman"/>
                <a:cs typeface="Times New Roman"/>
              </a:rPr>
              <a:t>Миллеровского</a:t>
            </a:r>
            <a:r>
              <a:rPr sz="2300" b="1" spc="325" dirty="0" smtClean="0">
                <a:solidFill>
                  <a:srgbClr val="D3792B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>
                <a:solidFill>
                  <a:srgbClr val="D3792B"/>
                </a:solidFill>
                <a:latin typeface="Times New Roman"/>
                <a:cs typeface="Times New Roman"/>
              </a:rPr>
              <a:t>района </a:t>
            </a:r>
            <a:r>
              <a:rPr sz="2300" b="1" spc="-30" dirty="0">
                <a:solidFill>
                  <a:srgbClr val="D3792B"/>
                </a:solidFill>
                <a:latin typeface="Times New Roman"/>
                <a:cs typeface="Times New Roman"/>
              </a:rPr>
              <a:t> </a:t>
            </a:r>
            <a:r>
              <a:rPr sz="2300" b="1" spc="109" dirty="0">
                <a:solidFill>
                  <a:srgbClr val="D3792B"/>
                </a:solidFill>
                <a:latin typeface="Times New Roman"/>
                <a:cs typeface="Times New Roman"/>
              </a:rPr>
              <a:t>в </a:t>
            </a:r>
            <a:r>
              <a:rPr sz="2300" b="1" spc="-50" dirty="0" smtClean="0">
                <a:solidFill>
                  <a:srgbClr val="D3792B"/>
                </a:solidFill>
                <a:latin typeface="Times New Roman"/>
                <a:cs typeface="Times New Roman"/>
              </a:rPr>
              <a:t>201</a:t>
            </a:r>
            <a:r>
              <a:rPr lang="ru-RU" sz="2300" b="1" spc="-50" dirty="0" smtClean="0">
                <a:solidFill>
                  <a:srgbClr val="D3792B"/>
                </a:solidFill>
                <a:latin typeface="Times New Roman"/>
                <a:cs typeface="Times New Roman"/>
              </a:rPr>
              <a:t>9</a:t>
            </a:r>
            <a:r>
              <a:rPr sz="2300" b="1" spc="-405" dirty="0" smtClean="0">
                <a:solidFill>
                  <a:srgbClr val="D3792B"/>
                </a:solidFill>
                <a:latin typeface="Times New Roman"/>
                <a:cs typeface="Times New Roman"/>
              </a:rPr>
              <a:t> </a:t>
            </a:r>
            <a:r>
              <a:rPr sz="2300" b="1" spc="-25" dirty="0">
                <a:solidFill>
                  <a:srgbClr val="D3792B"/>
                </a:solidFill>
                <a:latin typeface="Times New Roman"/>
                <a:cs typeface="Times New Roman"/>
              </a:rPr>
              <a:t>году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7975" y="2191722"/>
            <a:ext cx="2235835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482" marR="5079" indent="-218419">
              <a:lnSpc>
                <a:spcPts val="2060"/>
              </a:lnSpc>
              <a:tabLst>
                <a:tab pos="1673697" algn="l"/>
                <a:tab pos="2222284" algn="l"/>
              </a:tabLst>
            </a:pPr>
            <a:r>
              <a:rPr sz="1700" spc="25" dirty="0">
                <a:solidFill>
                  <a:srgbClr val="1A1A18"/>
                </a:solidFill>
                <a:latin typeface="Times New Roman"/>
                <a:cs typeface="Times New Roman"/>
              </a:rPr>
              <a:t>Програмные 	</a:t>
            </a:r>
            <a:r>
              <a:rPr sz="1700" u="sng" spc="25" dirty="0">
                <a:solidFill>
                  <a:srgbClr val="1A1A18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1A1A18"/>
                </a:solidFill>
                <a:latin typeface="Times New Roman"/>
                <a:cs typeface="Times New Roman"/>
              </a:rPr>
              <a:t> </a:t>
            </a:r>
            <a:r>
              <a:rPr sz="1700" spc="15" dirty="0">
                <a:solidFill>
                  <a:srgbClr val="1A1A18"/>
                </a:solidFill>
                <a:latin typeface="Times New Roman"/>
                <a:cs typeface="Times New Roman"/>
              </a:rPr>
              <a:t>расходы</a:t>
            </a:r>
            <a:endParaRPr sz="1700" dirty="0">
              <a:latin typeface="Times New Roman"/>
              <a:cs typeface="Times New Roman"/>
            </a:endParaRPr>
          </a:p>
          <a:p>
            <a:pPr marL="332073">
              <a:lnSpc>
                <a:spcPts val="2000"/>
              </a:lnSpc>
            </a:pPr>
            <a:r>
              <a:rPr lang="ru-RU" sz="1700" spc="35" dirty="0" smtClean="0">
                <a:solidFill>
                  <a:srgbClr val="1A1A18"/>
                </a:solidFill>
                <a:latin typeface="Times New Roman"/>
                <a:cs typeface="Times New Roman"/>
              </a:rPr>
              <a:t>97,7</a:t>
            </a:r>
            <a:r>
              <a:rPr sz="1700" spc="35" dirty="0" smtClean="0">
                <a:solidFill>
                  <a:srgbClr val="1A1A18"/>
                </a:solidFill>
                <a:latin typeface="Times New Roman"/>
                <a:cs typeface="Times New Roman"/>
              </a:rPr>
              <a:t>%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24475" y="2012768"/>
            <a:ext cx="1280795" cy="481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marR="5079" algn="ctr">
              <a:lnSpc>
                <a:spcPct val="101200"/>
              </a:lnSpc>
            </a:pPr>
            <a:r>
              <a:rPr sz="1500" spc="25" dirty="0">
                <a:solidFill>
                  <a:srgbClr val="1A1A18"/>
                </a:solidFill>
                <a:latin typeface="Times New Roman"/>
                <a:cs typeface="Times New Roman"/>
              </a:rPr>
              <a:t>Непрограмные  </a:t>
            </a:r>
            <a:r>
              <a:rPr sz="1500" spc="10" dirty="0" err="1">
                <a:solidFill>
                  <a:srgbClr val="1A1A18"/>
                </a:solidFill>
                <a:latin typeface="Times New Roman"/>
                <a:cs typeface="Times New Roman"/>
              </a:rPr>
              <a:t>расходы</a:t>
            </a:r>
            <a:r>
              <a:rPr sz="1500" spc="10" dirty="0">
                <a:solidFill>
                  <a:srgbClr val="1A1A18"/>
                </a:solidFill>
                <a:latin typeface="Times New Roman"/>
                <a:cs typeface="Times New Roman"/>
              </a:rPr>
              <a:t>  </a:t>
            </a:r>
            <a:r>
              <a:rPr lang="ru-RU" sz="1600" spc="30" dirty="0" smtClean="0">
                <a:solidFill>
                  <a:srgbClr val="1A1A18"/>
                </a:solidFill>
                <a:latin typeface="Times New Roman"/>
                <a:cs typeface="Times New Roman"/>
              </a:rPr>
              <a:t>2,3</a:t>
            </a:r>
            <a:r>
              <a:rPr sz="1600" spc="30" dirty="0" smtClean="0">
                <a:solidFill>
                  <a:srgbClr val="1A1A18"/>
                </a:solidFill>
                <a:latin typeface="Times New Roman"/>
                <a:cs typeface="Times New Roman"/>
              </a:rPr>
              <a:t>%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5270501" y="196850"/>
            <a:ext cx="52590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Первомайского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16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ZhmDU2OgY_4.jpg"/>
          <p:cNvPicPr/>
          <p:nvPr/>
        </p:nvPicPr>
        <p:blipFill>
          <a:blip r:embed="rId2" cstate="print"/>
          <a:srcRect l="5664" t="8861" r="7636" b="12152"/>
          <a:stretch>
            <a:fillRect/>
          </a:stretch>
        </p:blipFill>
        <p:spPr>
          <a:xfrm>
            <a:off x="0" y="3625850"/>
            <a:ext cx="4343400" cy="325755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378142" y="878195"/>
            <a:ext cx="8159559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367" algn="ctr">
              <a:lnSpc>
                <a:spcPts val="2600"/>
              </a:lnSpc>
            </a:pPr>
            <a:r>
              <a:rPr lang="ru-RU" sz="2300" spc="86" dirty="0" smtClean="0">
                <a:solidFill>
                  <a:srgbClr val="D3772A"/>
                </a:solidFill>
                <a:latin typeface="Times New Roman"/>
                <a:cs typeface="Times New Roman"/>
              </a:rPr>
              <a:t>Структура муниципальных программ Первомайского сельского поселения </a:t>
            </a:r>
            <a:r>
              <a:rPr sz="2300" spc="50" dirty="0" smtClean="0">
                <a:solidFill>
                  <a:srgbClr val="D3772A"/>
                </a:solidFill>
                <a:latin typeface="Times New Roman"/>
                <a:cs typeface="Times New Roman"/>
              </a:rPr>
              <a:t>в </a:t>
            </a:r>
            <a:r>
              <a:rPr sz="2200" spc="21" dirty="0" smtClean="0">
                <a:solidFill>
                  <a:srgbClr val="D3772A"/>
                </a:solidFill>
                <a:latin typeface="Times New Roman"/>
                <a:cs typeface="Times New Roman"/>
              </a:rPr>
              <a:t>201</a:t>
            </a:r>
            <a:r>
              <a:rPr lang="ru-RU" sz="2200" spc="21" dirty="0" smtClean="0">
                <a:solidFill>
                  <a:srgbClr val="D3772A"/>
                </a:solidFill>
                <a:latin typeface="Times New Roman"/>
                <a:cs typeface="Times New Roman"/>
              </a:rPr>
              <a:t>9</a:t>
            </a:r>
            <a:r>
              <a:rPr sz="2200" spc="-100" dirty="0" smtClean="0">
                <a:solidFill>
                  <a:srgbClr val="D3772A"/>
                </a:solidFill>
                <a:latin typeface="Times New Roman"/>
                <a:cs typeface="Times New Roman"/>
              </a:rPr>
              <a:t> </a:t>
            </a:r>
            <a:r>
              <a:rPr sz="2300" spc="5" dirty="0" err="1" smtClean="0">
                <a:solidFill>
                  <a:srgbClr val="D3772A"/>
                </a:solidFill>
                <a:latin typeface="Times New Roman"/>
                <a:cs typeface="Times New Roman"/>
              </a:rPr>
              <a:t>году</a:t>
            </a:r>
            <a:endParaRPr sz="2300" dirty="0">
              <a:latin typeface="Times New Roman"/>
              <a:cs typeface="Times New Roman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441700" y="1568450"/>
            <a:ext cx="7067551" cy="5225885"/>
            <a:chOff x="3441701" y="1545043"/>
            <a:chExt cx="7067550" cy="5225885"/>
          </a:xfrm>
        </p:grpSpPr>
        <p:sp>
          <p:nvSpPr>
            <p:cNvPr id="1026" name="Oval 59"/>
            <p:cNvSpPr>
              <a:spLocks noChangeArrowheads="1"/>
            </p:cNvSpPr>
            <p:nvPr/>
          </p:nvSpPr>
          <p:spPr bwMode="auto">
            <a:xfrm>
              <a:off x="3441701" y="5399328"/>
              <a:ext cx="3276600" cy="1371600"/>
            </a:xfrm>
            <a:prstGeom prst="ellipse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C0504D"/>
                </a:gs>
                <a:gs pos="100000">
                  <a:srgbClr val="D99594"/>
                </a:gs>
              </a:gsLst>
              <a:lin ang="5400000" scaled="1"/>
            </a:gradFill>
            <a:ln w="12700">
              <a:solidFill>
                <a:srgbClr val="C0504D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latin typeface="Times New Roman" pitchFamily="18" charset="0"/>
                  <a:cs typeface="Arial" pitchFamily="34" charset="0"/>
                </a:rPr>
                <a:t>Социальные программы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Times New Roman" pitchFamily="18" charset="0"/>
                  <a:cs typeface="Arial" pitchFamily="34" charset="0"/>
                </a:rPr>
                <a:t>(5848,1 тыс. рублей – 49,6%)</a:t>
              </a:r>
              <a:endParaRPr lang="ru-RU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" name="Oval 60"/>
            <p:cNvSpPr>
              <a:spLocks noChangeArrowheads="1"/>
            </p:cNvSpPr>
            <p:nvPr/>
          </p:nvSpPr>
          <p:spPr bwMode="auto">
            <a:xfrm>
              <a:off x="4660901" y="4059643"/>
              <a:ext cx="5848350" cy="1295400"/>
            </a:xfrm>
            <a:prstGeom prst="ellipse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8064A2"/>
                </a:gs>
                <a:gs pos="100000">
                  <a:srgbClr val="B2A1C7"/>
                </a:gs>
              </a:gsLst>
              <a:lin ang="5400000" scaled="1"/>
            </a:gradFill>
            <a:ln w="12700">
              <a:solidFill>
                <a:srgbClr val="8064A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latin typeface="Times New Roman" pitchFamily="18" charset="0"/>
                  <a:cs typeface="Arial" pitchFamily="34" charset="0"/>
                </a:rPr>
                <a:t>Жилищно-коммунальное хозяйство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Times New Roman" pitchFamily="18" charset="0"/>
                  <a:cs typeface="Arial" pitchFamily="34" charset="0"/>
                </a:rPr>
                <a:t>(843,1 тыс. рублей – 7,2%)</a:t>
              </a:r>
              <a:endParaRPr lang="ru-RU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Oval 61"/>
            <p:cNvSpPr>
              <a:spLocks noChangeArrowheads="1"/>
            </p:cNvSpPr>
            <p:nvPr/>
          </p:nvSpPr>
          <p:spPr bwMode="auto">
            <a:xfrm>
              <a:off x="3441701" y="2198928"/>
              <a:ext cx="3048000" cy="1447800"/>
            </a:xfrm>
            <a:prstGeom prst="ellipse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4BACC6"/>
                </a:gs>
                <a:gs pos="100000">
                  <a:srgbClr val="92CDDC"/>
                </a:gs>
              </a:gsLst>
              <a:lin ang="5400000" scaled="1"/>
            </a:gradFill>
            <a:ln w="12700">
              <a:solidFill>
                <a:srgbClr val="4BACC6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latin typeface="Times New Roman" pitchFamily="18" charset="0"/>
                  <a:cs typeface="Arial" pitchFamily="34" charset="0"/>
                </a:rPr>
                <a:t>Информационное общество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Times New Roman" pitchFamily="18" charset="0"/>
                  <a:cs typeface="Arial" pitchFamily="34" charset="0"/>
                </a:rPr>
                <a:t>(44,3 тыс. рублей – 0,4%)</a:t>
              </a:r>
              <a:endParaRPr lang="ru-RU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Oval 63"/>
            <p:cNvSpPr>
              <a:spLocks noChangeArrowheads="1"/>
            </p:cNvSpPr>
            <p:nvPr/>
          </p:nvSpPr>
          <p:spPr bwMode="auto">
            <a:xfrm>
              <a:off x="6353776" y="1545043"/>
              <a:ext cx="3524250" cy="766762"/>
            </a:xfrm>
            <a:prstGeom prst="ellipse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latin typeface="Times New Roman" pitchFamily="18" charset="0"/>
                  <a:cs typeface="Arial" pitchFamily="34" charset="0"/>
                </a:rPr>
                <a:t>Финансы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Times New Roman" pitchFamily="18" charset="0"/>
                  <a:cs typeface="Arial" pitchFamily="34" charset="0"/>
                </a:rPr>
                <a:t>(4980,2 тыс. рублей – 42,2%)</a:t>
              </a:r>
              <a:endParaRPr lang="ru-RU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61"/>
            <p:cNvSpPr>
              <a:spLocks noChangeArrowheads="1"/>
            </p:cNvSpPr>
            <p:nvPr/>
          </p:nvSpPr>
          <p:spPr bwMode="auto">
            <a:xfrm>
              <a:off x="6642101" y="2503728"/>
              <a:ext cx="3733799" cy="14478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rgbClr val="4BACC6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latin typeface="Times New Roman" pitchFamily="18" charset="0"/>
                  <a:cs typeface="Arial" pitchFamily="34" charset="0"/>
                </a:rPr>
                <a:t>Защита населения и территории от чрезвычайных ситуаций, обеспечение пожарной безопасности  и безопасности людей на водных объектах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Times New Roman" pitchFamily="18" charset="0"/>
                  <a:cs typeface="Arial" pitchFamily="34" charset="0"/>
                </a:rPr>
                <a:t>(47,6 тыс. рублей – 0,4%)</a:t>
              </a:r>
              <a:endParaRPr lang="ru-RU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60"/>
            <p:cNvSpPr>
              <a:spLocks noChangeArrowheads="1"/>
            </p:cNvSpPr>
            <p:nvPr/>
          </p:nvSpPr>
          <p:spPr bwMode="auto">
            <a:xfrm>
              <a:off x="7023100" y="5583642"/>
              <a:ext cx="3429000" cy="111108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700">
              <a:solidFill>
                <a:srgbClr val="8064A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latin typeface="Times New Roman" pitchFamily="18" charset="0"/>
                  <a:cs typeface="Arial" pitchFamily="34" charset="0"/>
                </a:rPr>
                <a:t>Муниципальная политика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Times New Roman" pitchFamily="18" charset="0"/>
                  <a:cs typeface="Arial" pitchFamily="34" charset="0"/>
                </a:rPr>
                <a:t>(28,5 тыс. рублей – 0,2%)</a:t>
              </a:r>
              <a:endParaRPr lang="ru-RU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4" name="AutoShape 68"/>
          <p:cNvSpPr>
            <a:spLocks noChangeArrowheads="1"/>
          </p:cNvSpPr>
          <p:nvPr/>
        </p:nvSpPr>
        <p:spPr bwMode="auto">
          <a:xfrm>
            <a:off x="223839" y="1581151"/>
            <a:ext cx="3228975" cy="1852613"/>
          </a:xfrm>
          <a:prstGeom prst="cloudCallout">
            <a:avLst>
              <a:gd name="adj1" fmla="val -9824"/>
              <a:gd name="adj2" fmla="val 7225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cs typeface="Arial" pitchFamily="34" charset="0"/>
              </a:rPr>
              <a:t>Всего: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100" b="1" i="1" dirty="0" smtClean="0">
                <a:solidFill>
                  <a:srgbClr val="E36C0A"/>
                </a:solidFill>
                <a:latin typeface="Times New Roman" pitchFamily="18" charset="0"/>
                <a:cs typeface="Arial" pitchFamily="34" charset="0"/>
              </a:rPr>
              <a:t>11793,3 </a:t>
            </a:r>
            <a:r>
              <a:rPr lang="ru-RU" b="1" i="1" dirty="0" smtClean="0">
                <a:latin typeface="Times New Roman" pitchFamily="18" charset="0"/>
                <a:cs typeface="Arial" pitchFamily="34" charset="0"/>
              </a:rPr>
              <a:t>тыс. рублей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>
          <a:xfrm>
            <a:off x="5575301" y="196850"/>
            <a:ext cx="48780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Первомайского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17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3700" y="273050"/>
            <a:ext cx="9624060" cy="134337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Исполнение бюджета Первомайского сельского поселения Миллеровского района в 2019 году осуществлялось на основе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5102" y="1949450"/>
          <a:ext cx="9296399" cy="476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279900" y="120651"/>
            <a:ext cx="5181600" cy="404107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Первомайского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</a:t>
            </a:fld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7500" y="806450"/>
            <a:ext cx="8839200" cy="1600200"/>
          </a:xfrm>
        </p:spPr>
        <p:txBody>
          <a:bodyPr>
            <a:noAutofit/>
          </a:bodyPr>
          <a:lstStyle/>
          <a:p>
            <a:pPr algn="ctr"/>
            <a:r>
              <a:rPr lang="ru-RU" sz="3200" i="1" u="sng" dirty="0" smtClean="0"/>
              <a:t>Основные направления бюджетной и налоговой политики Первомайского сельского поселения в 2019 году</a:t>
            </a:r>
            <a:endParaRPr lang="ru-RU" sz="3200" i="1" u="sng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" y="2711450"/>
          <a:ext cx="8991600" cy="39596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991600"/>
              </a:tblGrid>
              <a:tr h="64618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Укрепление налогового потенциала, увеличение собираемости налогов</a:t>
                      </a:r>
                      <a:endParaRPr lang="ru-RU" sz="1800" dirty="0"/>
                    </a:p>
                  </a:txBody>
                  <a:tcPr marL="83310" marR="83310"/>
                </a:tc>
              </a:tr>
              <a:tr h="68545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Оценка эффективности налоговых льгот</a:t>
                      </a:r>
                      <a:endParaRPr lang="ru-RU" sz="1800" dirty="0"/>
                    </a:p>
                  </a:txBody>
                  <a:tcPr marL="83310" marR="83310"/>
                </a:tc>
              </a:tr>
              <a:tr h="8568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Реализация «майских» указов Президента РФ</a:t>
                      </a:r>
                      <a:endParaRPr lang="ru-RU" sz="1800" dirty="0"/>
                    </a:p>
                  </a:txBody>
                  <a:tcPr marL="83310" marR="83310"/>
                </a:tc>
              </a:tr>
              <a:tr h="8568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Повышение эффективности бюджетных расходов</a:t>
                      </a:r>
                      <a:endParaRPr lang="ru-RU" sz="1800" dirty="0"/>
                    </a:p>
                  </a:txBody>
                  <a:tcPr marL="83310" marR="83310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Соблюдение взвешенной долговой политики</a:t>
                      </a:r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 marL="83310" marR="8331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584701" y="196850"/>
            <a:ext cx="4876800" cy="533400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Первомайского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3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6100" y="882650"/>
            <a:ext cx="8991600" cy="1183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/>
              <a:t>Основные характеристики бюджета Первомайского сельского поселения Миллеровского района  за 2019 год</a:t>
            </a:r>
            <a:endParaRPr lang="ru-RU" sz="32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9903" y="2654835"/>
          <a:ext cx="8991595" cy="4827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319"/>
                <a:gridCol w="1798319"/>
                <a:gridCol w="1798319"/>
                <a:gridCol w="1798319"/>
                <a:gridCol w="1798319"/>
              </a:tblGrid>
              <a:tr h="8860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Показатель</a:t>
                      </a:r>
                      <a:endParaRPr lang="ru-RU" sz="1800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Плановые бюджетные назначения</a:t>
                      </a:r>
                      <a:endParaRPr lang="ru-RU" sz="1800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Исполнено</a:t>
                      </a:r>
                      <a:endParaRPr lang="ru-RU" sz="1800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% исполнения</a:t>
                      </a:r>
                      <a:endParaRPr lang="ru-RU" sz="1800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Динамика к 2018 году, %</a:t>
                      </a:r>
                      <a:endParaRPr lang="ru-RU" sz="1800" dirty="0"/>
                    </a:p>
                  </a:txBody>
                  <a:tcPr marL="83310" marR="83310"/>
                </a:tc>
              </a:tr>
              <a:tr h="82166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Доходы,</a:t>
                      </a:r>
                      <a:r>
                        <a:rPr lang="ru-RU" sz="1800" baseline="0" dirty="0" smtClean="0"/>
                        <a:t> всего (тыс. руб.)</a:t>
                      </a:r>
                      <a:endParaRPr lang="ru-RU" sz="1800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</a:t>
                      </a:r>
                      <a:r>
                        <a:rPr lang="ru-RU" sz="1800" baseline="0" dirty="0" smtClean="0"/>
                        <a:t> 076,9</a:t>
                      </a:r>
                      <a:endParaRPr lang="ru-RU" sz="1800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13</a:t>
                      </a:r>
                      <a:r>
                        <a:rPr lang="ru-RU" sz="1800" baseline="0" dirty="0" smtClean="0"/>
                        <a:t> 071,6</a:t>
                      </a:r>
                      <a:endParaRPr lang="ru-RU" sz="1800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118,0</a:t>
                      </a:r>
                      <a:endParaRPr lang="ru-RU" sz="1800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110,9</a:t>
                      </a:r>
                      <a:endParaRPr lang="ru-RU" sz="1800" dirty="0"/>
                    </a:p>
                  </a:txBody>
                  <a:tcPr marL="83310" marR="83310"/>
                </a:tc>
              </a:tr>
              <a:tr h="133947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Безвозмездные поступления, всего</a:t>
                      </a:r>
                    </a:p>
                    <a:p>
                      <a:r>
                        <a:rPr lang="ru-RU" sz="1800" dirty="0" smtClean="0"/>
                        <a:t>(тыс. руб.)</a:t>
                      </a:r>
                      <a:endParaRPr lang="ru-RU" sz="1800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r>
                        <a:rPr lang="ru-RU" sz="1800" baseline="0" dirty="0" smtClean="0"/>
                        <a:t> 771,7</a:t>
                      </a:r>
                      <a:endParaRPr lang="ru-RU" sz="1800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r>
                        <a:rPr lang="ru-RU" sz="1800" baseline="0" dirty="0" smtClean="0"/>
                        <a:t> 771,7</a:t>
                      </a:r>
                      <a:endParaRPr lang="ru-RU" sz="1800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100,0</a:t>
                      </a:r>
                      <a:endParaRPr lang="ru-RU" sz="1800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112,1</a:t>
                      </a:r>
                      <a:endParaRPr lang="ru-RU" sz="1800" dirty="0"/>
                    </a:p>
                  </a:txBody>
                  <a:tcPr marL="83310" marR="83310"/>
                </a:tc>
              </a:tr>
              <a:tr h="83716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Расходы, всего (тыс. руб.)</a:t>
                      </a:r>
                      <a:endParaRPr lang="ru-RU" sz="1800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12</a:t>
                      </a:r>
                      <a:r>
                        <a:rPr lang="ru-RU" sz="1800" baseline="0" dirty="0" smtClean="0"/>
                        <a:t> 115,5</a:t>
                      </a:r>
                      <a:endParaRPr lang="ru-RU" sz="1800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12</a:t>
                      </a:r>
                      <a:r>
                        <a:rPr lang="ru-RU" sz="1800" baseline="0" dirty="0" smtClean="0"/>
                        <a:t> 077,7</a:t>
                      </a:r>
                      <a:endParaRPr lang="ru-RU" sz="1800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99,7</a:t>
                      </a:r>
                      <a:endParaRPr lang="ru-RU" sz="1800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101,3</a:t>
                      </a:r>
                      <a:endParaRPr lang="ru-RU" sz="1800" dirty="0"/>
                    </a:p>
                  </a:txBody>
                  <a:tcPr marL="83310" marR="83310"/>
                </a:tc>
              </a:tr>
              <a:tr h="8860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Профицит (дефицит)   (тыс. руб.)</a:t>
                      </a:r>
                      <a:endParaRPr lang="ru-RU" sz="1800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-1</a:t>
                      </a:r>
                      <a:r>
                        <a:rPr lang="ru-RU" sz="1800" baseline="0" dirty="0" smtClean="0"/>
                        <a:t> 038,6</a:t>
                      </a:r>
                      <a:endParaRPr lang="ru-RU" sz="1800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993,9</a:t>
                      </a:r>
                      <a:endParaRPr lang="ru-RU" sz="1800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83310" marR="8331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83310" marR="8331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584701" y="349250"/>
            <a:ext cx="4953000" cy="296158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Первомайского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/>
          <p:nvPr/>
        </p:nvSpPr>
        <p:spPr>
          <a:xfrm>
            <a:off x="493921" y="598888"/>
            <a:ext cx="95427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z="2200" b="1" spc="21" dirty="0">
                <a:solidFill>
                  <a:srgbClr val="A827AB"/>
                </a:solidFill>
                <a:latin typeface="Times New Roman"/>
                <a:cs typeface="Times New Roman"/>
              </a:rPr>
              <a:t>Исполнеиие</a:t>
            </a:r>
            <a:r>
              <a:rPr sz="2200" b="1" spc="65" dirty="0">
                <a:solidFill>
                  <a:srgbClr val="A827AB"/>
                </a:solidFill>
                <a:latin typeface="Times New Roman"/>
                <a:cs typeface="Times New Roman"/>
              </a:rPr>
              <a:t> </a:t>
            </a:r>
            <a:r>
              <a:rPr sz="2200" b="1" spc="21" dirty="0">
                <a:solidFill>
                  <a:srgbClr val="A827AB"/>
                </a:solidFill>
                <a:latin typeface="Times New Roman"/>
                <a:cs typeface="Times New Roman"/>
              </a:rPr>
              <a:t>доходов</a:t>
            </a:r>
            <a:r>
              <a:rPr sz="2200" b="1" spc="40" dirty="0">
                <a:solidFill>
                  <a:srgbClr val="A827AB"/>
                </a:solidFill>
                <a:latin typeface="Times New Roman"/>
                <a:cs typeface="Times New Roman"/>
              </a:rPr>
              <a:t> </a:t>
            </a:r>
            <a:r>
              <a:rPr sz="2200" b="1" spc="21" dirty="0" err="1">
                <a:solidFill>
                  <a:srgbClr val="A827AB"/>
                </a:solidFill>
                <a:latin typeface="Times New Roman"/>
                <a:cs typeface="Times New Roman"/>
              </a:rPr>
              <a:t>бюджета</a:t>
            </a:r>
            <a:r>
              <a:rPr sz="2200" b="1" spc="-30" dirty="0">
                <a:solidFill>
                  <a:srgbClr val="A827AB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30" dirty="0" smtClean="0">
                <a:solidFill>
                  <a:srgbClr val="A827AB"/>
                </a:solidFill>
                <a:latin typeface="Times New Roman"/>
                <a:cs typeface="Times New Roman"/>
              </a:rPr>
              <a:t>Первомайского сельского поселения </a:t>
            </a:r>
          </a:p>
          <a:p>
            <a:pPr marL="12698" algn="ctr"/>
            <a:r>
              <a:rPr sz="2200" b="1" spc="86" dirty="0" smtClean="0">
                <a:solidFill>
                  <a:srgbClr val="A827AB"/>
                </a:solidFill>
                <a:latin typeface="Times New Roman"/>
                <a:cs typeface="Times New Roman"/>
              </a:rPr>
              <a:t>М</a:t>
            </a:r>
            <a:r>
              <a:rPr lang="ru-RU" sz="2200" b="1" spc="86" dirty="0" smtClean="0">
                <a:solidFill>
                  <a:srgbClr val="A827AB"/>
                </a:solidFill>
                <a:latin typeface="Times New Roman"/>
                <a:cs typeface="Times New Roman"/>
              </a:rPr>
              <a:t>и</a:t>
            </a:r>
            <a:r>
              <a:rPr sz="2200" b="1" spc="86" dirty="0" smtClean="0">
                <a:solidFill>
                  <a:srgbClr val="A827AB"/>
                </a:solidFill>
                <a:latin typeface="Times New Roman"/>
                <a:cs typeface="Times New Roman"/>
              </a:rPr>
              <a:t>ллеровс</a:t>
            </a:r>
            <a:r>
              <a:rPr lang="ru-RU" sz="2200" b="1" spc="86" dirty="0" smtClean="0">
                <a:solidFill>
                  <a:srgbClr val="A827AB"/>
                </a:solidFill>
                <a:latin typeface="Times New Roman"/>
                <a:cs typeface="Times New Roman"/>
              </a:rPr>
              <a:t>к</a:t>
            </a:r>
            <a:r>
              <a:rPr sz="2200" b="1" spc="70" dirty="0" smtClean="0">
                <a:solidFill>
                  <a:srgbClr val="A827AB"/>
                </a:solidFill>
                <a:latin typeface="Times New Roman"/>
                <a:cs typeface="Times New Roman"/>
              </a:rPr>
              <a:t>ого</a:t>
            </a:r>
            <a:r>
              <a:rPr sz="2200" b="1" spc="165" dirty="0" smtClean="0">
                <a:solidFill>
                  <a:srgbClr val="A827AB"/>
                </a:solidFill>
                <a:latin typeface="Times New Roman"/>
                <a:cs typeface="Times New Roman"/>
              </a:rPr>
              <a:t> </a:t>
            </a:r>
            <a:r>
              <a:rPr sz="2200" b="1" spc="50" dirty="0" err="1">
                <a:solidFill>
                  <a:srgbClr val="A827AB"/>
                </a:solidFill>
                <a:latin typeface="Times New Roman"/>
                <a:cs typeface="Times New Roman"/>
              </a:rPr>
              <a:t>района</a:t>
            </a:r>
            <a:r>
              <a:rPr sz="2200" b="1" spc="-165" dirty="0">
                <a:solidFill>
                  <a:srgbClr val="A827AB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25" dirty="0" smtClean="0">
                <a:solidFill>
                  <a:srgbClr val="A827AB"/>
                </a:solidFill>
                <a:latin typeface="Times New Roman"/>
                <a:cs typeface="Times New Roman"/>
              </a:rPr>
              <a:t>за</a:t>
            </a:r>
            <a:r>
              <a:rPr sz="2200" b="1" spc="-15" dirty="0" smtClean="0">
                <a:solidFill>
                  <a:srgbClr val="A827AB"/>
                </a:solidFill>
                <a:latin typeface="Times New Roman"/>
                <a:cs typeface="Times New Roman"/>
              </a:rPr>
              <a:t> </a:t>
            </a:r>
            <a:r>
              <a:rPr sz="2200" b="1" spc="65" dirty="0" smtClean="0">
                <a:solidFill>
                  <a:srgbClr val="A827AB"/>
                </a:solidFill>
                <a:latin typeface="Times New Roman"/>
                <a:cs typeface="Times New Roman"/>
              </a:rPr>
              <a:t>201</a:t>
            </a:r>
            <a:r>
              <a:rPr lang="ru-RU" sz="2200" b="1" spc="65" dirty="0" smtClean="0">
                <a:solidFill>
                  <a:srgbClr val="A827AB"/>
                </a:solidFill>
                <a:latin typeface="Times New Roman"/>
                <a:cs typeface="Times New Roman"/>
              </a:rPr>
              <a:t>9 </a:t>
            </a:r>
            <a:r>
              <a:rPr sz="2200" b="1" spc="70" dirty="0" err="1" smtClean="0">
                <a:solidFill>
                  <a:srgbClr val="A827AB"/>
                </a:solidFill>
                <a:latin typeface="Times New Roman"/>
                <a:cs typeface="Times New Roman"/>
              </a:rPr>
              <a:t>год</a:t>
            </a:r>
            <a:r>
              <a:rPr sz="2200" b="1" spc="-120" dirty="0" smtClean="0">
                <a:solidFill>
                  <a:srgbClr val="A827AB"/>
                </a:solidFill>
                <a:latin typeface="Times New Roman"/>
                <a:cs typeface="Times New Roman"/>
              </a:rPr>
              <a:t> </a:t>
            </a:r>
            <a:r>
              <a:rPr sz="2200" b="1" spc="15" dirty="0">
                <a:solidFill>
                  <a:srgbClr val="A827AB"/>
                </a:solidFill>
                <a:latin typeface="Times New Roman"/>
                <a:cs typeface="Times New Roman"/>
              </a:rPr>
              <a:t>(тыс.</a:t>
            </a:r>
            <a:r>
              <a:rPr sz="2200" b="1" spc="-15" dirty="0">
                <a:solidFill>
                  <a:srgbClr val="A827AB"/>
                </a:solidFill>
                <a:latin typeface="Times New Roman"/>
                <a:cs typeface="Times New Roman"/>
              </a:rPr>
              <a:t> </a:t>
            </a:r>
            <a:r>
              <a:rPr sz="2200" b="1" spc="25" dirty="0">
                <a:solidFill>
                  <a:srgbClr val="A827AB"/>
                </a:solidFill>
                <a:latin typeface="Times New Roman"/>
                <a:cs typeface="Times New Roman"/>
              </a:rPr>
              <a:t>руб</a:t>
            </a:r>
            <a:r>
              <a:rPr sz="2200" b="1" spc="25" dirty="0" smtClean="0">
                <a:solidFill>
                  <a:srgbClr val="A827AB"/>
                </a:solidFill>
                <a:latin typeface="Times New Roman"/>
                <a:cs typeface="Times New Roman"/>
              </a:rPr>
              <a:t>.</a:t>
            </a:r>
            <a:r>
              <a:rPr lang="ru-RU" sz="2200" b="1" spc="25" dirty="0" smtClean="0">
                <a:solidFill>
                  <a:srgbClr val="A827AB"/>
                </a:solidFill>
                <a:latin typeface="Times New Roman"/>
                <a:cs typeface="Times New Roman"/>
              </a:rPr>
              <a:t>)</a:t>
            </a:r>
            <a:endParaRPr sz="2200" dirty="0">
              <a:solidFill>
                <a:srgbClr val="A827AB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1" name="Схема 70"/>
          <p:cNvGraphicFramePr/>
          <p:nvPr>
            <p:extLst>
              <p:ext uri="{D42A27DB-BD31-4B8C-83A1-F6EECF244321}">
                <p14:modId xmlns="" xmlns:p14="http://schemas.microsoft.com/office/powerpoint/2010/main" val="105525030"/>
              </p:ext>
            </p:extLst>
          </p:nvPr>
        </p:nvGraphicFramePr>
        <p:xfrm>
          <a:off x="317501" y="1416051"/>
          <a:ext cx="10058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люс 12"/>
          <p:cNvSpPr/>
          <p:nvPr/>
        </p:nvSpPr>
        <p:spPr>
          <a:xfrm>
            <a:off x="2510222" y="1910912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endParaRPr lang="ru-RU" dirty="0"/>
          </a:p>
        </p:txBody>
      </p:sp>
      <p:sp>
        <p:nvSpPr>
          <p:cNvPr id="14" name="Плюс 13"/>
          <p:cNvSpPr/>
          <p:nvPr/>
        </p:nvSpPr>
        <p:spPr>
          <a:xfrm>
            <a:off x="4971460" y="1910912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endParaRPr lang="ru-RU" dirty="0"/>
          </a:p>
        </p:txBody>
      </p:sp>
      <p:sp>
        <p:nvSpPr>
          <p:cNvPr id="18" name="Равно 17"/>
          <p:cNvSpPr/>
          <p:nvPr/>
        </p:nvSpPr>
        <p:spPr>
          <a:xfrm>
            <a:off x="7658709" y="1834712"/>
            <a:ext cx="457200" cy="381001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="" xmlns:p14="http://schemas.microsoft.com/office/powerpoint/2010/main" val="260897416"/>
              </p:ext>
            </p:extLst>
          </p:nvPr>
        </p:nvGraphicFramePr>
        <p:xfrm>
          <a:off x="6121400" y="4083050"/>
          <a:ext cx="4572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>
          <a:xfrm>
            <a:off x="5499099" y="120651"/>
            <a:ext cx="5030471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Первомайского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5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 txBox="1"/>
          <p:nvPr/>
        </p:nvSpPr>
        <p:spPr>
          <a:xfrm>
            <a:off x="1917702" y="909945"/>
            <a:ext cx="6566376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1926" marR="5079" indent="-749862" algn="ctr">
              <a:lnSpc>
                <a:spcPts val="2500"/>
              </a:lnSpc>
            </a:pPr>
            <a:r>
              <a:rPr lang="ru-RU" sz="2300" b="1" spc="-55" dirty="0" smtClean="0">
                <a:solidFill>
                  <a:srgbClr val="004DE6"/>
                </a:solidFill>
                <a:latin typeface="Times New Roman"/>
                <a:cs typeface="Times New Roman"/>
              </a:rPr>
              <a:t>Динамика</a:t>
            </a:r>
            <a:r>
              <a:rPr sz="2300" b="1" spc="-5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-60" dirty="0">
                <a:solidFill>
                  <a:srgbClr val="004DE6"/>
                </a:solidFill>
                <a:latin typeface="Times New Roman"/>
                <a:cs typeface="Times New Roman"/>
              </a:rPr>
              <a:t>доходов </a:t>
            </a:r>
            <a:r>
              <a:rPr sz="2300" b="1" spc="-8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бюджета</a:t>
            </a:r>
            <a:r>
              <a:rPr sz="2300" b="1" spc="-8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-8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Первомайского сельского поселения </a:t>
            </a:r>
            <a:r>
              <a:rPr sz="2300" b="1" spc="-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Миллеровского</a:t>
            </a:r>
            <a:r>
              <a:rPr sz="2300" b="1" spc="-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>
                <a:solidFill>
                  <a:srgbClr val="004DE6"/>
                </a:solidFill>
                <a:latin typeface="Times New Roman"/>
                <a:cs typeface="Times New Roman"/>
              </a:rPr>
              <a:t>района</a:t>
            </a:r>
            <a:endParaRPr sz="2300" dirty="0">
              <a:solidFill>
                <a:srgbClr val="004DE6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408438102"/>
              </p:ext>
            </p:extLst>
          </p:nvPr>
        </p:nvGraphicFramePr>
        <p:xfrm>
          <a:off x="1079500" y="202565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422901" y="120651"/>
            <a:ext cx="51066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Первомайского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6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9900" y="349251"/>
            <a:ext cx="9713172" cy="1295400"/>
          </a:xfrm>
        </p:spPr>
        <p:txBody>
          <a:bodyPr>
            <a:normAutofit fontScale="90000"/>
          </a:bodyPr>
          <a:lstStyle/>
          <a:p>
            <a:r>
              <a:rPr lang="ru-RU" sz="2900" dirty="0" smtClean="0"/>
              <a:t>Динамика доходов бюджета Первомайского сельского поселения Миллеровского  района в 2018 – 2019 годах</a:t>
            </a:r>
            <a:endParaRPr lang="ru-RU" sz="2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118100" y="120651"/>
            <a:ext cx="53352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Первомайского сельского поселения</a:t>
            </a:r>
            <a:fld id="{B6F15528-21DE-4FAA-801E-634DDDAF4B2B}" type="slidenum">
              <a:rPr lang="ru-RU"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7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818144004"/>
              </p:ext>
            </p:extLst>
          </p:nvPr>
        </p:nvGraphicFramePr>
        <p:xfrm>
          <a:off x="774701" y="1568450"/>
          <a:ext cx="9144000" cy="557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5-nurture5-819x1024.png"/>
          <p:cNvPicPr/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409700" y="196851"/>
            <a:ext cx="9283700" cy="7210425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662358325"/>
              </p:ext>
            </p:extLst>
          </p:nvPr>
        </p:nvGraphicFramePr>
        <p:xfrm>
          <a:off x="1235076" y="2254251"/>
          <a:ext cx="945832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92200" y="882651"/>
            <a:ext cx="9601200" cy="1061819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00B0F0"/>
                </a:solidFill>
              </a:rPr>
              <a:t>Динамика собственных доходов бюджета Первомайского сельского поселения Миллеровского района</a:t>
            </a:r>
          </a:p>
          <a:p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</a:rPr>
              <a:t>									</a:t>
            </a:r>
            <a:r>
              <a:rPr lang="ru-RU" sz="2100" b="1" dirty="0" smtClean="0"/>
              <a:t>тыс. руб</a:t>
            </a:r>
            <a:endParaRPr lang="ru-RU" sz="21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5194300" y="120651"/>
            <a:ext cx="53352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Первомайского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8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731503" y="865495"/>
            <a:ext cx="92144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algn="ctr"/>
            <a:r>
              <a:rPr lang="ru-RU" sz="2400" b="1" spc="-75" dirty="0" smtClean="0">
                <a:solidFill>
                  <a:srgbClr val="D4792B"/>
                </a:solidFill>
                <a:latin typeface="Times New Roman"/>
                <a:cs typeface="Times New Roman"/>
              </a:rPr>
              <a:t>Структура </a:t>
            </a:r>
            <a:r>
              <a:rPr sz="2400" b="1" spc="-90" dirty="0" err="1" smtClean="0">
                <a:solidFill>
                  <a:srgbClr val="D4792B"/>
                </a:solidFill>
                <a:latin typeface="Times New Roman"/>
                <a:cs typeface="Times New Roman"/>
              </a:rPr>
              <a:t>налоговых</a:t>
            </a:r>
            <a:r>
              <a:rPr sz="2400" b="1" spc="-9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sz="2400" b="1" spc="90" dirty="0">
                <a:solidFill>
                  <a:srgbClr val="D4792B"/>
                </a:solidFill>
                <a:latin typeface="Times New Roman"/>
                <a:cs typeface="Times New Roman"/>
              </a:rPr>
              <a:t>и </a:t>
            </a:r>
            <a:r>
              <a:rPr lang="ru-RU" sz="2400" b="1" spc="-9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н</a:t>
            </a:r>
            <a:r>
              <a:rPr sz="2400" b="1" spc="-9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е</a:t>
            </a:r>
            <a:r>
              <a:rPr lang="ru-RU" sz="2400" b="1" spc="-9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н</a:t>
            </a:r>
            <a:r>
              <a:rPr sz="2400" b="1" spc="-9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ало</a:t>
            </a:r>
            <a:r>
              <a:rPr lang="ru-RU" sz="2400" b="1" spc="-9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г</a:t>
            </a:r>
            <a:r>
              <a:rPr sz="2400" b="1" spc="-9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овых </a:t>
            </a:r>
            <a:r>
              <a:rPr sz="2400" b="1" spc="-86" dirty="0">
                <a:solidFill>
                  <a:srgbClr val="D4792B"/>
                </a:solidFill>
                <a:latin typeface="Times New Roman"/>
                <a:cs typeface="Times New Roman"/>
              </a:rPr>
              <a:t>доходов </a:t>
            </a:r>
            <a:r>
              <a:rPr sz="2400" b="1" spc="-109" dirty="0" err="1" smtClean="0">
                <a:solidFill>
                  <a:srgbClr val="D4792B"/>
                </a:solidFill>
                <a:latin typeface="Times New Roman"/>
                <a:cs typeface="Times New Roman"/>
              </a:rPr>
              <a:t>бюджета</a:t>
            </a:r>
            <a:r>
              <a:rPr lang="ru-RU" sz="2400" b="1" spc="-109" dirty="0" smtClean="0">
                <a:solidFill>
                  <a:srgbClr val="D4792B"/>
                </a:solidFill>
                <a:latin typeface="Times New Roman"/>
                <a:cs typeface="Times New Roman"/>
              </a:rPr>
              <a:t> Первомайского сельского поселения </a:t>
            </a:r>
            <a:r>
              <a:rPr lang="ru-RU" sz="2400" b="1" spc="-95" dirty="0" smtClean="0">
                <a:solidFill>
                  <a:srgbClr val="D4792B"/>
                </a:solidFill>
                <a:latin typeface="Times New Roman"/>
                <a:cs typeface="Times New Roman"/>
              </a:rPr>
              <a:t>Миллеровскоrо</a:t>
            </a:r>
            <a:r>
              <a:rPr lang="ru-RU" sz="2400" b="1" spc="15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80" dirty="0" smtClean="0">
                <a:solidFill>
                  <a:srgbClr val="D4792B"/>
                </a:solidFill>
                <a:latin typeface="Times New Roman"/>
                <a:cs typeface="Times New Roman"/>
              </a:rPr>
              <a:t>района</a:t>
            </a:r>
            <a:r>
              <a:rPr lang="ru-RU" sz="2400" b="1" spc="-151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86" dirty="0" smtClean="0">
                <a:solidFill>
                  <a:srgbClr val="D4792B"/>
                </a:solidFill>
                <a:latin typeface="Times New Roman"/>
                <a:cs typeface="Times New Roman"/>
              </a:rPr>
              <a:t>в</a:t>
            </a:r>
            <a:r>
              <a:rPr lang="ru-RU" sz="2400" b="1" spc="-19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86" dirty="0" smtClean="0">
                <a:solidFill>
                  <a:srgbClr val="D4792B"/>
                </a:solidFill>
                <a:latin typeface="Times New Roman"/>
                <a:cs typeface="Times New Roman"/>
              </a:rPr>
              <a:t>2019</a:t>
            </a:r>
            <a:r>
              <a:rPr lang="ru-RU" sz="2400" b="1" spc="-9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21" dirty="0" smtClean="0">
                <a:solidFill>
                  <a:srgbClr val="D4792B"/>
                </a:solidFill>
                <a:latin typeface="Times New Roman"/>
                <a:cs typeface="Times New Roman"/>
              </a:rPr>
              <a:t>году</a:t>
            </a:r>
            <a:r>
              <a:rPr lang="ru-RU" sz="2200" b="1" spc="-6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86" dirty="0" smtClean="0">
                <a:solidFill>
                  <a:srgbClr val="D4792B"/>
                </a:solidFill>
                <a:latin typeface="Times New Roman"/>
                <a:cs typeface="Times New Roman"/>
              </a:rPr>
              <a:t>тыс. рублей</a:t>
            </a: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="" xmlns:p14="http://schemas.microsoft.com/office/powerpoint/2010/main" val="2041320545"/>
              </p:ext>
            </p:extLst>
          </p:nvPr>
        </p:nvGraphicFramePr>
        <p:xfrm>
          <a:off x="546101" y="1720851"/>
          <a:ext cx="9648825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5346700" y="196850"/>
            <a:ext cx="5182870" cy="524757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Первомайского сельского поселения</a:t>
            </a:r>
            <a:fld id="{B6F15528-21DE-4FAA-801E-634DDDAF4B2B}" type="slidenum">
              <a:rPr lang="ru-RU" sz="4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</a:t>
            </a:fld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</TotalTime>
  <Words>749</Words>
  <Application>Microsoft Office PowerPoint</Application>
  <PresentationFormat>Произвольный</PresentationFormat>
  <Paragraphs>180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Слайд 1</vt:lpstr>
      <vt:lpstr>Исполнение бюджета Первомайского сельского поселения Миллеровского района в 2019 году осуществлялось на основе</vt:lpstr>
      <vt:lpstr>Основные направления бюджетной и налоговой политики Первомайского сельского поселения в 2019 году</vt:lpstr>
      <vt:lpstr>Основные характеристики бюджета Первомайского сельского поселения Миллеровского района  за 2019 год</vt:lpstr>
      <vt:lpstr>Слайд 5</vt:lpstr>
      <vt:lpstr>Слайд 6</vt:lpstr>
      <vt:lpstr>Динамика доходов бюджета Первомайского сельского поселения Миллеровского  района в 2018 – 2019 годах</vt:lpstr>
      <vt:lpstr>Слайд 8</vt:lpstr>
      <vt:lpstr>Слайд 9</vt:lpstr>
      <vt:lpstr>БЕЗВОЗМЕЗДНЫЕ ПОСТУПЛЕНИЯ ОТ ДРУГИХ БЮДЖЕТОВ БЮДЖЕТНОЙ СИСТЕМЫ В 2019 ГОДУ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FFX_User</dc:creator>
  <cp:lastModifiedBy>Пользователь</cp:lastModifiedBy>
  <cp:revision>225</cp:revision>
  <dcterms:created xsi:type="dcterms:W3CDTF">2019-05-06T20:16:50Z</dcterms:created>
  <dcterms:modified xsi:type="dcterms:W3CDTF">2020-05-12T08:58:26Z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2018-04-13T00:00:00Z</vt:filetime>
  </property>
  <property fmtid="{D5CDD505-2E9C-101B-9397-08002B2CF9AE}" pid="3" name="LastSaved">
    <vt:filetime>2018-04-13T00:00:00Z</vt:filetime>
  </property>
</Properties>
</file>