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9"/>
  </p:notesMasterIdLst>
  <p:handoutMasterIdLst>
    <p:handoutMasterId r:id="rId30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98" r:id="rId12"/>
    <p:sldId id="1170" r:id="rId13"/>
    <p:sldId id="904" r:id="rId14"/>
    <p:sldId id="1201" r:id="rId15"/>
    <p:sldId id="1423" r:id="rId16"/>
    <p:sldId id="1572" r:id="rId17"/>
    <p:sldId id="1368" r:id="rId18"/>
    <p:sldId id="1592" r:id="rId19"/>
    <p:sldId id="1593" r:id="rId20"/>
    <p:sldId id="1502" r:id="rId21"/>
    <p:sldId id="1594" r:id="rId22"/>
    <p:sldId id="1595" r:id="rId23"/>
    <p:sldId id="1597" r:id="rId24"/>
    <p:sldId id="1601" r:id="rId25"/>
    <p:sldId id="1605" r:id="rId26"/>
    <p:sldId id="1500" r:id="rId27"/>
    <p:sldId id="1575" r:id="rId2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34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626"/>
          <c:w val="0.83528284203826897"/>
          <c:h val="0.73531463511920003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>
                <c:manualLayout>
                  <c:x val="-4.7744424251779452E-2"/>
                  <c:y val="2.729342103905840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8424,2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4323327275533787"/>
                  <c:y val="-5.458684207811581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 </a:t>
                    </a:r>
                    <a:r>
                      <a:rPr lang="en-US" dirty="0" smtClean="0"/>
                      <a:t>77</a:t>
                    </a:r>
                    <a:r>
                      <a:rPr lang="ru-RU" dirty="0" smtClean="0"/>
                      <a:t>8,8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8424.2000000000007</c:v>
                </c:pt>
                <c:pt idx="1">
                  <c:v>6778.8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3363.6</c:v>
                </c:pt>
                <c:pt idx="1">
                  <c:v>3575.1</c:v>
                </c:pt>
              </c:numCache>
            </c:numRef>
          </c:val>
        </c:ser>
        <c:shape val="box"/>
        <c:axId val="110496768"/>
        <c:axId val="110502656"/>
        <c:axId val="0"/>
      </c:bar3DChart>
      <c:catAx>
        <c:axId val="110496768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0502656"/>
        <c:crosses val="autoZero"/>
        <c:auto val="1"/>
        <c:lblAlgn val="ctr"/>
        <c:lblOffset val="100"/>
        <c:tickLblSkip val="1"/>
        <c:tickMarkSkip val="1"/>
      </c:catAx>
      <c:valAx>
        <c:axId val="110502656"/>
        <c:scaling>
          <c:orientation val="minMax"/>
          <c:max val="10000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0496768"/>
        <c:crosses val="autoZero"/>
        <c:crossBetween val="between"/>
        <c:majorUnit val="1000"/>
        <c:minorUnit val="1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3.5755133686599404E-2"/>
          <c:y val="0.86988663900468466"/>
          <c:w val="0.92255606708014148"/>
          <c:h val="0.11988903827440246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303"/>
          <c:h val="0.750003258432830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Lbls>
            <c:dLbl>
              <c:idx val="0"/>
              <c:layout>
                <c:manualLayout>
                  <c:x val="-5.4232751303247111E-3"/>
                  <c:y val="-4.88312954657913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6778,8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42253698597185E-2"/>
                  <c:y val="-3.57722999281279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7078,2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7420,2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Val val="1"/>
            </c:dLbl>
            <c:dLbl>
              <c:idx val="4"/>
              <c:layout>
                <c:manualLayout>
                  <c:x val="-9.7087905585634161E-3"/>
                  <c:y val="-6.6292815807309424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 Бюджет 2019 год</c:v>
                </c:pt>
                <c:pt idx="1">
                  <c:v> Бюджет 2020 год</c:v>
                </c:pt>
                <c:pt idx="2">
                  <c:v> Бюджет 2021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6778.8</c:v>
                </c:pt>
                <c:pt idx="1">
                  <c:v>7078.2</c:v>
                </c:pt>
                <c:pt idx="2">
                  <c:v>7420.2</c:v>
                </c:pt>
              </c:numCache>
            </c:numRef>
          </c:val>
        </c:ser>
        <c:shape val="box"/>
        <c:axId val="110570112"/>
        <c:axId val="110035328"/>
        <c:axId val="0"/>
      </c:bar3DChart>
      <c:catAx>
        <c:axId val="110570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10035328"/>
        <c:crosses val="autoZero"/>
        <c:auto val="1"/>
        <c:lblAlgn val="ctr"/>
        <c:lblOffset val="100"/>
      </c:catAx>
      <c:valAx>
        <c:axId val="110035328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10570112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1.5502180198527112E-3"/>
          <c:y val="0"/>
          <c:w val="0.99057616839669282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-2.1394820218388427E-2"/>
                  <c:y val="4.732223794779658E-2"/>
                </c:manualLayout>
              </c:layout>
              <c:showPercent val="1"/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Percent val="1"/>
            </c:dLbl>
            <c:dLbl>
              <c:idx val="2"/>
              <c:layout>
                <c:manualLayout>
                  <c:x val="0.1493834247985302"/>
                  <c:y val="6.3651901925427093E-2"/>
                </c:manualLayout>
              </c:layout>
              <c:showPercent val="1"/>
            </c:dLbl>
            <c:dLbl>
              <c:idx val="3"/>
              <c:layout>
                <c:manualLayout>
                  <c:x val="0.10877164442046142"/>
                  <c:y val="-3.7950694689317985E-2"/>
                </c:manualLayout>
              </c:layout>
              <c:showPercent val="1"/>
            </c:dLbl>
            <c:dLbl>
              <c:idx val="4"/>
              <c:layout>
                <c:manualLayout>
                  <c:x val="0.11302365213389001"/>
                  <c:y val="3.4245188537827556E-2"/>
                </c:manualLayout>
              </c:layout>
              <c:showPercent val="1"/>
            </c:dLbl>
            <c:dLbl>
              <c:idx val="5"/>
              <c:layout>
                <c:manualLayout>
                  <c:x val="2.4915964341886677E-2"/>
                  <c:y val="3.3909693794706569E-2"/>
                </c:manualLayout>
              </c:layout>
              <c:showPercent val="1"/>
            </c:dLbl>
            <c:dLbl>
              <c:idx val="6"/>
              <c:layout>
                <c:manualLayout>
                  <c:x val="-4.7383279727413331E-2"/>
                  <c:y val="-3.5424696401254459E-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49.160618398536613</c:v>
                </c:pt>
                <c:pt idx="1">
                  <c:v>2.3012922641175431</c:v>
                </c:pt>
                <c:pt idx="2">
                  <c:v>40.72844751283413</c:v>
                </c:pt>
                <c:pt idx="3">
                  <c:v>3.2704903522747393</c:v>
                </c:pt>
                <c:pt idx="4">
                  <c:v>0.33191715347849182</c:v>
                </c:pt>
                <c:pt idx="5">
                  <c:v>3.4814421431521798</c:v>
                </c:pt>
                <c:pt idx="6">
                  <c:v>0.72579217560630205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314168222235519"/>
          <c:y val="7.3209894917336246E-2"/>
          <c:w val="0.64681178528332739"/>
          <c:h val="0.9267901050826636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</a:t>
                    </a:r>
                    <a:r>
                      <a:rPr lang="ru-RU" dirty="0" smtClean="0"/>
                      <a:t>918,5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65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</a:t>
                    </a:r>
                    <a:r>
                      <a:rPr lang="ru-RU" dirty="0" smtClean="0"/>
                      <a:t>709,0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Факт 2018 год</c:v>
                </c:pt>
                <c:pt idx="1">
                  <c:v>Бюджет 2019 год</c:v>
                </c:pt>
                <c:pt idx="2">
                  <c:v>Бюджет 2020 год</c:v>
                </c:pt>
                <c:pt idx="3">
                  <c:v>Бюджет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3918.5</c:v>
                </c:pt>
                <c:pt idx="1">
                  <c:v>3332.4</c:v>
                </c:pt>
                <c:pt idx="2">
                  <c:v>3532.4</c:v>
                </c:pt>
                <c:pt idx="3">
                  <c:v>3709</c:v>
                </c:pt>
              </c:numCache>
            </c:numRef>
          </c:val>
        </c:ser>
        <c:axId val="110919040"/>
        <c:axId val="110917504"/>
      </c:barChart>
      <c:valAx>
        <c:axId val="110917504"/>
        <c:scaling>
          <c:orientation val="minMax"/>
        </c:scaling>
        <c:delete val="1"/>
        <c:axPos val="b"/>
        <c:numFmt formatCode="#,##0.0" sourceLinked="1"/>
        <c:tickLblPos val="none"/>
        <c:crossAx val="110919040"/>
        <c:crosses val="autoZero"/>
        <c:crossBetween val="between"/>
        <c:majorUnit val="5000"/>
      </c:valAx>
      <c:catAx>
        <c:axId val="11091904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10917504"/>
        <c:crosses val="autoZero"/>
        <c:auto val="1"/>
        <c:lblAlgn val="ctr"/>
        <c:lblOffset val="100"/>
        <c:tickLblSkip val="1"/>
      </c:catAx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3.4123688671439577E-2"/>
          <c:y val="3.2403672416207187E-3"/>
          <c:w val="0.95494344220188998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1925,9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3412833060711341E-2"/>
                  <c:y val="-8.34880016127864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10353,9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Бюджет 2019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10432.799999999999</c:v>
                </c:pt>
                <c:pt idx="1">
                  <c:v>10807.2</c:v>
                </c:pt>
              </c:numCache>
            </c:numRef>
          </c:val>
        </c:ser>
        <c:gapWidth val="124"/>
        <c:gapDepth val="165"/>
        <c:shape val="box"/>
        <c:axId val="111721472"/>
        <c:axId val="111735552"/>
        <c:axId val="0"/>
      </c:bar3DChart>
      <c:catAx>
        <c:axId val="11172147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11735552"/>
        <c:crosses val="autoZero"/>
        <c:auto val="1"/>
        <c:lblAlgn val="ctr"/>
        <c:lblOffset val="100"/>
        <c:tickLblSkip val="1"/>
        <c:tickMarkSkip val="1"/>
      </c:catAx>
      <c:valAx>
        <c:axId val="111735552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11721472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depthPercent val="110"/>
      <c:rAngAx val="1"/>
    </c:view3D>
    <c:plotArea>
      <c:layout>
        <c:manualLayout>
          <c:layoutTarget val="inner"/>
          <c:xMode val="edge"/>
          <c:yMode val="edge"/>
          <c:x val="5.0179195913149066E-2"/>
          <c:y val="1.0955015771841438E-2"/>
          <c:w val="0.87302597372535262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0"/>
          <c:dPt>
            <c:idx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1322016680733483E-2"/>
                  <c:y val="-0.2344995499056062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Общегосударственные вопросы 42,6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10081923537141697"/>
                  <c:y val="-4.163428755322166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Национальная </a:t>
                    </a:r>
                    <a:r>
                      <a:rPr lang="ru-RU" sz="1600" dirty="0"/>
                      <a:t>оборона </a:t>
                    </a:r>
                    <a:r>
                      <a:rPr lang="ru-RU" sz="1600" dirty="0" smtClean="0"/>
                      <a:t>1,8%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0.10272192604779863"/>
                  <c:y val="-0.1562971320014889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Жилищно-коммунальное </a:t>
                    </a:r>
                    <a:r>
                      <a:rPr lang="ru-RU" sz="1600" dirty="0"/>
                      <a:t>хозяйство -         </a:t>
                    </a:r>
                    <a:r>
                      <a:rPr lang="ru-RU" sz="1600" dirty="0" smtClean="0"/>
                      <a:t>7,4%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4.8188365152793955E-2"/>
                  <c:y val="-0.26172173340471566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600" dirty="0" smtClean="0"/>
                      <a:t>Культура, кинематография 45,7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showVal val="1"/>
              <c:showCatName val="1"/>
            </c:dLbl>
            <c:dLbl>
              <c:idx val="4"/>
              <c:layout>
                <c:manualLayout>
                  <c:x val="-1.7919591314907635E-3"/>
                  <c:y val="-8.1417218965361179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Социальная политика 1,8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4,5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4,1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2,3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2,0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1,3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600" dirty="0" smtClean="0"/>
                      <a:t>0</a:t>
                    </a:r>
                    <a:r>
                      <a:rPr lang="ru-RU" sz="1600" dirty="0" smtClean="0"/>
                      <a:t>,8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Val val="1"/>
              <c:showCatName val="1"/>
            </c:dLbl>
            <c:dLbl>
              <c:idx val="11"/>
              <c:layout>
                <c:manualLayout>
                  <c:x val="6.4040601768354383E-2"/>
                  <c:y val="2.387928720471437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0,</a:t>
                    </a:r>
                    <a:r>
                      <a:rPr lang="ru-RU" sz="1600" dirty="0" smtClean="0"/>
                      <a:t>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  <c:showCatName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Val val="1"/>
              <c:showCatName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Val val="1"/>
            <c:showCatName val="1"/>
            <c:showLeaderLines val="1"/>
          </c:dLbls>
          <c:cat>
            <c:multiLvlStrRef>
              <c:f>Sheet1!$B$1:$F$2</c:f>
              <c:multiLvlStrCache>
                <c:ptCount val="5"/>
                <c:lvl>
                  <c:pt idx="0">
                    <c:v>4 596,9</c:v>
                  </c:pt>
                  <c:pt idx="1">
                    <c:v>208,2</c:v>
                  </c:pt>
                  <c:pt idx="2">
                    <c:v>580,3</c:v>
                  </c:pt>
                  <c:pt idx="3">
                    <c:v>4 726,9</c:v>
                  </c:pt>
                  <c:pt idx="4">
                    <c:v>195,3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Жилищно-коммунальное хозяйство -        </c:v>
                  </c:pt>
                  <c:pt idx="3">
                    <c:v>Культура, кинематография - </c:v>
                  </c:pt>
                  <c:pt idx="4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Sheet1!$B$2:$F$2</c:f>
              <c:numCache>
                <c:formatCode>#,##0.0</c:formatCode>
                <c:ptCount val="5"/>
                <c:pt idx="0">
                  <c:v>4596.8999999999996</c:v>
                </c:pt>
                <c:pt idx="1">
                  <c:v>208.2</c:v>
                </c:pt>
                <c:pt idx="2">
                  <c:v>580.29999999999995</c:v>
                </c:pt>
                <c:pt idx="3">
                  <c:v>4726.8999999999996</c:v>
                </c:pt>
                <c:pt idx="4">
                  <c:v>195.3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multiLvlStrRef>
              <c:f>Sheet1!$B$1:$F$2</c:f>
              <c:multiLvlStrCache>
                <c:ptCount val="5"/>
                <c:lvl>
                  <c:pt idx="0">
                    <c:v>4 596,9</c:v>
                  </c:pt>
                  <c:pt idx="1">
                    <c:v>208,2</c:v>
                  </c:pt>
                  <c:pt idx="2">
                    <c:v>580,3</c:v>
                  </c:pt>
                  <c:pt idx="3">
                    <c:v>4 726,9</c:v>
                  </c:pt>
                  <c:pt idx="4">
                    <c:v>195,3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Жилищно-коммунальное хозяйство -        </c:v>
                  </c:pt>
                  <c:pt idx="3">
                    <c:v>Культура, кинематография - </c:v>
                  </c:pt>
                  <c:pt idx="4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Sheet1!$B$3:$F$3</c:f>
              <c:numCache>
                <c:formatCode>#,##0.00</c:formatCode>
                <c:ptCount val="5"/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"/>
          <c:y val="0.11757952820057041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showVal val="1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5033500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 руб.</c:v>
                </c:pt>
              </c:strCache>
            </c:strRef>
          </c:tx>
          <c:dLbls>
            <c:dLbl>
              <c:idx val="0"/>
              <c:layout>
                <c:manualLayout>
                  <c:x val="1.0624488845282288E-2"/>
                  <c:y val="0.18171381630997241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5169100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год*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1223500419145348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4922200</c:v>
                </c:pt>
              </c:numCache>
            </c:numRef>
          </c:val>
        </c:ser>
        <c:axId val="112221568"/>
        <c:axId val="112239744"/>
      </c:barChart>
      <c:catAx>
        <c:axId val="112221568"/>
        <c:scaling>
          <c:orientation val="minMax"/>
        </c:scaling>
        <c:delete val="1"/>
        <c:axPos val="b"/>
        <c:tickLblPos val="none"/>
        <c:crossAx val="112239744"/>
        <c:crosses val="autoZero"/>
        <c:auto val="1"/>
        <c:lblAlgn val="ctr"/>
        <c:lblOffset val="100"/>
      </c:catAx>
      <c:valAx>
        <c:axId val="11223974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22215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598E-2"/>
                </c:manualLayout>
              </c:layout>
              <c:showPercent val="1"/>
            </c:dLbl>
            <c:dLbl>
              <c:idx val="3"/>
              <c:layout>
                <c:manualLayout>
                  <c:x val="-4.5833333333333538E-2"/>
                  <c:y val="4.5444461143196776E-3"/>
                </c:manualLayout>
              </c:layout>
              <c:showPercent val="1"/>
            </c:dLbl>
            <c:dLbl>
              <c:idx val="4"/>
              <c:layout>
                <c:manualLayout>
                  <c:x val="-1.9825459317585406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Расходы на обеспечение деятельности муниципальных учреждений - 4044,7</c:v>
                </c:pt>
                <c:pt idx="1">
                  <c:v>Расходы на повышение з/п работникам муниципальных учреждений культуры - 682,2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4044.7</c:v>
                </c:pt>
                <c:pt idx="1">
                  <c:v>682.2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36"/>
          <c:y val="9.0006333598128027E-2"/>
          <c:w val="0.33750000000000097"/>
          <c:h val="0.85175086416042423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944444444444514E-2"/>
          <c:y val="0.11631416960112319"/>
          <c:w val="0.86999803149606481"/>
          <c:h val="0.883685796279996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5163,9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51,2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604569116360455"/>
                  <c:y val="-7.66147096921942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4922,2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48,8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4922.2</c:v>
                </c:pt>
                <c:pt idx="1">
                  <c:v>5163.8999999999996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663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Первомайского сельского поселения Миллеровского района до 2020 года,  утвержденный распоряжением Администрации Первомайского сельского поселения от 24.09.2018 № 45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Первомайского сельского поселения Миллеровского района и сокращению  муниципального долга Первомайского сельского поселения до 2020 года, утвержденный распоряжением Администрации Первомайского сельского поселения от 16.10.2018 № 50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8604" custLinFactNeighborY="-657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NeighborX="920" custLinFactNeighborY="18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3332,5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3575,1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426,9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 2760,9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22,5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236,0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195,3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580,3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4726,9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4 596,9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254,5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65323" y="470736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65323" y="470736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5931" y="-2258859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Первомайского сельского поселения Миллеровского района до 2020 года,  утвержденный распоряжением Администрации Первомайского сельского поселения от 24.09.2018 № 45</a:t>
          </a:r>
          <a:endParaRPr lang="ru-RU" sz="1600" b="1" kern="1200" dirty="0">
            <a:solidFill>
              <a:srgbClr val="FFFF00"/>
            </a:solidFill>
          </a:endParaRPr>
        </a:p>
      </dsp:txBody>
      <dsp:txXfrm rot="5400000">
        <a:off x="4355931" y="-2258859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Первомайского сельского поселения Миллеровского района и сокращению  муниципального долга Первомайского сельского поселения до 2020 года, утвержденный распоряжением Администрации Первомайского сельского поселения от 16.10.2018 № 50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3332,5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3575,1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22,5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426,9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 2760,9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236,0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195,3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580,3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4726,9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4 596,9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254,5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4726,9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24.01.2019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24.01.2019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24.01.2019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24.01.2019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24.01.2019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24.01.2019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24.01.2019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24.01.2019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24.01.2019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24.01.2019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24.01.2019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24.01.2019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24.01.2019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24.01.2019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24.01.2019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24.01.2019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Первомайского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Первомайского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годов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Первомайского сельского поселения 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86330911"/>
              </p:ext>
            </p:extLst>
          </p:nvPr>
        </p:nvGraphicFramePr>
        <p:xfrm>
          <a:off x="0" y="1628800"/>
          <a:ext cx="90439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1691680" y="2928934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3363,6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929190" y="3000372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3575,1</a:t>
            </a:r>
            <a:endParaRPr lang="ru-RU" dirty="0" smtClean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 rot="1102473">
            <a:off x="3467910" y="4664730"/>
            <a:ext cx="10081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-19,5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21180124">
            <a:off x="3495750" y="2939169"/>
            <a:ext cx="8669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+6,3%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 flipV="1">
            <a:off x="3500430" y="2928934"/>
            <a:ext cx="1000132" cy="28575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3275856" y="4803228"/>
            <a:ext cx="1224136" cy="353963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Первомайского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5008859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804248" y="1296219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6778,8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rebuchet MS"/>
                <a:cs typeface="Arial" charset="0"/>
              </a:rPr>
              <a:t>первомай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2019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2760,9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3332,5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156,0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236,0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22,5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221,7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49,2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a typeface="+mn-ea"/>
                <a:cs typeface="+mn-cs"/>
              </a:rPr>
              <a:t>первомай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ского 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8153550"/>
              </p:ext>
            </p:extLst>
          </p:nvPr>
        </p:nvGraphicFramePr>
        <p:xfrm>
          <a:off x="467544" y="1484784"/>
          <a:ext cx="8208912" cy="353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8012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бюджет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бюджет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бюджет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3363,6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3575,1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897,9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835,5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2381,6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3366,7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688,5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619,7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трансферты из </a:t>
                      </a:r>
                      <a:r>
                        <a:rPr lang="ru-RU" sz="1800" b="0" i="0" u="none" strike="noStrike" baseline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областного бюджета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982,0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208,4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209,4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869160"/>
            <a:ext cx="396044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Первомайского сельского поселения Миллеровского района на 2019-2021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3"/>
            <a:ext cx="7704856" cy="1444017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302204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969398"/>
            <a:ext cx="7056784" cy="13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2019 года на 4,3 процента, с 1 октября 2020 года на 3,8 процента и с 1 октября 2021 года на 4,0 процента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293096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283943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2019 году до 11280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44649" y="1431775"/>
            <a:ext cx="6984776" cy="15500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Исходные данные на 2019 и 2020 годы – утвержденные ассигнования в решении Собрания депутатов Первомайского сельского поселения от 28.12.2017 № 80 «О бюджете Первомайского сельского поселения Миллеровского района на 2018 год и плановый период 2019 и 2020 годов», на 2021 год – бюджетные ассигнования 2020 года, установленные этим решением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96119" y="5151791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110162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Первомайского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22833054"/>
              </p:ext>
            </p:extLst>
          </p:nvPr>
        </p:nvGraphicFramePr>
        <p:xfrm>
          <a:off x="296652" y="1772816"/>
          <a:ext cx="8131448" cy="4799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4000496" y="4929198"/>
            <a:ext cx="928694" cy="28575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1059837">
            <a:off x="4076916" y="4598768"/>
            <a:ext cx="7718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8</a:t>
            </a:r>
            <a:r>
              <a:rPr lang="ru-RU" sz="1400" b="1" dirty="0" smtClean="0">
                <a:solidFill>
                  <a:srgbClr val="0070C0"/>
                </a:solidFill>
              </a:rPr>
              <a:t>6,8%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Первомайского сельского поселения Миллеровского района в 2019 году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10353,9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1400495105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Первомайского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2019 году –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4922,2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1500174"/>
            <a:ext cx="1454284" cy="8572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49,4%)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47,5%)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1,9%)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xmlns="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2019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180455172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1547" y="635496"/>
            <a:ext cx="2520280" cy="25774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350" y="836712"/>
            <a:ext cx="3600400" cy="23762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Первомайского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2019-2021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Первомайского сельского поселения от 26.10.2018 № 121)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252028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Первомайского сельского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608537"/>
            <a:ext cx="2520280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«Об областном бюджете на 2019 год и на плановый период 2020 и 2021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217024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бюджета Первомайского сельского поселения Миллеровского района на 2019 год и на плановый период 2020 и 2021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611944" y="1412776"/>
            <a:ext cx="345600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освещение(лимит электроэнергии)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2019 году – </a:t>
            </a:r>
            <a:r>
              <a:rPr lang="ru-RU" sz="2200" b="1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580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,3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411957" y="2110226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443,3 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3766727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кладбищ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5832140" y="4158132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40,0 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Прочее благоустройство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730792" y="5429758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70</a:t>
            </a:r>
            <a:r>
              <a:rPr lang="ru-RU" sz="1400" b="1" dirty="0" smtClean="0">
                <a:solidFill>
                  <a:schemeClr val="tx1"/>
                </a:solidFill>
              </a:rPr>
              <a:t>,0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pic>
        <p:nvPicPr>
          <p:cNvPr id="17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165006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9866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2019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8" y="3643313"/>
            <a:ext cx="3121204" cy="2214579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(71,9%)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3366,7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86314" y="3857628"/>
            <a:ext cx="3000396" cy="2039381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(5,1%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208,4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3575,1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 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403661">
            <a:off x="5173244" y="2592211"/>
            <a:ext cx="2238601" cy="987278"/>
            <a:chOff x="6706261" y="5260449"/>
            <a:chExt cx="1498821" cy="894706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6979852" y="4986858"/>
              <a:ext cx="894706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20664337">
            <a:off x="805588" y="2374591"/>
            <a:ext cx="2178587" cy="983753"/>
            <a:chOff x="3207568" y="5046154"/>
            <a:chExt cx="1378098" cy="663768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47302" y="5156110"/>
              <a:ext cx="1238364" cy="55381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207568" y="5046154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Первомайского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Первомайского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3549976"/>
              </p:ext>
            </p:extLst>
          </p:nvPr>
        </p:nvGraphicFramePr>
        <p:xfrm>
          <a:off x="323528" y="1916832"/>
          <a:ext cx="8568952" cy="439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195,3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</a:t>
                      </a:r>
                    </a:p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Первомайского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573,3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458,2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476,5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25,0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4534,3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4251,7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4304,8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4726,9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3330,3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3160,0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пожарной безопасности и безопасности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людей на водных объектах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 порядка и противодействие преступности»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1,3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10086,1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8040,2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7941,3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267,8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477,1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1000,9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Первомайского сельского поселения в 2019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4129178504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2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Первомайского сельского поселения Миллеровского района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 и на плановый период 2020 и 2021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524175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43237" y="24682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учетом областного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закона «Об областном бюджете на 2019 год и на плановый период 2020 и 2021 годов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543237" y="3287708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муниципальных программ Первомайского сельского поселения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38783" y="384924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3911" y="2432252"/>
            <a:ext cx="993997" cy="852732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1813" y="3184381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7856" y="4725143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Первомайского сельского поселения, Плана мероприятий по оптимизации расходов Первомайского сельского поселения и сокращению муниципального долга Первомайского сельского поселения до 2020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467544" y="604858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7856" y="6018519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Первомайского сельского поселения на 2019-2021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260648"/>
            <a:ext cx="3247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7100292" cy="101609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Первомайского сельского поселения от 26.10.2018 № 121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0238" y="2636912"/>
            <a:ext cx="3117626" cy="165618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Первомайского сельского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52120" y="2636912"/>
            <a:ext cx="3168352" cy="165618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641229" y="2888940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 Первомайского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xmlns="" val="2251347976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Первомайского сельского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поселеия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Прогноз основных характеристик бюджета Первомайского сельского поселения на 2019 год и на плановый период 2020 и 2021 годов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2344030"/>
              </p:ext>
            </p:extLst>
          </p:nvPr>
        </p:nvGraphicFramePr>
        <p:xfrm>
          <a:off x="467546" y="1772816"/>
          <a:ext cx="8280919" cy="3908858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7274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10353,9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7976,1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8255,7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3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6778,8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7078,2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7420,2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3575,1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897,9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835,5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10353,9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8517,3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8942,2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-541,2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-686,5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Первомайского сельского поселения Миллеровского района на 2019-2021 годы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1588125"/>
              </p:ext>
            </p:extLst>
          </p:nvPr>
        </p:nvGraphicFramePr>
        <p:xfrm>
          <a:off x="179513" y="1772816"/>
          <a:ext cx="8677468" cy="4506211"/>
        </p:xfrm>
        <a:graphic>
          <a:graphicData uri="http://schemas.openxmlformats.org/drawingml/2006/table">
            <a:tbl>
              <a:tblPr/>
              <a:tblGrid>
                <a:gridCol w="3168351"/>
                <a:gridCol w="1944216"/>
                <a:gridCol w="1728192"/>
                <a:gridCol w="1836709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10353,9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7976,1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8255,7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6778,8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7078,2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7420,2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3575,1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897,9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835,5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3366,7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688,5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619,7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10353,9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8517,3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8942,2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-541,2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-686,5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Первомайского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2019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10513,6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10353,9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20461</TotalTime>
  <Words>1459</Words>
  <Application>Microsoft Office PowerPoint</Application>
  <PresentationFormat>Экран (4:3)</PresentationFormat>
  <Paragraphs>367</Paragraphs>
  <Slides>23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Первомайского сельского поселения   </vt:lpstr>
      <vt:lpstr>Слайд 2</vt:lpstr>
      <vt:lpstr>Слайд 3</vt:lpstr>
      <vt:lpstr>Основные направления бюджетной и налоговой политики Первомайского сельского поселения на 2019-2021 годы  </vt:lpstr>
      <vt:lpstr>Основные приоритеты  Первомайского сельского поселения </vt:lpstr>
      <vt:lpstr>Слайд 6</vt:lpstr>
      <vt:lpstr>Прогноз основных характеристик бюджета Первомайского сельского поселения на 2019 год и на плановый период 2020 и 2021 годов</vt:lpstr>
      <vt:lpstr>Основные характеристики бюджета Первомайского сельского поселения Миллеровского района на 2019-2021 годы</vt:lpstr>
      <vt:lpstr>Основные параметры бюджета Первомайского сельского поселения Миллеровского района на 2019 год</vt:lpstr>
      <vt:lpstr>Динамика доходов бюджета Первомайского сельского поселения Миллеровского района</vt:lpstr>
      <vt:lpstr>Собственные доходы  бюджета Первомайского сельского поселения Миллеровского района</vt:lpstr>
      <vt:lpstr>Слайд 12</vt:lpstr>
      <vt:lpstr>Динамика поступлений налога на доходы физических лиц в бюджет первомайского сельского поселения Миллеровского района</vt:lpstr>
      <vt:lpstr>Безвозмездные поступления из областного бюджета</vt:lpstr>
      <vt:lpstr>Слайд 15</vt:lpstr>
      <vt:lpstr>Динамика расходов  бюджета Первомайского сельского поселения Миллеровского района                 </vt:lpstr>
      <vt:lpstr>Расходы бюджета Первомайского сельского поселения Миллеровского района в 2019 году 10353,9</vt:lpstr>
      <vt:lpstr>Расходы бюджета Первомайского сельского поселения Миллеровского района на социальную сферу в 2019 году – 4922,2 тыс.рублей</vt:lpstr>
      <vt:lpstr>Структура расходов по разделу «Культура, кинематография» на 2019 год           </vt:lpstr>
      <vt:lpstr>Слайд 20</vt:lpstr>
      <vt:lpstr>Слайд 21</vt:lpstr>
      <vt:lpstr>Расходы бюджета Первомайского сельского поселения Миллеровского района, формируемые в рамках муниципальных программ Первомайского сельского поселения, и непрограмные расходы   </vt:lpstr>
      <vt:lpstr>Структура расходов по муниципальным программам Первомайского сельского поселения в 2019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2121</cp:revision>
  <dcterms:created xsi:type="dcterms:W3CDTF">2011-10-21T12:19:44Z</dcterms:created>
  <dcterms:modified xsi:type="dcterms:W3CDTF">2019-01-24T08:40:52Z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