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4"/>
  </p:notesMasterIdLst>
  <p:handoutMasterIdLst>
    <p:handoutMasterId r:id="rId25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70" r:id="rId12"/>
    <p:sldId id="904" r:id="rId13"/>
    <p:sldId id="1423" r:id="rId14"/>
    <p:sldId id="1572" r:id="rId15"/>
    <p:sldId id="1368" r:id="rId16"/>
    <p:sldId id="1502" r:id="rId17"/>
    <p:sldId id="1594" r:id="rId18"/>
    <p:sldId id="1595" r:id="rId19"/>
    <p:sldId id="1601" r:id="rId20"/>
    <p:sldId id="1605" r:id="rId21"/>
    <p:sldId id="1500" r:id="rId22"/>
    <p:sldId id="1575" r:id="rId23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5D00"/>
    <a:srgbClr val="A50021"/>
    <a:srgbClr val="CC0000"/>
    <a:srgbClr val="95358A"/>
    <a:srgbClr val="FB998F"/>
    <a:srgbClr val="1FD15A"/>
    <a:srgbClr val="99FF66"/>
    <a:srgbClr val="53D2FF"/>
    <a:srgbClr val="EAA0A0"/>
    <a:srgbClr val="CC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34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92"/>
          <c:h val="0.7500032584328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dLbls>
            <c:dLbl>
              <c:idx val="0"/>
              <c:layout>
                <c:manualLayout>
                  <c:x val="-5.4232751303247128E-3"/>
                  <c:y val="-4.8831295465791402E-2"/>
                </c:manualLayout>
              </c:layout>
              <c:showVal val="1"/>
            </c:dLbl>
            <c:dLbl>
              <c:idx val="1"/>
              <c:layout>
                <c:manualLayout>
                  <c:x val="-1.5642253698597189E-2"/>
                  <c:y val="-3.5772299928128012E-2"/>
                </c:manualLayout>
              </c:layout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Val val="1"/>
            </c:dLbl>
            <c:dLbl>
              <c:idx val="3"/>
              <c:layout>
                <c:manualLayout>
                  <c:x val="-1.1271174824424661E-3"/>
                  <c:y val="-4.8766683176059797E-2"/>
                </c:manualLayout>
              </c:layout>
              <c:showVal val="1"/>
            </c:dLbl>
            <c:dLbl>
              <c:idx val="4"/>
              <c:layout>
                <c:manualLayout>
                  <c:x val="-9.7087905585634144E-3"/>
                  <c:y val="-6.6292815807309476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1E-2"/>
                  <c:y val="-1.3408776914655172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Лист1!$A$3:$A$5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7800.3</c:v>
                </c:pt>
                <c:pt idx="1">
                  <c:v>8035.1</c:v>
                </c:pt>
                <c:pt idx="2">
                  <c:v>8303.5</c:v>
                </c:pt>
              </c:numCache>
            </c:numRef>
          </c:val>
        </c:ser>
        <c:shape val="box"/>
        <c:axId val="95538560"/>
        <c:axId val="95544448"/>
        <c:axId val="0"/>
      </c:bar3DChart>
      <c:catAx>
        <c:axId val="955385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95544448"/>
        <c:crosses val="autoZero"/>
        <c:auto val="1"/>
        <c:lblAlgn val="ctr"/>
        <c:lblOffset val="100"/>
      </c:catAx>
      <c:valAx>
        <c:axId val="95544448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95538560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3.0078154768845705E-3"/>
          <c:y val="0"/>
          <c:w val="0.990576168396693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38"/>
          <c:dPt>
            <c:idx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5999"/>
                  <c:y val="-0.16974759214788127"/>
                </c:manualLayout>
              </c:layout>
              <c:showPercent val="1"/>
            </c:dLbl>
            <c:dLbl>
              <c:idx val="1"/>
              <c:layout>
                <c:manualLayout>
                  <c:x val="-2.280956385929574E-2"/>
                  <c:y val="-3.7775717228000376E-2"/>
                </c:manualLayout>
              </c:layout>
              <c:showPercent val="1"/>
            </c:dLbl>
            <c:dLbl>
              <c:idx val="2"/>
              <c:layout>
                <c:manualLayout>
                  <c:x val="-1.6782800074555557E-2"/>
                  <c:y val="0.21831420440463895"/>
                </c:manualLayout>
              </c:layout>
              <c:showPercent val="1"/>
            </c:dLbl>
            <c:dLbl>
              <c:idx val="3"/>
              <c:layout>
                <c:manualLayout>
                  <c:x val="6.3586139648395351E-2"/>
                  <c:y val="-7.865130370129815E-2"/>
                </c:manualLayout>
              </c:layout>
              <c:showPercent val="1"/>
            </c:dLbl>
            <c:dLbl>
              <c:idx val="4"/>
              <c:layout>
                <c:manualLayout>
                  <c:x val="5.1804505651805444E-2"/>
                  <c:y val="0"/>
                </c:manualLayout>
              </c:layout>
              <c:showPercent val="1"/>
            </c:dLbl>
            <c:dLbl>
              <c:idx val="5"/>
              <c:layout>
                <c:manualLayout>
                  <c:x val="4.6779811425911352E-2"/>
                  <c:y val="-0.10842342303846571"/>
                </c:manualLayout>
              </c:layout>
              <c:showPercent val="1"/>
            </c:dLbl>
            <c:dLbl>
              <c:idx val="6"/>
              <c:layout>
                <c:manualLayout>
                  <c:x val="1.0920618553861325E-2"/>
                  <c:y val="-3.2711322673549141E-2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48.254554312013646</c:v>
                </c:pt>
                <c:pt idx="1">
                  <c:v>2.5575939386946658</c:v>
                </c:pt>
                <c:pt idx="2">
                  <c:v>42.868864018050594</c:v>
                </c:pt>
                <c:pt idx="3">
                  <c:v>2.0973552299270541</c:v>
                </c:pt>
                <c:pt idx="4">
                  <c:v>0.29742445803366535</c:v>
                </c:pt>
                <c:pt idx="5">
                  <c:v>3.274233042318885</c:v>
                </c:pt>
                <c:pt idx="6">
                  <c:v>0.64997500096150151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58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3582.9</c:v>
                </c:pt>
                <c:pt idx="1">
                  <c:v>3764</c:v>
                </c:pt>
                <c:pt idx="2">
                  <c:v>3967.2</c:v>
                </c:pt>
                <c:pt idx="3">
                  <c:v>4165.6000000000004</c:v>
                </c:pt>
              </c:numCache>
            </c:numRef>
          </c:val>
        </c:ser>
        <c:axId val="96268288"/>
        <c:axId val="96266496"/>
      </c:barChart>
      <c:valAx>
        <c:axId val="96266496"/>
        <c:scaling>
          <c:orientation val="minMax"/>
        </c:scaling>
        <c:delete val="1"/>
        <c:axPos val="b"/>
        <c:numFmt formatCode="#,##0.0" sourceLinked="1"/>
        <c:tickLblPos val="none"/>
        <c:crossAx val="96268288"/>
        <c:crosses val="autoZero"/>
        <c:crossBetween val="between"/>
        <c:majorUnit val="5000"/>
      </c:valAx>
      <c:catAx>
        <c:axId val="9626828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96266496"/>
        <c:crosses val="autoZero"/>
        <c:auto val="1"/>
        <c:lblAlgn val="ctr"/>
        <c:lblOffset val="100"/>
        <c:tickLblSkip val="1"/>
      </c:catAx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3.6843620549703519E-2"/>
          <c:y val="4.2449594940758596E-3"/>
          <c:w val="0.95494344220188976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</a:t>
                    </a:r>
                    <a:r>
                      <a:rPr lang="ru-RU" baseline="0" dirty="0" smtClean="0"/>
                      <a:t> 077,7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3412833060711341E-2"/>
                  <c:y val="-8.34880016127864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1 932,1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8753.1</c:v>
                </c:pt>
                <c:pt idx="1">
                  <c:v>10169.1</c:v>
                </c:pt>
              </c:numCache>
            </c:numRef>
          </c:val>
        </c:ser>
        <c:gapWidth val="124"/>
        <c:gapDepth val="165"/>
        <c:shape val="box"/>
        <c:axId val="111807488"/>
        <c:axId val="111821568"/>
        <c:axId val="0"/>
      </c:bar3DChart>
      <c:catAx>
        <c:axId val="11180748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11821568"/>
        <c:crosses val="autoZero"/>
        <c:auto val="1"/>
        <c:lblAlgn val="ctr"/>
        <c:lblOffset val="100"/>
        <c:tickLblSkip val="1"/>
        <c:tickMarkSkip val="1"/>
      </c:catAx>
      <c:valAx>
        <c:axId val="111821568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11807488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depthPercent val="110"/>
      <c:rAngAx val="1"/>
    </c:view3D>
    <c:plotArea>
      <c:layout>
        <c:manualLayout>
          <c:layoutTarget val="inner"/>
          <c:xMode val="edge"/>
          <c:yMode val="edge"/>
          <c:x val="0.10247341997770675"/>
          <c:y val="2.7434995840149058E-2"/>
          <c:w val="0.87302597372535262"/>
          <c:h val="0.97256500415985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1322016680733483E-2"/>
                  <c:y val="-0.2344995499056062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Общегосударственные вопросы 46,9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howVal val="1"/>
              <c:showCatName val="1"/>
              <c:showSerName val="1"/>
            </c:dLbl>
            <c:dLbl>
              <c:idx val="1"/>
              <c:layout>
                <c:manualLayout>
                  <c:x val="0.13021139375291599"/>
                  <c:y val="-8.6743274166064827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Национальная </a:t>
                    </a:r>
                    <a:r>
                      <a:rPr lang="ru-RU" sz="1600" dirty="0"/>
                      <a:t>оборона </a:t>
                    </a:r>
                    <a:r>
                      <a:rPr lang="ru-RU" sz="1600" dirty="0" smtClean="0"/>
                      <a:t>0,8%</a:t>
                    </a:r>
                    <a:endParaRPr lang="ru-RU" dirty="0"/>
                  </a:p>
                </c:rich>
              </c:tx>
              <c:showVal val="1"/>
              <c:showCatName val="1"/>
              <c:showSerName val="1"/>
            </c:dLbl>
            <c:dLbl>
              <c:idx val="2"/>
              <c:layout>
                <c:manualLayout>
                  <c:x val="-0.24547113545795463"/>
                  <c:y val="-0.13981715193318139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Жилищно-коммунальное </a:t>
                    </a:r>
                    <a:r>
                      <a:rPr lang="ru-RU" sz="1600" dirty="0"/>
                      <a:t>хозяйство -         </a:t>
                    </a:r>
                    <a:r>
                      <a:rPr lang="ru-RU" sz="1600" dirty="0" smtClean="0"/>
                      <a:t>9,1%</a:t>
                    </a:r>
                    <a:endParaRPr lang="ru-RU" dirty="0"/>
                  </a:p>
                </c:rich>
              </c:tx>
              <c:showVal val="1"/>
              <c:showCatName val="1"/>
              <c:showSerName val="1"/>
            </c:dLbl>
            <c:dLbl>
              <c:idx val="3"/>
              <c:layout>
                <c:manualLayout>
                  <c:x val="-4.8188365152793955E-2"/>
                  <c:y val="-0.26172173340471566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600" dirty="0" smtClean="0"/>
                      <a:t>Культура, кинематография 41,7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showVal val="1"/>
              <c:showCatName val="1"/>
              <c:showSerName val="1"/>
            </c:dLbl>
            <c:dLbl>
              <c:idx val="4"/>
              <c:layout>
                <c:manualLayout>
                  <c:x val="-1.791959131490763E-3"/>
                  <c:y val="-8.1417218965361179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Социальная политика 1,3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howVal val="1"/>
              <c:showCatName val="1"/>
              <c:showSerName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4,5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  <c:showSerName val="1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4,1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  <c:showSerName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2,3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  <c:showSerName val="1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2,0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  <c:showSerName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1,3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  <c:showSerName val="1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600" dirty="0" smtClean="0"/>
                      <a:t>0</a:t>
                    </a:r>
                    <a:r>
                      <a:rPr lang="ru-RU" sz="1600" dirty="0" smtClean="0"/>
                      <a:t>,8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Val val="1"/>
              <c:showCatName val="1"/>
              <c:showSerName val="1"/>
            </c:dLbl>
            <c:dLbl>
              <c:idx val="11"/>
              <c:layout>
                <c:manualLayout>
                  <c:x val="6.4040601768354383E-2"/>
                  <c:y val="2.387928720471436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0,</a:t>
                    </a:r>
                    <a:r>
                      <a:rPr lang="ru-RU" sz="1600" dirty="0" smtClean="0"/>
                      <a:t>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  <c:showSerName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Val val="1"/>
              <c:showCatName val="1"/>
              <c:showSerName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Val val="1"/>
            <c:showCatName val="1"/>
            <c:showSerName val="1"/>
            <c:showLeaderLines val="1"/>
          </c:dLbls>
          <c:cat>
            <c:multiLvlStrRef>
              <c:f>Sheet1!$B$1:$F$2</c:f>
              <c:multiLvlStrCache>
                <c:ptCount val="5"/>
                <c:lvl>
                  <c:pt idx="0">
                    <c:v>4 905,4</c:v>
                  </c:pt>
                  <c:pt idx="1">
                    <c:v>203,5</c:v>
                  </c:pt>
                  <c:pt idx="2">
                    <c:v>774,7</c:v>
                  </c:pt>
                  <c:pt idx="3">
                    <c:v>5 775,1</c:v>
                  </c:pt>
                  <c:pt idx="4">
                    <c:v>200,4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Жилищно-коммунальное хозяйство -        </c:v>
                  </c:pt>
                  <c:pt idx="3">
                    <c:v>Культура, кинематография - </c:v>
                  </c:pt>
                  <c:pt idx="4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Sheet1!$B$2:$F$2</c:f>
              <c:numCache>
                <c:formatCode>#,##0.0</c:formatCode>
                <c:ptCount val="5"/>
                <c:pt idx="0">
                  <c:v>4905.3999999999996</c:v>
                </c:pt>
                <c:pt idx="1">
                  <c:v>203.5</c:v>
                </c:pt>
                <c:pt idx="2">
                  <c:v>774.7</c:v>
                </c:pt>
                <c:pt idx="3">
                  <c:v>5775.1</c:v>
                </c:pt>
                <c:pt idx="4">
                  <c:v>200.4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</c:dLbls>
          <c:cat>
            <c:multiLvlStrRef>
              <c:f>Sheet1!$B$1:$F$2</c:f>
              <c:multiLvlStrCache>
                <c:ptCount val="5"/>
                <c:lvl>
                  <c:pt idx="0">
                    <c:v>4 905,4</c:v>
                  </c:pt>
                  <c:pt idx="1">
                    <c:v>203,5</c:v>
                  </c:pt>
                  <c:pt idx="2">
                    <c:v>774,7</c:v>
                  </c:pt>
                  <c:pt idx="3">
                    <c:v>5 775,1</c:v>
                  </c:pt>
                  <c:pt idx="4">
                    <c:v>200,4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Жилищно-коммунальное хозяйство -        </c:v>
                  </c:pt>
                  <c:pt idx="3">
                    <c:v>Культура, кинематография - </c:v>
                  </c:pt>
                  <c:pt idx="4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Sheet1!$B$3:$F$3</c:f>
              <c:numCache>
                <c:formatCode>#,##0.00</c:formatCode>
                <c:ptCount val="5"/>
              </c:numCache>
            </c:numRef>
          </c:val>
        </c:ser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944444444444528E-2"/>
          <c:y val="0.11403785247693908"/>
          <c:w val="0.86999803149606458"/>
          <c:h val="0.883685796279996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9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FFFF00"/>
                        </a:solidFill>
                      </a:rPr>
                      <a:t>5975,5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51,2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604569116360455"/>
                  <c:y val="-7.66147096921942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5698,3</a:t>
                    </a:r>
                    <a:r>
                      <a:rPr lang="en-US" dirty="0" smtClean="0"/>
                      <a:t>
</a:t>
                    </a:r>
                    <a:r>
                      <a:rPr lang="ru-RU" dirty="0" smtClean="0"/>
                      <a:t>48,8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4377.5</c:v>
                </c:pt>
                <c:pt idx="1">
                  <c:v>5682.4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641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C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CC0000"/>
              </a:solidFill>
              <a:latin typeface="+mn-lt"/>
            </a:rPr>
            <a:t>ти</a:t>
          </a:r>
          <a:endParaRPr lang="ru-RU" sz="2000" dirty="0">
            <a:solidFill>
              <a:srgbClr val="CC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Миллеровского района и сокращению муниципального долга Первомайского сельского поселения до 2024 года,  утвержденный распоряжением Администрации Первомайского сельского поселения от 05.06.2019 № 32</a:t>
          </a:r>
          <a:endParaRPr lang="ru-RU" sz="1600" b="1" dirty="0">
            <a:solidFill>
              <a:srgbClr val="7030A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Внутренний муниципальный финансовый контроль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8604" custLinFactNeighborY="-657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NeighborX="920" custLinFactNeighborY="18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3 764,0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4131,8</a:t>
          </a:r>
          <a:endParaRPr lang="ru-RU" sz="16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73,9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163,6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3 543,4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255,4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200,4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774,7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5 775,1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4 905,4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276,5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C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CC0000"/>
              </a:solidFill>
              <a:latin typeface="+mn-lt"/>
            </a:rPr>
            <a:t>ти</a:t>
          </a:r>
          <a:endParaRPr lang="ru-RU" sz="2000" kern="1200" dirty="0">
            <a:solidFill>
              <a:srgbClr val="CC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65323" y="470736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65323" y="470736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355931" y="-2258859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Миллеровского района и сокращению муниципального долга Первомайского сельского поселения до 2024 года,  утвержденный распоряжением Администрации Первомайского сельского поселения от 05.06.2019 № 32</a:t>
          </a:r>
          <a:endParaRPr lang="ru-RU" sz="1600" b="1" kern="1200" dirty="0">
            <a:solidFill>
              <a:srgbClr val="7030A0"/>
            </a:solidFill>
          </a:endParaRPr>
        </a:p>
      </dsp:txBody>
      <dsp:txXfrm rot="5400000">
        <a:off x="4355931" y="-2258859"/>
        <a:ext cx="2118018" cy="7243109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7301" y="2869007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Внутренний муниципальный финансовый контроль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287862" y="-27855"/>
        <a:ext cx="2210118" cy="72871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3 764,0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4131,8</a:t>
          </a:r>
          <a:endParaRPr lang="ru-RU" sz="16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3 543,4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73,9</a:t>
          </a: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163,6</a:t>
          </a: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255,4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200,4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774,7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5 775,1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4 905,4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276,5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27.01.2020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27.01.2020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27.01.2020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27.01.2020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27.01.2020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27.01.2020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27.01.2020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27.01.2020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27.01.2020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27.01.2020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27.01.2020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27.01.2020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B998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Первомайского сельского поселения</a:t>
            </a:r>
            <a:r>
              <a:rPr lang="ru-RU" sz="2600" b="1" spc="150" dirty="0" smtClean="0">
                <a:ln w="11430"/>
                <a:solidFill>
                  <a:srgbClr val="1FD15A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1FD15A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95358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Первомайского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2020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2021 и 2022 годов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9758" y="1916832"/>
            <a:ext cx="656525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33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7" y="81707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5008859"/>
              </p:ext>
            </p:extLst>
          </p:nvPr>
        </p:nvGraphicFramePr>
        <p:xfrm>
          <a:off x="323528" y="620688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7 800,3 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Первомайского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2020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3 343,9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3764,0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199,5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255,4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23,2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163,6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50,7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Динамика поступлений 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 в бюджет Первомайского сельского поселения Миллеровского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Первомайского 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622833054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3857619" y="4786322"/>
            <a:ext cx="857257" cy="214314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1434158">
            <a:off x="4074904" y="4556836"/>
            <a:ext cx="792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98,8</a:t>
            </a:r>
            <a:r>
              <a:rPr lang="ru-RU" sz="1400" b="1" dirty="0" smtClean="0">
                <a:solidFill>
                  <a:srgbClr val="0070C0"/>
                </a:solidFill>
              </a:rPr>
              <a:t>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Первомайского сельского поселения Миллеровского района в 2020 году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11 932,1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1400495105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827584" y="6180892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5 975,5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50,1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-214346" y="5214950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Первомайского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2020 году –    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5 975,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50,1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48,4%)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1,7%)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93181" y="4365104"/>
            <a:ext cx="315388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611944" y="1412776"/>
            <a:ext cx="3456000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освещение(лимит электроэнергии)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2020 году – </a:t>
            </a:r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774,7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411957" y="2110226"/>
            <a:ext cx="2304256" cy="432048"/>
          </a:xfrm>
          <a:prstGeom prst="wedgeRoundRectCallout">
            <a:avLst>
              <a:gd name="adj1" fmla="val -21246"/>
              <a:gd name="adj2" fmla="val -609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468,4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004048" y="3766727"/>
            <a:ext cx="3456000" cy="332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кладбищ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1368152" cy="1368152"/>
          </a:xfrm>
          <a:prstGeom prst="rect">
            <a:avLst/>
          </a:prstGeom>
          <a:noFill/>
        </p:spPr>
      </p:pic>
      <p:sp>
        <p:nvSpPr>
          <p:cNvPr id="54" name="Скругленная прямоугольная выноска 53"/>
          <p:cNvSpPr/>
          <p:nvPr/>
        </p:nvSpPr>
        <p:spPr>
          <a:xfrm flipH="1">
            <a:off x="5832140" y="4158132"/>
            <a:ext cx="2304256" cy="413944"/>
          </a:xfrm>
          <a:prstGeom prst="wedgeRoundRectCallout">
            <a:avLst>
              <a:gd name="adj1" fmla="val -21178"/>
              <a:gd name="adj2" fmla="val -677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42,5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4941168"/>
            <a:ext cx="345600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Прочее благоустройство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730792" y="5429758"/>
            <a:ext cx="2304256" cy="432048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191,1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pic>
        <p:nvPicPr>
          <p:cNvPr id="17" name="Picture 7" descr="K:\444\ПРОЕКТ БЮДЖЕТА 2018 - 2020\Слайды\Картинки благоустройство\Вити черевичкина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3165006"/>
            <a:ext cx="2304148" cy="15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2986608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межбюджетных трансфертов из областного бюджета и бюджета Миллеровского района на 2020 год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4"/>
            <a:ext cx="2736304" cy="2420444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95,1%)</a:t>
            </a:r>
            <a:endParaRPr lang="ru-RU" sz="17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3 928,1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86446" y="3286124"/>
            <a:ext cx="2592288" cy="2214578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4,9</a:t>
            </a:r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203,7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4 131,8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362401">
            <a:off x="6052152" y="2235686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322808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Первомайского сельского поселения Миллеровского района, формируемые в рамках муниципальных программ Первомайского сельского поселения, и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3549976"/>
              </p:ext>
            </p:extLst>
          </p:nvPr>
        </p:nvGraphicFramePr>
        <p:xfrm>
          <a:off x="323528" y="1916832"/>
          <a:ext cx="8568952" cy="439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51,5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52,8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76,3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200,4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200,4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200,4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Первомайского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763,8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</a:t>
                      </a:r>
                      <a:r>
                        <a:rPr lang="ru-RU" sz="14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413,7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</a:t>
                      </a:r>
                      <a:r>
                        <a:rPr lang="ru-RU" sz="14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340,1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46,3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</a:t>
                      </a:r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825,2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</a:t>
                      </a:r>
                      <a:r>
                        <a:rPr lang="ru-RU" sz="14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784,9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</a:t>
                      </a:r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823,8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5 775,1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3 522,1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</a:t>
                      </a:r>
                      <a:r>
                        <a:rPr lang="ru-RU" sz="140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067,1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общественного порядка и профилактика правонарушений»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1,5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</a:t>
                      </a:r>
                      <a:r>
                        <a:rPr lang="ru-RU" sz="14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673,8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</a:t>
                      </a:r>
                      <a:r>
                        <a:rPr lang="ru-RU" sz="14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973,9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</a:t>
                      </a:r>
                      <a:r>
                        <a:rPr lang="ru-RU" sz="14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507,7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258,3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893,7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835,6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Первомайского сельского поселения в 2020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4129178504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1547" y="635496"/>
            <a:ext cx="2520280" cy="25774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4350" y="836712"/>
            <a:ext cx="3600400" cy="23762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Первомайского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2020-2022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Первомайского сельского поселения от 31.10.2019 № 108)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4437112"/>
            <a:ext cx="252028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Первомайского сельского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4608537"/>
            <a:ext cx="2520280" cy="1800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от 16.12.2019 № 256-ЗС «Об областном бюджете на 2020 год и на плановый период 2021 и 2022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217024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Первомайского сельского поселения Миллеровского района на 2020 год и на плановый период 2021 и 2022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бюджета Первомайского сельского поселения Миллеровского района на 2020 год и на плановый период 2021 и 2022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24128" y="260648"/>
            <a:ext cx="3204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 сформирован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214282" y="3143248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307181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2" y="3143248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с учетом Плана мероприятий по росту доходного потенциала Первомайского сельского поселения, оптимизации расходов Первомайского сельского поселения и сокращению муниципального долга Первомайского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285720" y="4857760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34" y="478632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9865" y="4714884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Первомайского сельского поселения на 2020-2022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60648"/>
            <a:ext cx="3240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412776"/>
            <a:ext cx="669674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Утверждены постановлением Администрации Первомайского сельского поселения от 28.10.2019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№ 125</a:t>
            </a:r>
            <a:endParaRPr lang="ru-RU" sz="2400" b="1" dirty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2500306"/>
            <a:ext cx="5462918" cy="14287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C000"/>
                </a:solidFill>
              </a:rPr>
              <a:t>Обеспечение сбалансированности и устойчивости бюджетной системы</a:t>
            </a:r>
          </a:p>
          <a:p>
            <a:pPr marL="176213" indent="-176213"/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C000"/>
                </a:solidFill>
              </a:rPr>
              <a:t>Повышение уровня жизни граждан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5720" y="2643182"/>
            <a:ext cx="2714644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A50021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A50021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7A5D00"/>
                </a:solidFill>
              </a:rPr>
              <a:t>Реализация Указа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Решение социальных и экономических задач Первомайского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Первомайского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268440520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="" xmlns:p14="http://schemas.microsoft.com/office/powerpoint/2010/main" val="2251347976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8520" y="620688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Первомайского сельского поселения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Первомайского сельского поселения Миллеровского района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2020-2022 годы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1588125"/>
              </p:ext>
            </p:extLst>
          </p:nvPr>
        </p:nvGraphicFramePr>
        <p:xfrm>
          <a:off x="571472" y="1785926"/>
          <a:ext cx="7946382" cy="4217765"/>
        </p:xfrm>
        <a:graphic>
          <a:graphicData uri="http://schemas.openxmlformats.org/drawingml/2006/table">
            <a:tbl>
              <a:tblPr/>
              <a:tblGrid>
                <a:gridCol w="3322117"/>
                <a:gridCol w="1359711"/>
                <a:gridCol w="1582590"/>
                <a:gridCol w="1681964"/>
              </a:tblGrid>
              <a:tr h="352650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932,1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410,3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r>
                        <a:rPr kumimoji="0" lang="ru-RU" sz="20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075,4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7 800,3</a:t>
                      </a:r>
                      <a:endParaRPr kumimoji="0" lang="ru-RU" sz="2000" b="1" kern="1200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8 035,1</a:t>
                      </a:r>
                      <a:endParaRPr kumimoji="0" lang="ru-RU" sz="2000" b="1" kern="1200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000" b="1" kern="12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303,5</a:t>
                      </a:r>
                      <a:endParaRPr kumimoji="0" lang="ru-RU" sz="2000" b="1" kern="1200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8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131,8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375,2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771,9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числе: 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3 928,1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2 167,7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2 551,7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203,7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207,5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6 000,0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r>
                        <a:rPr kumimoji="0" lang="ru-RU" sz="2000" b="1" kern="1200" baseline="0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932,1</a:t>
                      </a:r>
                      <a:endParaRPr kumimoji="0" lang="ru-RU" sz="2000" b="1" kern="1200" dirty="0">
                        <a:solidFill>
                          <a:srgbClr val="CC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r>
                        <a:rPr kumimoji="0" lang="ru-RU" sz="2000" b="1" kern="1200" baseline="0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867,6</a:t>
                      </a:r>
                      <a:endParaRPr kumimoji="0" lang="ru-RU" sz="2000" b="1" kern="1200" dirty="0">
                        <a:solidFill>
                          <a:srgbClr val="CC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r>
                        <a:rPr kumimoji="0" lang="ru-RU" sz="2000" b="1" kern="1200" baseline="0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343,3</a:t>
                      </a:r>
                      <a:endParaRPr kumimoji="0" lang="ru-RU" sz="2000" b="1" kern="1200" dirty="0">
                        <a:solidFill>
                          <a:srgbClr val="CC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-457,3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-267,9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Первомайского сельского поселения Миллеровского района на 2020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485872621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103889463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11 932,1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11 932,1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бюджета Первомайского 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62390276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20380</TotalTime>
  <Words>1075</Words>
  <Application>Microsoft Office PowerPoint</Application>
  <PresentationFormat>Экран (4:3)</PresentationFormat>
  <Paragraphs>273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Первомайского сельского поселения   </vt:lpstr>
      <vt:lpstr>Слайд 2</vt:lpstr>
      <vt:lpstr>Слайд 3</vt:lpstr>
      <vt:lpstr>Основные направления бюджетной и налоговой политики Первомайского сельского поселения на 2020-2022 годы  </vt:lpstr>
      <vt:lpstr>Основные приоритеты Первомайского сельского поселения </vt:lpstr>
      <vt:lpstr>Слайд 6</vt:lpstr>
      <vt:lpstr>Основные характеристики бюджета Первомайского сельского поселения Миллеровского района  на 2020-2022 годы</vt:lpstr>
      <vt:lpstr>Основные параметры бюджета Первомайского сельского поселения Миллеровского района на 2020 год</vt:lpstr>
      <vt:lpstr>Собственные доходы  бюджета Первомайского сельского поселения Миллеровского района</vt:lpstr>
      <vt:lpstr>Слайд 10</vt:lpstr>
      <vt:lpstr>Динамика поступлений налога на доходы физических лиц в бюджет Первомайского сельского поселения Миллеровского района</vt:lpstr>
      <vt:lpstr>Динамика расходов  бюджета Первомайского сельского поселения Миллеровского района                 </vt:lpstr>
      <vt:lpstr>Расходы бюджета Первомайского сельского поселения Миллеровского района в 2020 году 11 932,1</vt:lpstr>
      <vt:lpstr>Расходы бюджета Первомайского сельского поселения Миллеровского района на социальную сферу в 2020 году –        5 975,5 тыс.рублей</vt:lpstr>
      <vt:lpstr>Слайд 15</vt:lpstr>
      <vt:lpstr>Слайд 16</vt:lpstr>
      <vt:lpstr>Расходы бюджета Первомайского сельского поселения Миллеровского района, формируемые в рамках муниципальных программ Первомайского сельского поселения, и непрограмные расходы   </vt:lpstr>
      <vt:lpstr>Структура расходов по муниципальным программам Первомайского сельского поселения в 2020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2105</cp:revision>
  <dcterms:created xsi:type="dcterms:W3CDTF">2011-10-21T12:19:44Z</dcterms:created>
  <dcterms:modified xsi:type="dcterms:W3CDTF">2020-01-27T14:29:45Z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