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5"/>
  </p:notesMasterIdLst>
  <p:handoutMasterIdLst>
    <p:handoutMasterId r:id="rId26"/>
  </p:handoutMasterIdLst>
  <p:sldIdLst>
    <p:sldId id="896" r:id="rId6"/>
    <p:sldId id="1202" r:id="rId7"/>
    <p:sldId id="1166" r:id="rId8"/>
    <p:sldId id="1590" r:id="rId9"/>
    <p:sldId id="1204" r:id="rId10"/>
    <p:sldId id="1170" r:id="rId11"/>
    <p:sldId id="904" r:id="rId12"/>
    <p:sldId id="1423" r:id="rId13"/>
    <p:sldId id="1572" r:id="rId14"/>
    <p:sldId id="1368" r:id="rId15"/>
    <p:sldId id="1592" r:id="rId16"/>
    <p:sldId id="1502" r:id="rId17"/>
    <p:sldId id="1594" r:id="rId18"/>
    <p:sldId id="1595" r:id="rId19"/>
    <p:sldId id="1597" r:id="rId20"/>
    <p:sldId id="1601" r:id="rId21"/>
    <p:sldId id="1605" r:id="rId22"/>
    <p:sldId id="1500" r:id="rId23"/>
    <p:sldId id="1575" r:id="rId24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D15A"/>
    <a:srgbClr val="95358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880" autoAdjust="0"/>
  </p:normalViewPr>
  <p:slideViewPr>
    <p:cSldViewPr>
      <p:cViewPr>
        <p:scale>
          <a:sx n="100" d="100"/>
          <a:sy n="100" d="100"/>
        </p:scale>
        <p:origin x="-34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336"/>
          <c:h val="0.750003258432830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Pt>
            <c:idx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4232751303247206E-3"/>
                  <c:y val="-4.88312954657914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7 607,7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564225369859721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8 01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838E-2"/>
                </c:manualLayout>
              </c:layout>
              <c:showVal val="1"/>
            </c:dLbl>
            <c:dLbl>
              <c:idx val="4"/>
              <c:layout>
                <c:manualLayout>
                  <c:x val="-9.7087905585634265E-3"/>
                  <c:y val="-6.6292815807309519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8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 2021 год</c:v>
                </c:pt>
                <c:pt idx="1">
                  <c:v>  2022 год</c:v>
                </c:pt>
                <c:pt idx="2">
                  <c:v>  2023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7607.7</c:v>
                </c:pt>
                <c:pt idx="1">
                  <c:v>7863</c:v>
                </c:pt>
                <c:pt idx="2">
                  <c:v>8014</c:v>
                </c:pt>
              </c:numCache>
            </c:numRef>
          </c:val>
        </c:ser>
        <c:shape val="box"/>
        <c:axId val="90060672"/>
        <c:axId val="142616448"/>
        <c:axId val="0"/>
      </c:bar3DChart>
      <c:catAx>
        <c:axId val="900606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42616448"/>
        <c:crosses val="autoZero"/>
        <c:auto val="1"/>
        <c:lblAlgn val="ctr"/>
        <c:lblOffset val="100"/>
      </c:catAx>
      <c:valAx>
        <c:axId val="14261644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9006067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44E-3"/>
          <c:y val="0"/>
          <c:w val="0.990576168396692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46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58E-2"/>
                  <c:y val="-3.7775717228000431E-2"/>
                </c:manualLayout>
              </c:layout>
              <c:showPercent val="1"/>
            </c:dLbl>
            <c:dLbl>
              <c:idx val="2"/>
              <c:layout>
                <c:manualLayout>
                  <c:x val="-4.0104359387065337E-2"/>
                  <c:y val="0.1016391341133036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8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9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49.725935565282548</c:v>
                </c:pt>
                <c:pt idx="1">
                  <c:v>2.6775503765921376</c:v>
                </c:pt>
                <c:pt idx="2">
                  <c:v>43.260118038303318</c:v>
                </c:pt>
                <c:pt idx="3">
                  <c:v>1.5313432443445458</c:v>
                </c:pt>
                <c:pt idx="4">
                  <c:v>0.12093011028300277</c:v>
                </c:pt>
                <c:pt idx="5">
                  <c:v>2.3055588416998574</c:v>
                </c:pt>
                <c:pt idx="6">
                  <c:v>0.37856382349461742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76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 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3267.2</c:v>
                </c:pt>
                <c:pt idx="1">
                  <c:v>3783</c:v>
                </c:pt>
                <c:pt idx="2">
                  <c:v>3918.8</c:v>
                </c:pt>
                <c:pt idx="3">
                  <c:v>4056</c:v>
                </c:pt>
              </c:numCache>
            </c:numRef>
          </c:val>
        </c:ser>
        <c:axId val="142545280"/>
        <c:axId val="141707904"/>
      </c:barChart>
      <c:valAx>
        <c:axId val="141707904"/>
        <c:scaling>
          <c:orientation val="minMax"/>
        </c:scaling>
        <c:delete val="1"/>
        <c:axPos val="b"/>
        <c:numFmt formatCode="#,##0.0" sourceLinked="1"/>
        <c:tickLblPos val="none"/>
        <c:crossAx val="142545280"/>
        <c:crosses val="autoZero"/>
        <c:crossBetween val="between"/>
        <c:majorUnit val="5000"/>
      </c:valAx>
      <c:catAx>
        <c:axId val="1425452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1707904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61E-2"/>
          <c:y val="4.244959494075864E-3"/>
          <c:w val="0.95494344220189065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2020 год</c:v>
                </c:pt>
                <c:pt idx="1">
                  <c:v>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13204.3</c:v>
                </c:pt>
                <c:pt idx="1">
                  <c:v>14140.9</c:v>
                </c:pt>
              </c:numCache>
            </c:numRef>
          </c:val>
        </c:ser>
        <c:gapWidth val="124"/>
        <c:gapDepth val="165"/>
        <c:shape val="box"/>
        <c:axId val="137372416"/>
        <c:axId val="137373952"/>
        <c:axId val="0"/>
      </c:bar3DChart>
      <c:catAx>
        <c:axId val="1373724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37373952"/>
        <c:crosses val="autoZero"/>
        <c:auto val="1"/>
        <c:lblAlgn val="ctr"/>
        <c:lblOffset val="100"/>
        <c:tickLblSkip val="1"/>
        <c:tickMarkSkip val="1"/>
      </c:catAx>
      <c:valAx>
        <c:axId val="137373952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37372416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38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617E-3"/>
                </c:manualLayout>
              </c:layout>
              <c:showCatName val="1"/>
            </c:dLbl>
            <c:dLbl>
              <c:idx val="2"/>
              <c:layout>
                <c:manualLayout>
                  <c:x val="9.3407789446693965E-2"/>
                  <c:y val="-1.7934444900882841E-2"/>
                </c:manualLayout>
              </c:layout>
              <c:showCatName val="1"/>
            </c:dLbl>
            <c:dLbl>
              <c:idx val="3"/>
              <c:layout>
                <c:manualLayout>
                  <c:x val="2.1483032588683186E-3"/>
                  <c:y val="-1.64799800683075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841,9</a:t>
                    </a:r>
                    <a:endParaRPr lang="ru-RU" dirty="0"/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05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5472,0</a:t>
                    </a:r>
                    <a:endParaRPr lang="ru-RU" sz="1200" dirty="0"/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5 443,0</c:v>
                  </c:pt>
                  <c:pt idx="1">
                    <c:v>240,2</c:v>
                  </c:pt>
                  <c:pt idx="2">
                    <c:v>2 206,3</c:v>
                  </c:pt>
                  <c:pt idx="3">
                    <c:v>521,9</c:v>
                  </c:pt>
                  <c:pt idx="4">
                    <c:v>5 452,0</c:v>
                  </c:pt>
                  <c:pt idx="5">
                    <c:v>218,0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5443</c:v>
                </c:pt>
                <c:pt idx="1">
                  <c:v>240.2</c:v>
                </c:pt>
                <c:pt idx="2">
                  <c:v>2206.3000000000002</c:v>
                </c:pt>
                <c:pt idx="3">
                  <c:v>521.9</c:v>
                </c:pt>
                <c:pt idx="4">
                  <c:v>5452</c:v>
                </c:pt>
                <c:pt idx="5">
                  <c:v>218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5 443,0</c:v>
                  </c:pt>
                  <c:pt idx="1">
                    <c:v>240,2</c:v>
                  </c:pt>
                  <c:pt idx="2">
                    <c:v>2 206,3</c:v>
                  </c:pt>
                  <c:pt idx="3">
                    <c:v>521,9</c:v>
                  </c:pt>
                  <c:pt idx="4">
                    <c:v>5 452,0</c:v>
                  </c:pt>
                  <c:pt idx="5">
                    <c:v>218,0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2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5670000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302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5381400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8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4696600</c:v>
                </c:pt>
              </c:numCache>
            </c:numRef>
          </c:val>
        </c:ser>
        <c:axId val="140849152"/>
        <c:axId val="140850688"/>
      </c:barChart>
      <c:catAx>
        <c:axId val="140849152"/>
        <c:scaling>
          <c:orientation val="minMax"/>
        </c:scaling>
        <c:delete val="1"/>
        <c:axPos val="b"/>
        <c:tickLblPos val="none"/>
        <c:crossAx val="140850688"/>
        <c:crosses val="autoZero"/>
        <c:auto val="1"/>
        <c:lblAlgn val="ctr"/>
        <c:lblOffset val="100"/>
      </c:catAx>
      <c:valAx>
        <c:axId val="1408506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4084915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12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681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87E-2"/>
                  <c:y val="4.5444461143196811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427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- 5055,8</c:v>
                </c:pt>
                <c:pt idx="1">
                  <c:v>Расходы на софинансирование повышения з/п работникам муниципальных учреждений культуры - 369,6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5055.8</c:v>
                </c:pt>
                <c:pt idx="1">
                  <c:v>369.6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41"/>
          <c:y val="9.0006333598128027E-2"/>
          <c:w val="0.33750000000000113"/>
          <c:h val="0.85175086416042456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18"/>
          <c:w val="0.86999803149606514"/>
          <c:h val="0.883685796279996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5670,0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42,1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87"/>
                  <c:y val="-6.63903688640070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7811,2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57,9%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5670</c:v>
                </c:pt>
                <c:pt idx="1">
                  <c:v>7811.2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96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3783,0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6533,2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241,7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116,5</a:t>
          </a:r>
          <a:endParaRPr lang="ru-RU" sz="16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3291,1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175,4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218,0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521,9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5 452,0</a:t>
          </a:r>
          <a:endParaRPr lang="ru-RU" sz="14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5 443,0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2 506,0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Первомайского сельского поселения, оптимизации расходов бюджета Первомайского сельского поселения Миллеровского района и сокращению муниципального долга Первомайского сельского поселения до 2024 года,  утвержденный распоряжением Администрации Первомайского сельского поселения от 05.06.2019 № 32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3783,0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6533,2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Земельный налог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3291,1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241,7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116,5</a:t>
          </a:r>
          <a:endParaRPr lang="ru-RU" sz="16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175,4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218,0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521,9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5 452,0</a:t>
          </a:r>
          <a:endParaRPr lang="ru-RU" sz="14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5 443,0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2 506,0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5 425,4тыс.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03.02.2021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03.02.2021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03.02.2021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Первомайского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Первомайского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69758" y="1916832"/>
            <a:ext cx="6565259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endParaRPr lang="ru-RU" sz="3300" b="1" dirty="0" smtClean="0">
              <a:ln w="11430"/>
              <a:solidFill>
                <a:schemeClr val="accent6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solidFill>
                  <a:srgbClr val="C00000"/>
                </a:soli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C00000"/>
                </a:solidFill>
                <a:effectLst/>
                <a:ea typeface="+mn-ea"/>
                <a:cs typeface="+mn-cs"/>
              </a:rPr>
              <a:t>физических лиц в бюджет Первомайского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4 159,4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6 533,2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3 376,7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2 624,4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3 928,1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4 308,4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3133,9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2 372,6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231,3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240,4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251,8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1 984,4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Первомайского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4071934" y="4714884"/>
            <a:ext cx="642942" cy="14287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155160">
            <a:off x="4037490" y="4296581"/>
            <a:ext cx="7246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107,1%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в 2021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14 140,9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Первомайского сельского поселения Миллеровского района на социальную сферу в 2021 году –        5 670,0 тыс.рублей</a:t>
            </a:r>
            <a:endParaRPr lang="ru-RU" sz="16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(40,1%)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(96,2%)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(3,8%)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«Культура, кинематография» на 2021 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2021 году – </a:t>
            </a:r>
            <a:r>
              <a:rPr lang="ru-RU" sz="2200" b="1" noProof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52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1,9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321,1 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97,6 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Прочее благоустройство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103,2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2021 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(65,9%)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4 308,4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357562"/>
            <a:ext cx="2592288" cy="1584746"/>
          </a:xfrm>
          <a:prstGeom prst="roundRect">
            <a:avLst>
              <a:gd name="adj" fmla="val 0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(3,7%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240,4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6 533,2 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143240" y="4214818"/>
            <a:ext cx="2592288" cy="1571636"/>
          </a:xfrm>
          <a:prstGeom prst="roundRect">
            <a:avLst>
              <a:gd name="adj" fmla="val 0"/>
            </a:avLst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Иные межбюджетные трансферты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(30,4%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1984,4 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4071934" y="2643182"/>
            <a:ext cx="714380" cy="1357322"/>
          </a:xfrm>
          <a:prstGeom prst="downArrow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</a:t>
            </a: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4241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218,0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208,0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Первомайского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2 706,5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502,1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496,9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48,2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997,0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994,7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</a:t>
                      </a:r>
                      <a:r>
                        <a:rPr lang="ru-RU" sz="14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995,3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452,0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053,4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</a:t>
                      </a:r>
                      <a:r>
                        <a:rPr lang="ru-RU" sz="1400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099,6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пожарной безопасности и безопасности людей на водных объектах»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49,5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«Муниципальная политика»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13481,2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10 927,7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10</a:t>
                      </a:r>
                      <a:r>
                        <a:rPr lang="ru-RU" sz="1400" b="1" i="1" baseline="0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208,8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659,7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580,9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848,6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по муниципальным программам Первомайского сельского поселения в 2021 году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бюджета Первомайского сельского поселения Миллеровского района на 2021 год и на плановый период 2022 и 2023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rgbClr val="C0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областного закона «Об областном бюджете на 2021 год и на плановый период 2022 и 2023 годов»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Первомайского сельского поселения, оптимизации расходов бюджета Первомайского сельского поселения и сокращению муниципального долга Первомайского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дотаций на выравнивание бюджетной обеспеченности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Первомайского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Первомайского сельского поселения от 27.10.2020 № 94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Первомайского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Первомайского сельского поселения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Первомайского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бюджета Первомайского сельского поселения Миллеровского района на 2021-2023 годы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780531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Бюджет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171,9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239,7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10 638,4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012,5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7 607,7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863,0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2000" b="1" kern="12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014</a:t>
                      </a: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kumimoji="0" lang="ru-RU" sz="2000" b="1" kern="1200" baseline="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159,4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6 533,2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3 376,7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2 624,4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3 928,1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4 308,4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b="1" i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133,9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2 372,6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231,3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242,8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251,8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1984,4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204,3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140,9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508,6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r>
                        <a:rPr kumimoji="0" lang="ru-RU" sz="2000" b="1" kern="1200" baseline="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057,4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2032,4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-268,9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-419,0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Первомайского сельского поселения Миллеровского района 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14 140,9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14 140,9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 бюджета Первомайского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285720" y="785794"/>
          <a:ext cx="8750776" cy="4515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7 607,7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Первомайского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Первомайского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3291,1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3783,0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203,7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175,4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9,2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116,5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28,8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20587</TotalTime>
  <Words>1008</Words>
  <Application>Microsoft Office PowerPoint</Application>
  <PresentationFormat>Экран (4:3)</PresentationFormat>
  <Paragraphs>299</Paragraphs>
  <Slides>19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Первомайского сельского поселения   </vt:lpstr>
      <vt:lpstr>Слайд 2</vt:lpstr>
      <vt:lpstr>Основные направления бюджетной и налоговой политики Первомайского сельского поселения на 2021-2023 годы  </vt:lpstr>
      <vt:lpstr>Основные приоритеты Первомайского сельского поселения </vt:lpstr>
      <vt:lpstr>Слайд 5</vt:lpstr>
      <vt:lpstr>Основные характеристики бюджета Первомайского сельского поселения Миллеровского района на 2021-2023 годы</vt:lpstr>
      <vt:lpstr>Основные параметры бюджета Первомайского сельского поселения Миллеровского района на 2021 год</vt:lpstr>
      <vt:lpstr>Собственные доходы  бюджета Первомайского сельского поселения Миллеровского района</vt:lpstr>
      <vt:lpstr>Слайд 9</vt:lpstr>
      <vt:lpstr>Динамика поступлений налога на доходы физических лиц в бюджет Первомайского сельского поселения Миллеровского района</vt:lpstr>
      <vt:lpstr>Безвозмездные поступления</vt:lpstr>
      <vt:lpstr>Динамика расходов  бюджета Первомайского сельского поселения Миллеровского района                 </vt:lpstr>
      <vt:lpstr>Расходы бюджета Первомайского сельского поселения Миллеровского района в 2021 году 14 140,9</vt:lpstr>
      <vt:lpstr>Расходы бюджета Первомайского сельского поселения Миллеровского района на социальную сферу в 2021 году –        5 670,0 тыс.рублей</vt:lpstr>
      <vt:lpstr>Структура расходов по разделу «Культура, кинематография» на 2021 год           </vt:lpstr>
      <vt:lpstr>Слайд 16</vt:lpstr>
      <vt:lpstr>Слайд 17</vt:lpstr>
      <vt:lpstr>Расходы бюджета Первомайского сельского поселения Миллеровского района, формируемые в рамках муниципальных программ Первомайского сельского поселения, и непрограмные расходы   </vt:lpstr>
      <vt:lpstr>Структура расходов по муниципальным программам Первомайского сельского поселения в 2021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2147</cp:revision>
  <dcterms:created xsi:type="dcterms:W3CDTF">2011-10-21T12:19:44Z</dcterms:created>
  <dcterms:modified xsi:type="dcterms:W3CDTF">2021-02-03T08:56:41Z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