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0"/>
  </p:notesMasterIdLst>
  <p:handoutMasterIdLst>
    <p:handoutMasterId r:id="rId21"/>
  </p:handoutMasterIdLst>
  <p:sldIdLst>
    <p:sldId id="896" r:id="rId5"/>
    <p:sldId id="897" r:id="rId6"/>
    <p:sldId id="1202" r:id="rId7"/>
    <p:sldId id="1166" r:id="rId8"/>
    <p:sldId id="1204" r:id="rId9"/>
    <p:sldId id="1198" r:id="rId10"/>
    <p:sldId id="904" r:id="rId11"/>
    <p:sldId id="1423" r:id="rId12"/>
    <p:sldId id="1572" r:id="rId13"/>
    <p:sldId id="1368" r:id="rId14"/>
    <p:sldId id="1587" r:id="rId15"/>
    <p:sldId id="1571" r:id="rId16"/>
    <p:sldId id="1519" r:id="rId17"/>
    <p:sldId id="1566" r:id="rId18"/>
    <p:sldId id="1349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003"/>
          <c:h val="0.75000325843282745"/>
        </c:manualLayout>
      </c:layout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/>
            </a:sp3d>
          </c:spPr>
          <c:dLbls>
            <c:dLbl>
              <c:idx val="0"/>
              <c:layout>
                <c:manualLayout>
                  <c:x val="2.1842730129486062E-2"/>
                  <c:y val="-4.61078259935024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7109,5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046536298057069E-2"/>
                  <c:y val="-4.76877237605429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7176,6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283629626917852E-2"/>
                  <c:y val="-4.55589899401515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7491,7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1917651355776207E-2"/>
                  <c:y val="-2.4578358792555152E-2"/>
                </c:manualLayout>
              </c:layout>
              <c:showVal val="1"/>
            </c:dLbl>
            <c:dLbl>
              <c:idx val="4"/>
              <c:layout>
                <c:manualLayout>
                  <c:x val="1.1312664041994857E-2"/>
                  <c:y val="-2.7733029663371305E-2"/>
                </c:manualLayout>
              </c:layout>
              <c:showVal val="1"/>
            </c:dLbl>
            <c:dLbl>
              <c:idx val="5"/>
              <c:layout>
                <c:manualLayout>
                  <c:x val="1.0812495157790062E-2"/>
                  <c:y val="-2.482925812001471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3820.7</c:v>
                </c:pt>
                <c:pt idx="1">
                  <c:v>3934.3</c:v>
                </c:pt>
                <c:pt idx="2">
                  <c:v>4042.8</c:v>
                </c:pt>
              </c:numCache>
            </c:numRef>
          </c:val>
        </c:ser>
        <c:shape val="box"/>
        <c:axId val="85456768"/>
        <c:axId val="173277184"/>
        <c:axId val="0"/>
      </c:bar3DChart>
      <c:catAx>
        <c:axId val="85456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3277184"/>
        <c:crosses val="autoZero"/>
        <c:auto val="1"/>
        <c:lblAlgn val="ctr"/>
        <c:lblOffset val="100"/>
      </c:catAx>
      <c:valAx>
        <c:axId val="173277184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85456768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6882870714170183E-3"/>
          <c:y val="0"/>
          <c:w val="0.990576168396696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51,6%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3575326425718841E-2"/>
                  <c:y val="0.186812210923932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664360392704904E-2"/>
                  <c:y val="-8.66042296469982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1571616311637887E-2"/>
                  <c:y val="-9.53066618328957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2471479777100792E-2"/>
                  <c:y val="-4.64248489933866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4,2%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Налоги на имущество</c:v>
                </c:pt>
                <c:pt idx="2">
                  <c:v>Государственная пошлина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51.628103242140789</c:v>
                </c:pt>
                <c:pt idx="1">
                  <c:v>43.541739925451857</c:v>
                </c:pt>
                <c:pt idx="2">
                  <c:v>0.30381883395456782</c:v>
                </c:pt>
                <c:pt idx="3">
                  <c:v>4.1732892608481595</c:v>
                </c:pt>
                <c:pt idx="4">
                  <c:v>0.35304873760461353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3670,5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3927,0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523269397033372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4160,3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2020и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428.1</c:v>
                </c:pt>
                <c:pt idx="1">
                  <c:v>458.1</c:v>
                </c:pt>
                <c:pt idx="2">
                  <c:v>485.2</c:v>
                </c:pt>
              </c:numCache>
            </c:numRef>
          </c:val>
        </c:ser>
        <c:shape val="cylinder"/>
        <c:axId val="124570624"/>
        <c:axId val="149365504"/>
        <c:axId val="0"/>
      </c:bar3DChart>
      <c:catAx>
        <c:axId val="124570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9365504"/>
        <c:crosses val="autoZero"/>
        <c:auto val="1"/>
        <c:lblAlgn val="ctr"/>
        <c:lblOffset val="100"/>
      </c:catAx>
      <c:valAx>
        <c:axId val="149365504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24570624"/>
        <c:crosses val="autoZero"/>
        <c:crossBetween val="between"/>
        <c:majorUnit val="5000"/>
      </c:val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046161537606957E-2"/>
                  <c:y val="-5.8789764100285163E-2"/>
                </c:manualLayout>
              </c:layout>
              <c:showVal val="1"/>
            </c:dLbl>
            <c:dLbl>
              <c:idx val="1"/>
              <c:layout>
                <c:manualLayout>
                  <c:x val="2.2046161537606957E-2"/>
                  <c:y val="-5.8789764100285163E-2"/>
                </c:manualLayout>
              </c:layout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10432.799999999999</c:v>
                </c:pt>
                <c:pt idx="1">
                  <c:v>9774.7999999999993</c:v>
                </c:pt>
                <c:pt idx="2">
                  <c:v>10348.200000000001</c:v>
                </c:pt>
              </c:numCache>
            </c:numRef>
          </c:val>
        </c:ser>
        <c:shape val="box"/>
        <c:axId val="149786624"/>
        <c:axId val="149788160"/>
        <c:axId val="0"/>
      </c:bar3DChart>
      <c:catAx>
        <c:axId val="149786624"/>
        <c:scaling>
          <c:orientation val="minMax"/>
        </c:scaling>
        <c:axPos val="b"/>
        <c:numFmt formatCode="General" sourceLinked="1"/>
        <c:tickLblPos val="nextTo"/>
        <c:crossAx val="149788160"/>
        <c:crosses val="autoZero"/>
        <c:auto val="1"/>
        <c:lblAlgn val="ctr"/>
        <c:lblOffset val="100"/>
      </c:catAx>
      <c:valAx>
        <c:axId val="149788160"/>
        <c:scaling>
          <c:orientation val="minMax"/>
        </c:scaling>
        <c:delete val="1"/>
        <c:axPos val="l"/>
        <c:numFmt formatCode="0.0" sourceLinked="1"/>
        <c:tickLblPos val="none"/>
        <c:crossAx val="149786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396"/>
          <c:w val="0.88477464252605975"/>
          <c:h val="0.72417607193971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cat>
            <c:strRef>
              <c:f>Лист1!$A$2:$A$4</c:f>
              <c:strCache>
                <c:ptCount val="3"/>
                <c:pt idx="0">
                  <c:v> 2018 год</c:v>
                </c:pt>
                <c:pt idx="1">
                  <c:v> 2019 год</c:v>
                </c:pt>
                <c:pt idx="2">
                  <c:v> 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4315.7</c:v>
                </c:pt>
                <c:pt idx="1">
                  <c:v>4424</c:v>
                </c:pt>
                <c:pt idx="2">
                  <c:v>4882.5</c:v>
                </c:pt>
              </c:numCache>
            </c:numRef>
          </c:val>
        </c:ser>
        <c:overlap val="100"/>
        <c:axId val="151432192"/>
        <c:axId val="151438080"/>
      </c:barChart>
      <c:catAx>
        <c:axId val="151432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51438080"/>
        <c:crosses val="autoZero"/>
        <c:auto val="1"/>
        <c:lblAlgn val="ctr"/>
        <c:lblOffset val="100"/>
      </c:catAx>
      <c:valAx>
        <c:axId val="151438080"/>
        <c:scaling>
          <c:orientation val="minMax"/>
          <c:max val="5000"/>
          <c:min val="1000"/>
        </c:scaling>
        <c:axPos val="l"/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51432192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4FFA89E1-7237-416D-99FA-84A88573E60C}" type="presParOf" srcId="{AC9FC888-4E7D-41D5-BF8D-099DDFB49032}" destId="{A10443EA-0A22-4998-85A4-5FC07C4410A8}" srcOrd="4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управления муниципальными финансами на период до 2018 года в Первомайском сельском поселении(постановление Администрации Первомайского сельского поселения от 16.04.2014 № 24)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направленный на выявление и отмену установленных Администрацией Первомайского сельского поселения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 поселений(распоряжение Администрации  Первомайского сельского поселения от 07.06.2017 № 25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Первомайского сельского поселения Миллеровского района на 2017 – 2019 годы (распоряжение Администрации Первомайского сельского поселения от 11.04.2017 № 16)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CB08088A-71EC-4840-B5F4-E2ADC26E1801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(«дорожная карта») по </a:t>
          </a:r>
          <a:r>
            <a:rPr lang="ru-RU" sz="1400" b="1" i="1" baseline="0" dirty="0" smtClean="0">
              <a:latin typeface="Times New Roman" pitchFamily="18" charset="0"/>
              <a:cs typeface="Times New Roman" pitchFamily="18" charset="0"/>
            </a:rPr>
            <a:t>увеличению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поступлений налоговых и неналоговых доходов бюджета Первомайского сельского поселения Миллеровского района на 2017-2019 годы (распоряжение Администрации Первомайского сельского поселения от 01.08.2017 № 36)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4A4206F9-5EF7-4A71-B163-759E3483205E}" type="parTrans" cxnId="{F33C6E52-AE6C-4258-AF35-2563DBFFC155}">
      <dgm:prSet/>
      <dgm:spPr/>
    </dgm:pt>
    <dgm:pt modelId="{4892CEE6-3849-473C-A40C-91CC4CA110F4}" type="sibTrans" cxnId="{F33C6E52-AE6C-4258-AF35-2563DBFFC155}">
      <dgm:prSet/>
      <dgm:spPr/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205346" custLinFactNeighborX="211" custLinFactNeighborY="-1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F33C6E52-AE6C-4258-AF35-2563DBFFC155}" srcId="{ACF5097F-CC5B-4366-ABE7-38687129F656}" destId="{CB08088A-71EC-4840-B5F4-E2ADC26E1801}" srcOrd="0" destOrd="0" parTransId="{4A4206F9-5EF7-4A71-B163-759E3483205E}" sibTransId="{4892CEE6-3849-473C-A40C-91CC4CA110F4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045E9195-0714-47AF-9C4A-C6A3043F4100}" type="presOf" srcId="{CB08088A-71EC-4840-B5F4-E2ADC26E1801}" destId="{CA80EEC5-8180-463D-AB43-E20FC1CCE0B0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3670,5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25,1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3095,6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3323,3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318,3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LinFactNeighborY="711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 custLinFactNeighborX="1887" custLinFactNeighborY="-1079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624A1172-48B4-48E8-A4FE-59ACBE313765}" type="presParOf" srcId="{B17E2703-ED7C-40C1-AA5F-205C0BB9EA84}" destId="{8A66E07E-A0AF-47B7-92C7-CC6CC7F443E5}" srcOrd="8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187,4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674,4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9571,0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3" custLinFactNeighborX="2941" custLinFactNeighborY="978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3" custScaleY="130245" custLinFactNeighborX="-1772" custLinFactNeighborY="-2424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3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3" custScaleY="979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05097" y="0"/>
          <a:ext cx="28086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305097" y="1164748"/>
        <a:ext cx="2808625" cy="1164748"/>
      </dsp:txXfrm>
    </dsp:sp>
    <dsp:sp modelId="{79E796B1-3ABE-4958-A470-95B84B3BA8FB}">
      <dsp:nvSpPr>
        <dsp:cNvPr id="0" name=""/>
        <dsp:cNvSpPr/>
      </dsp:nvSpPr>
      <dsp:spPr>
        <a:xfrm>
          <a:off x="130345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212137" y="0"/>
          <a:ext cx="300076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3212137" y="1164748"/>
        <a:ext cx="3000764" cy="1164748"/>
      </dsp:txXfrm>
    </dsp:sp>
    <dsp:sp modelId="{E6379D24-0F7F-4C89-AA74-40B94EA75227}">
      <dsp:nvSpPr>
        <dsp:cNvPr id="0" name=""/>
        <dsp:cNvSpPr/>
      </dsp:nvSpPr>
      <dsp:spPr>
        <a:xfrm>
          <a:off x="4325298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311316" y="0"/>
          <a:ext cx="252758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6311316" y="1164748"/>
        <a:ext cx="2527585" cy="1164748"/>
      </dsp:txXfrm>
    </dsp:sp>
    <dsp:sp modelId="{801EDB75-7215-4290-9F39-D09130BB9918}">
      <dsp:nvSpPr>
        <dsp:cNvPr id="0" name=""/>
        <dsp:cNvSpPr/>
      </dsp:nvSpPr>
      <dsp:spPr>
        <a:xfrm>
          <a:off x="716200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1219" y="96359"/>
          <a:ext cx="9964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65965" y="145425"/>
          <a:ext cx="1031253" cy="740402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65965" y="145425"/>
        <a:ext cx="1031253" cy="740402"/>
      </dsp:txXfrm>
    </dsp:sp>
    <dsp:sp modelId="{CA80EEC5-8180-463D-AB43-E20FC1CCE0B0}">
      <dsp:nvSpPr>
        <dsp:cNvPr id="0" name=""/>
        <dsp:cNvSpPr/>
      </dsp:nvSpPr>
      <dsp:spPr>
        <a:xfrm rot="5400000">
          <a:off x="4221754" y="-3373958"/>
          <a:ext cx="1411787" cy="8159705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(«дорожная карта») по </a:t>
          </a:r>
          <a:r>
            <a:rPr lang="ru-RU" sz="1400" b="1" i="1" kern="1200" baseline="0" dirty="0" smtClean="0">
              <a:latin typeface="Times New Roman" pitchFamily="18" charset="0"/>
              <a:cs typeface="Times New Roman" pitchFamily="18" charset="0"/>
            </a:rPr>
            <a:t>увеличению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поступлений налоговых и неналоговых доходов бюджета Первомайского сельского поселения Миллеровского района на 2017-2019 годы (распоряжение Администрации Первомайского сельского поселения от 01.08.2017 № 36)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21754" y="-3373958"/>
        <a:ext cx="1411787" cy="8159705"/>
      </dsp:txXfrm>
    </dsp:sp>
    <dsp:sp modelId="{9B6A0A72-3C0F-4B82-A7E6-2BA4A15A1DC4}">
      <dsp:nvSpPr>
        <dsp:cNvPr id="0" name=""/>
        <dsp:cNvSpPr/>
      </dsp:nvSpPr>
      <dsp:spPr>
        <a:xfrm rot="5400000">
          <a:off x="-78612" y="1588145"/>
          <a:ext cx="1057717" cy="740402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8612" y="1588145"/>
        <a:ext cx="1057717" cy="740402"/>
      </dsp:txXfrm>
    </dsp:sp>
    <dsp:sp modelId="{9A9BA3CA-42DC-4E24-BA14-1B2C342C1B46}">
      <dsp:nvSpPr>
        <dsp:cNvPr id="0" name=""/>
        <dsp:cNvSpPr/>
      </dsp:nvSpPr>
      <dsp:spPr>
        <a:xfrm rot="5400000">
          <a:off x="4442583" y="-2185913"/>
          <a:ext cx="978507" cy="8209316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Первомайского сельского поселения Миллеровского района на 2017 – 2019 годы (распоряжение Администрации Первомайского сельского поселения от 11.04.2017 № 16)</a:t>
          </a:r>
          <a:endParaRPr lang="ru-RU" sz="1400" kern="1200" dirty="0"/>
        </a:p>
      </dsp:txBody>
      <dsp:txXfrm rot="5400000">
        <a:off x="4442583" y="-2185913"/>
        <a:ext cx="978507" cy="8209316"/>
      </dsp:txXfrm>
    </dsp:sp>
    <dsp:sp modelId="{B59BF440-36E6-48B3-BC75-E6445956244C}">
      <dsp:nvSpPr>
        <dsp:cNvPr id="0" name=""/>
        <dsp:cNvSpPr/>
      </dsp:nvSpPr>
      <dsp:spPr>
        <a:xfrm rot="5400000">
          <a:off x="-187001" y="2788239"/>
          <a:ext cx="1274496" cy="740402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87001" y="2788239"/>
        <a:ext cx="1274496" cy="740402"/>
      </dsp:txXfrm>
    </dsp:sp>
    <dsp:sp modelId="{6F6C7F8D-CA85-4C86-A8B9-DE0E49DC8118}">
      <dsp:nvSpPr>
        <dsp:cNvPr id="0" name=""/>
        <dsp:cNvSpPr/>
      </dsp:nvSpPr>
      <dsp:spPr>
        <a:xfrm rot="5400000">
          <a:off x="4335109" y="-951394"/>
          <a:ext cx="1228798" cy="817397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направленный на выявление и отмену установленных Администрацией Первомайского сельского поселения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 поселений(распоряжение Администрации  Первомайского сельского поселения от 07.06.2017 № 25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5400000">
        <a:off x="4335109" y="-951394"/>
        <a:ext cx="1228798" cy="8173975"/>
      </dsp:txXfrm>
    </dsp:sp>
    <dsp:sp modelId="{A6E13E1B-7D1B-442A-959A-A9F6D8AE7DD8}">
      <dsp:nvSpPr>
        <dsp:cNvPr id="0" name=""/>
        <dsp:cNvSpPr/>
      </dsp:nvSpPr>
      <dsp:spPr>
        <a:xfrm rot="5400000">
          <a:off x="-78612" y="4107467"/>
          <a:ext cx="1057717" cy="740402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8612" y="4107467"/>
        <a:ext cx="1057717" cy="740402"/>
      </dsp:txXfrm>
    </dsp:sp>
    <dsp:sp modelId="{F6DF088B-B792-439B-9EEE-AF2670D0671E}">
      <dsp:nvSpPr>
        <dsp:cNvPr id="0" name=""/>
        <dsp:cNvSpPr/>
      </dsp:nvSpPr>
      <dsp:spPr>
        <a:xfrm rot="5400000">
          <a:off x="4409805" y="406918"/>
          <a:ext cx="1084797" cy="8168582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управления муниципальными финансами на период до 2018 года в Первомайском сельском поселении(постановление Администрации Первомайского сельского поселения от 16.04.2014 № 24)</a:t>
          </a:r>
          <a:endParaRPr lang="ru-RU" sz="1400" kern="1200" dirty="0"/>
        </a:p>
      </dsp:txBody>
      <dsp:txXfrm rot="5400000">
        <a:off x="4409805" y="406918"/>
        <a:ext cx="1084797" cy="81685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8237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3670,5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5232" y="28237"/>
        <a:ext cx="2961191" cy="919473"/>
      </dsp:txXfrm>
    </dsp:sp>
    <dsp:sp modelId="{DC3D1057-3911-49DC-8B4B-4F8305BF098A}">
      <dsp:nvSpPr>
        <dsp:cNvPr id="0" name=""/>
        <dsp:cNvSpPr/>
      </dsp:nvSpPr>
      <dsp:spPr>
        <a:xfrm>
          <a:off x="91947" y="9194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1142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25,1</a:t>
          </a:r>
        </a:p>
      </dsp:txBody>
      <dsp:txXfrm>
        <a:off x="855232" y="1011420"/>
        <a:ext cx="2961191" cy="919473"/>
      </dsp:txXfrm>
    </dsp:sp>
    <dsp:sp modelId="{10414709-A3FF-419B-8BA0-6B96893FDF2B}">
      <dsp:nvSpPr>
        <dsp:cNvPr id="0" name=""/>
        <dsp:cNvSpPr/>
      </dsp:nvSpPr>
      <dsp:spPr>
        <a:xfrm>
          <a:off x="91947" y="110336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088234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3095,6</a:t>
          </a:r>
        </a:p>
      </dsp:txBody>
      <dsp:txXfrm>
        <a:off x="855232" y="2088234"/>
        <a:ext cx="2961191" cy="919473"/>
      </dsp:txXfrm>
    </dsp:sp>
    <dsp:sp modelId="{B43CAF5A-DF0E-47F1-8B84-50B2394B9328}">
      <dsp:nvSpPr>
        <dsp:cNvPr id="0" name=""/>
        <dsp:cNvSpPr/>
      </dsp:nvSpPr>
      <dsp:spPr>
        <a:xfrm>
          <a:off x="91947" y="2114788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2434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3323,3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3024340"/>
        <a:ext cx="2961191" cy="919473"/>
      </dsp:txXfrm>
    </dsp:sp>
    <dsp:sp modelId="{7DE197FE-AADA-44C3-8B2B-CF16D12E116A}">
      <dsp:nvSpPr>
        <dsp:cNvPr id="0" name=""/>
        <dsp:cNvSpPr/>
      </dsp:nvSpPr>
      <dsp:spPr>
        <a:xfrm>
          <a:off x="91947" y="312620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045682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318,3</a:t>
          </a:r>
        </a:p>
      </dsp:txBody>
      <dsp:txXfrm>
        <a:off x="855232" y="4045682"/>
        <a:ext cx="2961191" cy="919473"/>
      </dsp:txXfrm>
    </dsp:sp>
    <dsp:sp modelId="{59208E79-B8A7-477C-B741-F3EAF6407C81}">
      <dsp:nvSpPr>
        <dsp:cNvPr id="0" name=""/>
        <dsp:cNvSpPr/>
      </dsp:nvSpPr>
      <dsp:spPr>
        <a:xfrm>
          <a:off x="91947" y="413762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14402"/>
          <a:ext cx="3672408" cy="1472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187,4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81742" y="14402"/>
        <a:ext cx="2790665" cy="1472612"/>
      </dsp:txXfrm>
    </dsp:sp>
    <dsp:sp modelId="{8742C5EE-2DD0-46E4-AB75-87A4D25F8D62}">
      <dsp:nvSpPr>
        <dsp:cNvPr id="0" name=""/>
        <dsp:cNvSpPr/>
      </dsp:nvSpPr>
      <dsp:spPr>
        <a:xfrm>
          <a:off x="147261" y="147261"/>
          <a:ext cx="734481" cy="117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84177"/>
          <a:ext cx="3672408" cy="191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674,4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81742" y="1584177"/>
        <a:ext cx="2790665" cy="1918004"/>
      </dsp:txXfrm>
    </dsp:sp>
    <dsp:sp modelId="{B43CAF5A-DF0E-47F1-8B84-50B2394B9328}">
      <dsp:nvSpPr>
        <dsp:cNvPr id="0" name=""/>
        <dsp:cNvSpPr/>
      </dsp:nvSpPr>
      <dsp:spPr>
        <a:xfrm>
          <a:off x="147261" y="1989831"/>
          <a:ext cx="734481" cy="117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687099"/>
          <a:ext cx="3672408" cy="1281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9571,0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81742" y="3687099"/>
        <a:ext cx="2790665" cy="1281452"/>
      </dsp:txXfrm>
    </dsp:sp>
    <dsp:sp modelId="{3A722FFA-D144-4D82-A948-F625B32E43B9}">
      <dsp:nvSpPr>
        <dsp:cNvPr id="0" name=""/>
        <dsp:cNvSpPr/>
      </dsp:nvSpPr>
      <dsp:spPr>
        <a:xfrm>
          <a:off x="147261" y="3749038"/>
          <a:ext cx="734481" cy="11536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0.78045</cdr:x>
      <cdr:y>0.61765</cdr:y>
    </cdr:from>
    <cdr:to>
      <cdr:x>0.9065</cdr:x>
      <cdr:y>0.69308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62844" y="3024350"/>
          <a:ext cx="104381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4882,5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0.46957</cdr:x>
      <cdr:y>0.60294</cdr:y>
    </cdr:from>
    <cdr:to>
      <cdr:x>0.59562</cdr:x>
      <cdr:y>0.67837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88432" y="2952328"/>
          <a:ext cx="1043810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4424,0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371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5144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19.01.2018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19.01.2018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 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Первомай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5368292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2446441"/>
              </p:ext>
            </p:extLst>
          </p:nvPr>
        </p:nvGraphicFramePr>
        <p:xfrm>
          <a:off x="251521" y="1556792"/>
          <a:ext cx="5400599" cy="362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4774,1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4450,0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4556,2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189,5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191,6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198,5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132,7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40,9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139,0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674,4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450,9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452,7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4315,7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4424,0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4882,5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187,4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187,4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187,4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145035770"/>
              </p:ext>
            </p:extLst>
          </p:nvPr>
        </p:nvGraphicFramePr>
        <p:xfrm>
          <a:off x="5652120" y="1844824"/>
          <a:ext cx="34918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4774,1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тыс. рублей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поселений из областного бюджета бюджету </a:t>
            </a:r>
            <a:r>
              <a:rPr lang="ru-RU" dirty="0" smtClean="0">
                <a:latin typeface="+mn-lt"/>
              </a:rPr>
              <a:t>Первомай</a:t>
            </a:r>
            <a:r>
              <a:rPr lang="ru-RU" dirty="0" smtClean="0">
                <a:latin typeface="+mn-lt"/>
              </a:rPr>
              <a:t>ского </a:t>
            </a:r>
            <a:r>
              <a:rPr lang="ru-RU" dirty="0" smtClean="0">
                <a:latin typeface="+mn-lt"/>
              </a:rPr>
              <a:t>сельского поселения Миллеровского района от 07.06.2017 № </a:t>
            </a:r>
            <a:r>
              <a:rPr lang="ru-RU" dirty="0" smtClean="0">
                <a:latin typeface="+mn-lt"/>
              </a:rPr>
              <a:t>22/9д</a:t>
            </a:r>
            <a:r>
              <a:rPr lang="ru-RU" dirty="0" smtClean="0">
                <a:latin typeface="+mn-lt"/>
              </a:rPr>
              <a:t>.</a:t>
            </a:r>
            <a:endParaRPr lang="ru-RU" dirty="0" smtClean="0">
              <a:latin typeface="Georgia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213338535"/>
              </p:ext>
            </p:extLst>
          </p:nvPr>
        </p:nvGraphicFramePr>
        <p:xfrm>
          <a:off x="179512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Первомай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ского 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сельского поселения Миллеровского района по разделу 08 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640285" y="386104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4315,7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Первомай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ского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Миллеровского района на 2018-2020 годы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7407120"/>
              </p:ext>
            </p:extLst>
          </p:nvPr>
        </p:nvGraphicFramePr>
        <p:xfrm>
          <a:off x="467544" y="1577787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3323,3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1881,4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2187,2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2373,5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765,0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688,5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189,7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760,1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924,6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1300,0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27374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Первомай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ского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58130" y="1412776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3995936" y="1589686"/>
            <a:ext cx="1800200" cy="1373328"/>
            <a:chOff x="949953" y="5152016"/>
            <a:chExt cx="2808312" cy="137332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49953" y="5152016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4699,1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5500694" y="3429000"/>
            <a:ext cx="3000396" cy="1152128"/>
            <a:chOff x="2949587" y="4716611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49587" y="4716611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4315,7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1079612" y="1404417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813,4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428596" y="3500438"/>
            <a:ext cx="3212336" cy="1000132"/>
            <a:chOff x="251520" y="2564904"/>
            <a:chExt cx="3130577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3130577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187,4</a:t>
              </a:r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726" y="3217367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6606203" y="1532431"/>
            <a:ext cx="1800200" cy="1040116"/>
            <a:chOff x="7092280" y="1412776"/>
            <a:chExt cx="1800200" cy="10401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04011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75,0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500034" y="5072074"/>
            <a:ext cx="2571768" cy="1357322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129,2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5072074"/>
            <a:ext cx="2500330" cy="1285884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Информационное общество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75,0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43306" y="5072074"/>
            <a:ext cx="1857388" cy="1357322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26.09.2017 № 80)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от 21.12.2017 №1303-ЗС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«Об областном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65618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Первомайского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Первомайского сельского поселения Миллеровского района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12651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489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31561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Первомайского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Первомайского сельского поселения Миллеровского района на 2018 год 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941485447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19580939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Миллеровского района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6104464"/>
              </p:ext>
            </p:extLst>
          </p:nvPr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10432,8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9058,0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9678,9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7109,5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7176,6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7491,7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3323,3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1881,4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2187,2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10432,8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9774,8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10348,2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-716,8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669,3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Первомайского сельского поселения Миллеровского района на 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985633445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424388343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10432,8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10432,8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Первомай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8768828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3137681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36004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Первомай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ГОДУ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rebuchet MS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699396" y="6490379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21,6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267818" y="6002401"/>
            <a:ext cx="8424936" cy="807481"/>
            <a:chOff x="395536" y="5013174"/>
            <a:chExt cx="8236034" cy="851937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152655" cy="552026"/>
              <a:chOff x="395536" y="5013176"/>
              <a:chExt cx="4152655" cy="552026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864623" cy="55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3670,5</a:t>
                </a:r>
                <a:endParaRPr lang="ru-RU" sz="1400" b="1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803910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Налоги на имущество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3095,6</a:t>
              </a:r>
              <a:endParaRPr lang="ru-RU" sz="1400" b="1" dirty="0" smtClean="0">
                <a:solidFill>
                  <a:prstClr val="black"/>
                </a:solidFill>
                <a:cs typeface="Arial" charset="0"/>
              </a:endParaRP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25,1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296,7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626" y="6374847"/>
            <a:ext cx="178511" cy="16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17650</TotalTime>
  <Words>991</Words>
  <Application>Microsoft Office PowerPoint</Application>
  <PresentationFormat>Экран (4:3)</PresentationFormat>
  <Paragraphs>250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10195094</vt:lpstr>
      <vt:lpstr>Городская</vt:lpstr>
      <vt:lpstr>3_Городская</vt:lpstr>
      <vt:lpstr>19_Городская</vt:lpstr>
      <vt:lpstr>Администрация Первомайского сельского поселения    </vt:lpstr>
      <vt:lpstr>Слайд 2</vt:lpstr>
      <vt:lpstr>Слайд 3</vt:lpstr>
      <vt:lpstr>Бюджет Первомайского сельского поселения Миллеровского района на 2018 год и на плановый период 2019 и 2020 годов  </vt:lpstr>
      <vt:lpstr>Слайд 5</vt:lpstr>
      <vt:lpstr>Основные характеристики бюджета на 2018 год и на плановый период 2019 и 2020 годов</vt:lpstr>
      <vt:lpstr>Основные параметры бюджета Первомайского сельского поселения Миллеровского района на 2018 год</vt:lpstr>
      <vt:lpstr>Собственные доходы бюджета ПервомайСКОГО СЕЛЬСКОГО ПОСЕЛЕНИЯ Миллеровского района</vt:lpstr>
      <vt:lpstr>Слайд 9</vt:lpstr>
      <vt:lpstr>Динамика поступлений налога на доходы физических лиц в бюджет ПервомайСКОГО СЕЛЬСКОГО ПОСЕЛЕНИЯ Миллеровского района</vt:lpstr>
      <vt:lpstr>Слайд 11</vt:lpstr>
      <vt:lpstr>Расходы на обеспечение деятельности аппарата управления в 2018 году составят  4774,1 тыс. рублей</vt:lpstr>
      <vt:lpstr>Динамика расходов бюджета Первомайского сельского поселения Миллеровского района по разделу 08 «Культура, кинематография»</vt:lpstr>
      <vt:lpstr>Объемы межбюджетных трансфертов бюджету Первомайского сельского поселения Миллеровского района на 2018-2020 годы </vt:lpstr>
      <vt:lpstr>Объем муниципальных программ в общем объеме расходов, запланированных на  реализацию муниципальных программ Первомайского сельского поселения в 2018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1850</cp:revision>
  <cp:lastPrinted>2017-11-23T12:38:11Z</cp:lastPrinted>
  <dcterms:created xsi:type="dcterms:W3CDTF">2011-10-21T12:19:44Z</dcterms:created>
  <dcterms:modified xsi:type="dcterms:W3CDTF">2018-01-19T11:53:47Z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