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6"/>
  </p:notesMasterIdLst>
  <p:sldIdLst>
    <p:sldId id="315" r:id="rId2"/>
    <p:sldId id="305" r:id="rId3"/>
    <p:sldId id="321" r:id="rId4"/>
    <p:sldId id="316" r:id="rId5"/>
    <p:sldId id="317" r:id="rId6"/>
    <p:sldId id="307" r:id="rId7"/>
    <p:sldId id="308" r:id="rId8"/>
    <p:sldId id="318" r:id="rId9"/>
    <p:sldId id="309" r:id="rId10"/>
    <p:sldId id="310" r:id="rId11"/>
    <p:sldId id="311" r:id="rId12"/>
    <p:sldId id="312" r:id="rId13"/>
    <p:sldId id="319" r:id="rId14"/>
    <p:sldId id="320" r:id="rId15"/>
  </p:sldIdLst>
  <p:sldSz cx="12192000" cy="6858000"/>
  <p:notesSz cx="6797675" cy="9928225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orient="horz" pos="2160">
          <p15:clr>
            <a:srgbClr val="A4A3A4"/>
          </p15:clr>
        </p15:guide>
        <p15:guide id="2" pos="3840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181DF8"/>
    <a:srgbClr val="FF777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 horzBarState="maximized">
    <p:restoredLeft sz="14316" autoAdjust="0"/>
    <p:restoredTop sz="92436" autoAdjust="0"/>
  </p:normalViewPr>
  <p:slideViewPr>
    <p:cSldViewPr snapToGrid="0">
      <p:cViewPr varScale="1">
        <p:scale>
          <a:sx n="115" d="100"/>
          <a:sy n="115" d="100"/>
        </p:scale>
        <p:origin x="468" y="102"/>
      </p:cViewPr>
      <p:guideLst>
        <p:guide orient="horz" pos="2160"/>
        <p:guide pos="3840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viewProps" Target="viewProps.xml"/><Relationship Id="rId3" Type="http://schemas.openxmlformats.org/officeDocument/2006/relationships/slide" Target="slides/slide2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presProps" Target="presProps.xml"/><Relationship Id="rId2" Type="http://schemas.openxmlformats.org/officeDocument/2006/relationships/slide" Target="slides/slide1.xml"/><Relationship Id="rId16" Type="http://schemas.openxmlformats.org/officeDocument/2006/relationships/notesMaster" Target="notesMasters/notesMaster1.xml"/><Relationship Id="rId20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10" Type="http://schemas.openxmlformats.org/officeDocument/2006/relationships/slide" Target="slides/slide9.xml"/><Relationship Id="rId19" Type="http://schemas.openxmlformats.org/officeDocument/2006/relationships/theme" Target="theme/theme1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5" y="5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9746" y="5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/>
          <a:lstStyle>
            <a:lvl1pPr algn="r">
              <a:defRPr sz="1200"/>
            </a:lvl1pPr>
          </a:lstStyle>
          <a:p>
            <a:fld id="{ACCE77D3-33BC-4A21-AFF1-F5B73B674D36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420688" y="1243013"/>
            <a:ext cx="5956300" cy="3349625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727" tIns="45864" rIns="91727" bIns="45864" rtlCol="0" anchor="ctr"/>
          <a:lstStyle/>
          <a:p>
            <a:endParaRPr lang="ru-RU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928" y="4778613"/>
            <a:ext cx="5437822" cy="3908188"/>
          </a:xfrm>
          <a:prstGeom prst="rect">
            <a:avLst/>
          </a:prstGeom>
        </p:spPr>
        <p:txBody>
          <a:bodyPr vert="horz" lIns="91727" tIns="45864" rIns="91727" bIns="45864" rtlCol="0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5" y="9430388"/>
            <a:ext cx="2946346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9746" y="9430388"/>
            <a:ext cx="2946345" cy="497838"/>
          </a:xfrm>
          <a:prstGeom prst="rect">
            <a:avLst/>
          </a:prstGeom>
        </p:spPr>
        <p:txBody>
          <a:bodyPr vert="horz" lIns="91727" tIns="45864" rIns="91727" bIns="45864" rtlCol="0" anchor="b"/>
          <a:lstStyle>
            <a:lvl1pPr algn="r">
              <a:defRPr sz="1200"/>
            </a:lvl1pPr>
          </a:lstStyle>
          <a:p>
            <a:fld id="{3318DF03-F176-45E7-8DDA-F59CF989BA89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330060551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0048760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3889115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3798296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07084561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9347648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55366457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54377620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534057899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62396226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16208772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807319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904053806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Образ слайда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Заметки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3318DF03-F176-45E7-8DDA-F59CF989BA89}" type="slidenum">
              <a:rPr lang="ru-RU" smtClean="0"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03370509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Подзаголовок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ru-RU"/>
              <a:t>Образец подзаголовка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497873600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246133703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тикальный заголовок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Вертикальный текст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020420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9455162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399489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200354399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4" name="Объект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5" name="Текст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6" name="Объект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7" name="Дата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8" name="Нижний колонтитул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9" name="Номер слайда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7775632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Дата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5" name="Номер слайда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463354563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Дата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30834273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Объект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10561526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ru-RU"/>
              <a:t>Образец заголовка</a:t>
            </a:r>
          </a:p>
        </p:txBody>
      </p:sp>
      <p:sp>
        <p:nvSpPr>
          <p:cNvPr id="3" name="Рисунок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ru-RU"/>
          </a:p>
        </p:txBody>
      </p:sp>
      <p:sp>
        <p:nvSpPr>
          <p:cNvPr id="4" name="Текст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ru-RU"/>
              <a:t>Образец текста</a:t>
            </a:r>
          </a:p>
        </p:txBody>
      </p:sp>
      <p:sp>
        <p:nvSpPr>
          <p:cNvPr id="5" name="Дата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33866663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ru-RU"/>
              <a:t>Образец заголовка</a:t>
            </a:r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ru-RU"/>
              <a:t>Образец текста</a:t>
            </a:r>
          </a:p>
          <a:p>
            <a:pPr lvl="1"/>
            <a:r>
              <a:rPr lang="ru-RU"/>
              <a:t>Второй уровень</a:t>
            </a:r>
          </a:p>
          <a:p>
            <a:pPr lvl="2"/>
            <a:r>
              <a:rPr lang="ru-RU"/>
              <a:t>Третий уровень</a:t>
            </a:r>
          </a:p>
          <a:p>
            <a:pPr lvl="3"/>
            <a:r>
              <a:rPr lang="ru-RU"/>
              <a:t>Четвертый уровень</a:t>
            </a:r>
          </a:p>
          <a:p>
            <a:pPr lvl="4"/>
            <a:r>
              <a:rPr lang="ru-RU"/>
              <a:t>Пятый уровень</a:t>
            </a:r>
          </a:p>
        </p:txBody>
      </p:sp>
      <p:sp>
        <p:nvSpPr>
          <p:cNvPr id="4" name="Дата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914A77-5833-4543-ADC1-7DAD02BE28D0}" type="datetimeFigureOut">
              <a:rPr lang="ru-RU" smtClean="0"/>
              <a:t>15.12.2024</a:t>
            </a:fld>
            <a:endParaRPr lang="ru-RU"/>
          </a:p>
        </p:txBody>
      </p:sp>
      <p:sp>
        <p:nvSpPr>
          <p:cNvPr id="5" name="Нижний колонтитул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ru-RU"/>
          </a:p>
        </p:txBody>
      </p:sp>
      <p:sp>
        <p:nvSpPr>
          <p:cNvPr id="6" name="Номер слайда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6178890-DCAB-4AE6-AE60-6E3BB142AB23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9902705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pn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5.png"/><Relationship Id="rId1" Type="http://schemas.openxmlformats.org/officeDocument/2006/relationships/slideLayout" Target="../slideLayouts/slideLayout7.xml"/><Relationship Id="rId5" Type="http://schemas.openxmlformats.org/officeDocument/2006/relationships/image" Target="../media/image4.png"/><Relationship Id="rId4" Type="http://schemas.openxmlformats.org/officeDocument/2006/relationships/image" Target="../media/image3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4.png"/><Relationship Id="rId5" Type="http://schemas.openxmlformats.org/officeDocument/2006/relationships/image" Target="../media/image3.png"/><Relationship Id="rId4" Type="http://schemas.openxmlformats.org/officeDocument/2006/relationships/image" Target="../media/image2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4154" y="729450"/>
            <a:ext cx="12194260" cy="6136523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СИЛЬНОМУ ВЕТРУ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РОСТОВСКОЙ ОБЛАСТИ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16-17.12.2024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 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50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51" name="Группа 450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6" name="Группа 455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1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5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6" name="Полилиния 465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7" name="Прямоугольник 466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57" name="Скругленный прямоугольник 456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8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9" name="Прямоугольник 458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60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2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4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5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47" name="Рисунок 446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23" name="TextBox 10"/>
          <p:cNvSpPr txBox="1"/>
          <p:nvPr/>
        </p:nvSpPr>
        <p:spPr bwMode="auto">
          <a:xfrm>
            <a:off x="3558474" y="2426615"/>
            <a:ext cx="187750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smtClean="0"/>
              <a:t>Тарасовский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27" name="TextBox 23"/>
          <p:cNvSpPr txBox="1"/>
          <p:nvPr/>
        </p:nvSpPr>
        <p:spPr>
          <a:xfrm>
            <a:off x="4071108" y="2840351"/>
            <a:ext cx="45422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2" name="TextBox 23"/>
          <p:cNvSpPr txBox="1"/>
          <p:nvPr/>
        </p:nvSpPr>
        <p:spPr>
          <a:xfrm>
            <a:off x="3164805" y="5280890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25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4" name="TextBox 10"/>
          <p:cNvSpPr txBox="1"/>
          <p:nvPr/>
        </p:nvSpPr>
        <p:spPr bwMode="auto">
          <a:xfrm>
            <a:off x="3408661" y="3062515"/>
            <a:ext cx="1992236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smtClean="0"/>
              <a:t>Каменский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37" name="TextBox 23"/>
          <p:cNvSpPr txBox="1"/>
          <p:nvPr/>
        </p:nvSpPr>
        <p:spPr>
          <a:xfrm>
            <a:off x="1689821" y="5463508"/>
            <a:ext cx="470232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9" name="TextBox 10"/>
          <p:cNvSpPr txBox="1"/>
          <p:nvPr/>
        </p:nvSpPr>
        <p:spPr bwMode="auto">
          <a:xfrm>
            <a:off x="3816107" y="1906972"/>
            <a:ext cx="1805653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Миллеровский 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40" name="Прямоугольник 439"/>
          <p:cNvSpPr/>
          <p:nvPr/>
        </p:nvSpPr>
        <p:spPr bwMode="auto">
          <a:xfrm>
            <a:off x="4240547" y="2074697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1501/92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1" name="Прямоугольник 440"/>
          <p:cNvSpPr/>
          <p:nvPr/>
        </p:nvSpPr>
        <p:spPr bwMode="auto">
          <a:xfrm>
            <a:off x="4210788" y="2240977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24727/74689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42" name="TextBox 23"/>
          <p:cNvSpPr txBox="1"/>
          <p:nvPr/>
        </p:nvSpPr>
        <p:spPr>
          <a:xfrm>
            <a:off x="3829228" y="2166554"/>
            <a:ext cx="440930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44" name="TextBox 10"/>
          <p:cNvSpPr txBox="1"/>
          <p:nvPr/>
        </p:nvSpPr>
        <p:spPr bwMode="auto">
          <a:xfrm>
            <a:off x="4106560" y="1366294"/>
            <a:ext cx="152209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err="1" smtClean="0"/>
              <a:t>Чертковский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445" name="Прямоугольник 444"/>
          <p:cNvSpPr/>
          <p:nvPr/>
        </p:nvSpPr>
        <p:spPr bwMode="auto">
          <a:xfrm>
            <a:off x="4404779" y="1577102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803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46" name="Прямоугольник 445"/>
          <p:cNvSpPr/>
          <p:nvPr/>
        </p:nvSpPr>
        <p:spPr bwMode="auto">
          <a:xfrm>
            <a:off x="4360002" y="1722654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13013/39974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48" name="TextBox 23"/>
          <p:cNvSpPr txBox="1"/>
          <p:nvPr/>
        </p:nvSpPr>
        <p:spPr>
          <a:xfrm>
            <a:off x="4003649" y="1638041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74" name="Скругленный прямоугольник 473"/>
          <p:cNvSpPr/>
          <p:nvPr/>
        </p:nvSpPr>
        <p:spPr>
          <a:xfrm>
            <a:off x="1142074" y="4189575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77" name="Скругленный прямоугольник 476"/>
          <p:cNvSpPr/>
          <p:nvPr/>
        </p:nvSpPr>
        <p:spPr>
          <a:xfrm>
            <a:off x="4138679" y="1546456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78" name="Скругленный прямоугольник 477"/>
          <p:cNvSpPr/>
          <p:nvPr/>
        </p:nvSpPr>
        <p:spPr>
          <a:xfrm>
            <a:off x="2215237" y="4708390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79" name="Скругленный прямоугольник 478"/>
          <p:cNvSpPr/>
          <p:nvPr/>
        </p:nvSpPr>
        <p:spPr>
          <a:xfrm>
            <a:off x="3948364" y="2077413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80" name="Скругленный прямоугольник 479"/>
          <p:cNvSpPr/>
          <p:nvPr/>
        </p:nvSpPr>
        <p:spPr>
          <a:xfrm>
            <a:off x="4436270" y="4398354"/>
            <a:ext cx="277926" cy="19163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49" name="TextBox 10"/>
          <p:cNvSpPr txBox="1"/>
          <p:nvPr/>
        </p:nvSpPr>
        <p:spPr bwMode="auto">
          <a:xfrm>
            <a:off x="1834807" y="5187101"/>
            <a:ext cx="1245553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Азовский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71" name="Прямоугольник 470"/>
          <p:cNvSpPr/>
          <p:nvPr/>
        </p:nvSpPr>
        <p:spPr bwMode="auto">
          <a:xfrm>
            <a:off x="2082001" y="5359957"/>
            <a:ext cx="842918" cy="128759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974,55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6" name="Прямоугольник 475"/>
          <p:cNvSpPr/>
          <p:nvPr/>
        </p:nvSpPr>
        <p:spPr bwMode="auto">
          <a:xfrm>
            <a:off x="2074501" y="5499575"/>
            <a:ext cx="832113" cy="153661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32246/92568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83" name="TextBox 10"/>
          <p:cNvSpPr txBox="1"/>
          <p:nvPr/>
        </p:nvSpPr>
        <p:spPr bwMode="auto">
          <a:xfrm>
            <a:off x="2942491" y="4910694"/>
            <a:ext cx="1367239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err="1" smtClean="0">
                <a:solidFill>
                  <a:prstClr val="black"/>
                </a:solidFill>
              </a:rPr>
              <a:t>Аксайский</a:t>
            </a:r>
            <a:r>
              <a:rPr lang="ru-RU" dirty="0" smtClean="0">
                <a:solidFill>
                  <a:prstClr val="black"/>
                </a:solidFill>
              </a:rPr>
              <a:t> 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84" name="Прямоугольник 483"/>
          <p:cNvSpPr/>
          <p:nvPr/>
        </p:nvSpPr>
        <p:spPr bwMode="auto">
          <a:xfrm>
            <a:off x="3140953" y="5087263"/>
            <a:ext cx="807161" cy="15956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856,04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5" name="Прямоугольник 484"/>
          <p:cNvSpPr/>
          <p:nvPr/>
        </p:nvSpPr>
        <p:spPr bwMode="auto">
          <a:xfrm>
            <a:off x="3114250" y="5216154"/>
            <a:ext cx="833865" cy="140237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22440/88899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86" name="TextBox 10"/>
          <p:cNvSpPr txBox="1"/>
          <p:nvPr/>
        </p:nvSpPr>
        <p:spPr bwMode="auto">
          <a:xfrm>
            <a:off x="1256778" y="4554176"/>
            <a:ext cx="1141944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Неклиновский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87" name="Прямоугольник 486"/>
          <p:cNvSpPr/>
          <p:nvPr/>
        </p:nvSpPr>
        <p:spPr bwMode="auto">
          <a:xfrm>
            <a:off x="1327941" y="4731177"/>
            <a:ext cx="832113" cy="126899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972,96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61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88" name="Прямоугольник 487"/>
          <p:cNvSpPr/>
          <p:nvPr/>
        </p:nvSpPr>
        <p:spPr bwMode="auto">
          <a:xfrm>
            <a:off x="1327940" y="4851276"/>
            <a:ext cx="832113" cy="153661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31802/82706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89" name="TextBox 23"/>
          <p:cNvSpPr txBox="1"/>
          <p:nvPr/>
        </p:nvSpPr>
        <p:spPr>
          <a:xfrm>
            <a:off x="1307877" y="4961384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1" name="TextBox 10"/>
          <p:cNvSpPr txBox="1"/>
          <p:nvPr/>
        </p:nvSpPr>
        <p:spPr bwMode="auto">
          <a:xfrm>
            <a:off x="1074926" y="4028264"/>
            <a:ext cx="1530961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Матвеево-Курганский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92" name="Прямоугольник 491"/>
          <p:cNvSpPr/>
          <p:nvPr/>
        </p:nvSpPr>
        <p:spPr bwMode="auto">
          <a:xfrm>
            <a:off x="1371657" y="4183222"/>
            <a:ext cx="832113" cy="137979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432,69/43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3" name="Прямоугольник 492"/>
          <p:cNvSpPr/>
          <p:nvPr/>
        </p:nvSpPr>
        <p:spPr bwMode="auto">
          <a:xfrm>
            <a:off x="1392157" y="4324865"/>
            <a:ext cx="832113" cy="153661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14086/45604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94" name="TextBox 23"/>
          <p:cNvSpPr txBox="1"/>
          <p:nvPr/>
        </p:nvSpPr>
        <p:spPr>
          <a:xfrm>
            <a:off x="1392157" y="4415677"/>
            <a:ext cx="435594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96" name="TextBox 10"/>
          <p:cNvSpPr txBox="1"/>
          <p:nvPr/>
        </p:nvSpPr>
        <p:spPr bwMode="auto">
          <a:xfrm>
            <a:off x="2199061" y="3785454"/>
            <a:ext cx="1513322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Куйбышевский 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497" name="Прямоугольник 496"/>
          <p:cNvSpPr/>
          <p:nvPr/>
        </p:nvSpPr>
        <p:spPr bwMode="auto">
          <a:xfrm>
            <a:off x="2454469" y="3959681"/>
            <a:ext cx="849608" cy="169647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363,4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8" name="Прямоугольник 497"/>
          <p:cNvSpPr/>
          <p:nvPr/>
        </p:nvSpPr>
        <p:spPr bwMode="auto">
          <a:xfrm>
            <a:off x="2454469" y="4136655"/>
            <a:ext cx="832113" cy="153661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14086/45604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99" name="TextBox 23"/>
          <p:cNvSpPr txBox="1"/>
          <p:nvPr/>
        </p:nvSpPr>
        <p:spPr>
          <a:xfrm>
            <a:off x="3572637" y="4733649"/>
            <a:ext cx="435594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21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00" name="TextBox 23"/>
          <p:cNvSpPr txBox="1"/>
          <p:nvPr/>
        </p:nvSpPr>
        <p:spPr>
          <a:xfrm>
            <a:off x="2473692" y="4236467"/>
            <a:ext cx="435594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01" name="TextBox 23"/>
          <p:cNvSpPr txBox="1"/>
          <p:nvPr/>
        </p:nvSpPr>
        <p:spPr>
          <a:xfrm>
            <a:off x="4773274" y="4180491"/>
            <a:ext cx="435594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16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05" name="TextBox 10"/>
          <p:cNvSpPr txBox="1"/>
          <p:nvPr/>
        </p:nvSpPr>
        <p:spPr bwMode="auto">
          <a:xfrm>
            <a:off x="3076432" y="4353999"/>
            <a:ext cx="1739920" cy="246542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681955">
              <a:defRPr/>
            </a:pPr>
            <a:r>
              <a:rPr lang="ru-RU" dirty="0" err="1" smtClean="0"/>
              <a:t>Родионово-Несветайский</a:t>
            </a:r>
            <a:r>
              <a:rPr lang="ru-RU" sz="1002" dirty="0" smtClean="0">
                <a:solidFill>
                  <a:prstClr val="black"/>
                </a:solidFill>
              </a:rPr>
              <a:t> </a:t>
            </a:r>
            <a:r>
              <a:rPr lang="ru-RU" sz="1002" dirty="0">
                <a:solidFill>
                  <a:prstClr val="black"/>
                </a:solidFill>
              </a:rPr>
              <a:t>МР</a:t>
            </a:r>
          </a:p>
        </p:txBody>
      </p:sp>
      <p:sp>
        <p:nvSpPr>
          <p:cNvPr id="506" name="Прямоугольник 505"/>
          <p:cNvSpPr/>
          <p:nvPr/>
        </p:nvSpPr>
        <p:spPr bwMode="auto">
          <a:xfrm>
            <a:off x="3617997" y="4582617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279,95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07" name="Прямоугольник 506"/>
          <p:cNvSpPr/>
          <p:nvPr/>
        </p:nvSpPr>
        <p:spPr bwMode="auto">
          <a:xfrm>
            <a:off x="3633111" y="4697337"/>
            <a:ext cx="847102" cy="111709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9179/23391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508" name="TextBox 10"/>
          <p:cNvSpPr txBox="1"/>
          <p:nvPr/>
        </p:nvSpPr>
        <p:spPr bwMode="auto">
          <a:xfrm>
            <a:off x="3730710" y="3984627"/>
            <a:ext cx="1542024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smtClean="0">
                <a:solidFill>
                  <a:prstClr val="black"/>
                </a:solidFill>
              </a:rPr>
              <a:t>Октябрьский 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09" name="Прямоугольник 508"/>
          <p:cNvSpPr/>
          <p:nvPr/>
        </p:nvSpPr>
        <p:spPr bwMode="auto">
          <a:xfrm>
            <a:off x="4056662" y="4143897"/>
            <a:ext cx="789763" cy="10755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566,445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49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0" name="Прямоугольник 509"/>
          <p:cNvSpPr/>
          <p:nvPr/>
        </p:nvSpPr>
        <p:spPr bwMode="auto">
          <a:xfrm>
            <a:off x="4010258" y="4258020"/>
            <a:ext cx="832113" cy="153661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670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21561/78983</a:t>
            </a:r>
            <a:endParaRPr lang="ru-RU" sz="670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511" name="TextBox 10"/>
          <p:cNvSpPr txBox="1"/>
          <p:nvPr/>
        </p:nvSpPr>
        <p:spPr bwMode="auto">
          <a:xfrm>
            <a:off x="2175095" y="4471440"/>
            <a:ext cx="1555615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err="1" smtClean="0">
                <a:solidFill>
                  <a:prstClr val="black"/>
                </a:solidFill>
              </a:rPr>
              <a:t>Мясниковский</a:t>
            </a:r>
            <a:r>
              <a:rPr lang="ru-RU" dirty="0" smtClean="0">
                <a:solidFill>
                  <a:prstClr val="black"/>
                </a:solidFill>
              </a:rPr>
              <a:t> 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12" name="Прямоугольник 511"/>
          <p:cNvSpPr/>
          <p:nvPr/>
        </p:nvSpPr>
        <p:spPr bwMode="auto">
          <a:xfrm>
            <a:off x="2417173" y="4624861"/>
            <a:ext cx="849608" cy="17721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425,98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4" name="Прямоугольник 513"/>
          <p:cNvSpPr/>
          <p:nvPr/>
        </p:nvSpPr>
        <p:spPr bwMode="auto">
          <a:xfrm>
            <a:off x="2428353" y="4804324"/>
            <a:ext cx="787371" cy="144148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13529/37690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515" name="TextBox 23"/>
          <p:cNvSpPr txBox="1"/>
          <p:nvPr/>
        </p:nvSpPr>
        <p:spPr>
          <a:xfrm>
            <a:off x="2469499" y="4882013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16" name="Прямоугольник 515"/>
          <p:cNvSpPr/>
          <p:nvPr/>
        </p:nvSpPr>
        <p:spPr bwMode="auto">
          <a:xfrm>
            <a:off x="4089412" y="2638234"/>
            <a:ext cx="833560" cy="12325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4225">
              <a:defRPr/>
            </a:pPr>
            <a:r>
              <a:rPr lang="ru-RU" sz="67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310,9/46</a:t>
            </a:r>
          </a:p>
        </p:txBody>
      </p:sp>
      <p:sp>
        <p:nvSpPr>
          <p:cNvPr id="517" name="Прямоугольник 516"/>
          <p:cNvSpPr/>
          <p:nvPr/>
        </p:nvSpPr>
        <p:spPr bwMode="auto">
          <a:xfrm>
            <a:off x="4065176" y="2775477"/>
            <a:ext cx="828566" cy="144571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43849" tIns="71924" rIns="143849" bIns="71924" anchor="ctr"/>
          <a:lstStyle/>
          <a:p>
            <a:pPr algn="ctr">
              <a:defRPr/>
            </a:pPr>
            <a:r>
              <a:rPr lang="ru-RU" sz="670" kern="0" dirty="0">
                <a:solidFill>
                  <a:prstClr val="black"/>
                </a:solidFill>
                <a:cs typeface="Times New Roman" panose="02020603050405020304" pitchFamily="18" charset="0"/>
              </a:rPr>
              <a:t>12419/32608</a:t>
            </a:r>
            <a:endParaRPr lang="ru-RU" sz="670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519" name="Прямоугольник 518"/>
          <p:cNvSpPr/>
          <p:nvPr/>
        </p:nvSpPr>
        <p:spPr bwMode="auto">
          <a:xfrm>
            <a:off x="3934178" y="3275656"/>
            <a:ext cx="926783" cy="14067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4225">
              <a:defRPr/>
            </a:pPr>
            <a:r>
              <a:rPr lang="ru-RU" sz="67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1045/51</a:t>
            </a:r>
          </a:p>
        </p:txBody>
      </p:sp>
      <p:sp>
        <p:nvSpPr>
          <p:cNvPr id="520" name="Прямоугольник 519"/>
          <p:cNvSpPr/>
          <p:nvPr/>
        </p:nvSpPr>
        <p:spPr bwMode="auto">
          <a:xfrm>
            <a:off x="3946460" y="3409916"/>
            <a:ext cx="895911" cy="153502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43849" tIns="71924" rIns="143849" bIns="71924" anchor="ctr"/>
          <a:lstStyle/>
          <a:p>
            <a:pPr algn="ctr">
              <a:defRPr/>
            </a:pPr>
            <a:r>
              <a:rPr lang="ru-RU" sz="670" kern="0" dirty="0">
                <a:solidFill>
                  <a:prstClr val="black"/>
                </a:solidFill>
                <a:cs typeface="Times New Roman" panose="02020603050405020304" pitchFamily="18" charset="0"/>
              </a:rPr>
              <a:t>19065/51757</a:t>
            </a:r>
            <a:endParaRPr lang="ru-RU" sz="670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521" name="TextBox 23"/>
          <p:cNvSpPr txBox="1"/>
          <p:nvPr/>
        </p:nvSpPr>
        <p:spPr>
          <a:xfrm>
            <a:off x="3598370" y="3345403"/>
            <a:ext cx="45422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21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2" name="Прямоугольник 521"/>
          <p:cNvSpPr/>
          <p:nvPr/>
        </p:nvSpPr>
        <p:spPr bwMode="auto">
          <a:xfrm>
            <a:off x="4076208" y="3753841"/>
            <a:ext cx="806501" cy="10919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1284225">
              <a:defRPr/>
            </a:pPr>
            <a:r>
              <a:rPr lang="ru-RU" sz="67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54,7</a:t>
            </a:r>
            <a:r>
              <a:rPr lang="en-US" sz="67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7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22</a:t>
            </a:r>
          </a:p>
        </p:txBody>
      </p:sp>
      <p:sp>
        <p:nvSpPr>
          <p:cNvPr id="523" name="Прямоугольник 522"/>
          <p:cNvSpPr/>
          <p:nvPr/>
        </p:nvSpPr>
        <p:spPr bwMode="auto">
          <a:xfrm>
            <a:off x="4082253" y="3893915"/>
            <a:ext cx="814326" cy="120797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43849" tIns="71924" rIns="143849" bIns="71924" anchor="ctr"/>
          <a:lstStyle/>
          <a:p>
            <a:pPr algn="ctr">
              <a:defRPr/>
            </a:pPr>
            <a:r>
              <a:rPr lang="ru-RU" sz="670" kern="0" dirty="0">
                <a:solidFill>
                  <a:prstClr val="black"/>
                </a:solidFill>
                <a:cs typeface="Times New Roman" panose="02020603050405020304" pitchFamily="18" charset="0"/>
              </a:rPr>
              <a:t>250008/81902</a:t>
            </a:r>
            <a:endParaRPr lang="ru-RU" sz="670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525" name="TextBox 23"/>
          <p:cNvSpPr txBox="1"/>
          <p:nvPr/>
        </p:nvSpPr>
        <p:spPr>
          <a:xfrm>
            <a:off x="3713713" y="3867629"/>
            <a:ext cx="440930" cy="270835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67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21</a:t>
            </a:r>
            <a:endParaRPr lang="ru-RU" sz="670" b="1" dirty="0" smtClean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526" name="Скругленный прямоугольник 525"/>
          <p:cNvSpPr/>
          <p:nvPr/>
        </p:nvSpPr>
        <p:spPr>
          <a:xfrm>
            <a:off x="1058053" y="4730212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527" name="Скругленный прямоугольник 526"/>
          <p:cNvSpPr/>
          <p:nvPr/>
        </p:nvSpPr>
        <p:spPr>
          <a:xfrm>
            <a:off x="3829228" y="2624590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528" name="Скругленный прямоугольник 527"/>
          <p:cNvSpPr/>
          <p:nvPr/>
        </p:nvSpPr>
        <p:spPr>
          <a:xfrm>
            <a:off x="3809151" y="3737954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529" name="Скругленный прямоугольник 528"/>
          <p:cNvSpPr/>
          <p:nvPr/>
        </p:nvSpPr>
        <p:spPr>
          <a:xfrm>
            <a:off x="3670188" y="3266153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530" name="Скругленный прямоугольник 529"/>
          <p:cNvSpPr/>
          <p:nvPr/>
        </p:nvSpPr>
        <p:spPr>
          <a:xfrm>
            <a:off x="3956507" y="5087263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531" name="Скругленный прямоугольник 530"/>
          <p:cNvSpPr/>
          <p:nvPr/>
        </p:nvSpPr>
        <p:spPr>
          <a:xfrm>
            <a:off x="1785771" y="5367976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532" name="Скругленный прямоугольник 531"/>
          <p:cNvSpPr/>
          <p:nvPr/>
        </p:nvSpPr>
        <p:spPr>
          <a:xfrm>
            <a:off x="2182810" y="3920662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533" name="Скругленный прямоугольник 532"/>
          <p:cNvSpPr/>
          <p:nvPr/>
        </p:nvSpPr>
        <p:spPr>
          <a:xfrm>
            <a:off x="3326997" y="4646540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81" name="Text Box 97"/>
          <p:cNvSpPr txBox="1">
            <a:spLocks noChangeArrowheads="1"/>
          </p:cNvSpPr>
          <p:nvPr/>
        </p:nvSpPr>
        <p:spPr bwMode="auto">
          <a:xfrm>
            <a:off x="10407885" y="270068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sp>
        <p:nvSpPr>
          <p:cNvPr id="482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  <p:sp>
        <p:nvSpPr>
          <p:cNvPr id="535" name="TextBox 10"/>
          <p:cNvSpPr txBox="1"/>
          <p:nvPr/>
        </p:nvSpPr>
        <p:spPr bwMode="auto">
          <a:xfrm>
            <a:off x="3671971" y="3572796"/>
            <a:ext cx="1542024" cy="215444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816321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dirty="0" err="1" smtClean="0">
                <a:solidFill>
                  <a:prstClr val="black"/>
                </a:solidFill>
              </a:rPr>
              <a:t>Красносулинский</a:t>
            </a:r>
            <a:r>
              <a:rPr lang="ru-RU" dirty="0" smtClean="0">
                <a:solidFill>
                  <a:prstClr val="black"/>
                </a:solidFill>
              </a:rPr>
              <a:t>  </a:t>
            </a:r>
            <a:r>
              <a:rPr lang="ru-RU" dirty="0" smtClean="0">
                <a:solidFill>
                  <a:prstClr val="black"/>
                </a:solidFill>
              </a:rPr>
              <a:t>МР</a:t>
            </a:r>
            <a:endParaRPr lang="ru-RU" dirty="0">
              <a:solidFill>
                <a:prstClr val="black"/>
              </a:solidFill>
            </a:endParaRPr>
          </a:p>
        </p:txBody>
      </p:sp>
      <p:sp>
        <p:nvSpPr>
          <p:cNvPr id="536" name="Скругленный прямоугольник 535"/>
          <p:cNvSpPr/>
          <p:nvPr/>
        </p:nvSpPr>
        <p:spPr>
          <a:xfrm>
            <a:off x="4851759" y="4117436"/>
            <a:ext cx="277926" cy="160472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pic>
        <p:nvPicPr>
          <p:cNvPr id="537" name="Рисунок 536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20409" y="2572247"/>
            <a:ext cx="2325721" cy="2246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880795196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4776" y="722990"/>
            <a:ext cx="12200308" cy="6118208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СИЛЬНОМУ ВЕТРУ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НЕКЛИНОВСКОГО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16-17.12.2024)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534282" y="3391240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058439" y="3672713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</a:t>
            </a: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TextBox 10"/>
          <p:cNvSpPr txBox="1"/>
          <p:nvPr/>
        </p:nvSpPr>
        <p:spPr>
          <a:xfrm>
            <a:off x="3876138" y="3091125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Неклиновский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0" name="Прямоугольник 419"/>
          <p:cNvSpPr/>
          <p:nvPr/>
        </p:nvSpPr>
        <p:spPr bwMode="auto">
          <a:xfrm>
            <a:off x="4785777" y="3377878"/>
            <a:ext cx="832113" cy="126899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972,96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61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4806216" y="3529402"/>
            <a:ext cx="832113" cy="153661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31802/82706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432" name="Группа 431"/>
          <p:cNvGrpSpPr/>
          <p:nvPr/>
        </p:nvGrpSpPr>
        <p:grpSpPr>
          <a:xfrm>
            <a:off x="9600424" y="2419185"/>
            <a:ext cx="2974026" cy="3743622"/>
            <a:chOff x="7765301" y="4457439"/>
            <a:chExt cx="2974026" cy="3743622"/>
          </a:xfrm>
        </p:grpSpPr>
        <p:grpSp>
          <p:nvGrpSpPr>
            <p:cNvPr id="434" name="Группа 43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6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7" name="Группа 436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2" name="Группа 441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9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7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2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3" name="Полилиния 472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4" name="Прямоугольник 473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3" name="Скругленный прямоугольник 442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5" name="Прямоугольник 444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8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0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5" name="Рисунок 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78" name="Text Box 97"/>
          <p:cNvSpPr txBox="1">
            <a:spLocks noChangeArrowheads="1"/>
          </p:cNvSpPr>
          <p:nvPr/>
        </p:nvSpPr>
        <p:spPr bwMode="auto">
          <a:xfrm>
            <a:off x="10408370" y="2823905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79" name="Рисунок 47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20894" y="2695463"/>
            <a:ext cx="2325721" cy="224602"/>
          </a:xfrm>
          <a:prstGeom prst="rect">
            <a:avLst/>
          </a:prstGeom>
        </p:spPr>
      </p:pic>
      <p:sp>
        <p:nvSpPr>
          <p:cNvPr id="480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169699807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9928" y="729451"/>
            <a:ext cx="12194882" cy="6146376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СИЛЬНОМУ ВЕТРУ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РОДИОНОВО-НЕСВЕТАЙСКОГО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16-17.12.2024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786182" y="4084046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267456" y="4263648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21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TextBox 10"/>
          <p:cNvSpPr txBox="1"/>
          <p:nvPr/>
        </p:nvSpPr>
        <p:spPr>
          <a:xfrm>
            <a:off x="4028180" y="3785268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Родионово-Несветайский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0" name="Прямоугольник 419"/>
          <p:cNvSpPr/>
          <p:nvPr/>
        </p:nvSpPr>
        <p:spPr bwMode="auto">
          <a:xfrm>
            <a:off x="5073436" y="4038325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279,95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5063969" y="4175644"/>
            <a:ext cx="847102" cy="111709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9179/23391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432" name="Группа 431"/>
          <p:cNvGrpSpPr/>
          <p:nvPr/>
        </p:nvGrpSpPr>
        <p:grpSpPr>
          <a:xfrm>
            <a:off x="9615087" y="2429899"/>
            <a:ext cx="2974026" cy="3743622"/>
            <a:chOff x="7765301" y="4457439"/>
            <a:chExt cx="2974026" cy="3743622"/>
          </a:xfrm>
        </p:grpSpPr>
        <p:grpSp>
          <p:nvGrpSpPr>
            <p:cNvPr id="433" name="Группа 432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6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7" name="Группа 436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2" name="Группа 441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9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7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2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3" name="Полилиния 472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4" name="Прямоугольник 473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3" name="Скругленный прямоугольник 442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5" name="Прямоугольник 444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8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0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5" name="Рисунок 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78" name="Text Box 97"/>
          <p:cNvSpPr txBox="1">
            <a:spLocks noChangeArrowheads="1"/>
          </p:cNvSpPr>
          <p:nvPr/>
        </p:nvSpPr>
        <p:spPr bwMode="auto">
          <a:xfrm>
            <a:off x="10423033" y="283461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79" name="Рисунок 47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35557" y="2706177"/>
            <a:ext cx="2325721" cy="224602"/>
          </a:xfrm>
          <a:prstGeom prst="rect">
            <a:avLst/>
          </a:prstGeom>
        </p:spPr>
      </p:pic>
      <p:sp>
        <p:nvSpPr>
          <p:cNvPr id="480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284292868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" y="722989"/>
            <a:ext cx="12215563" cy="6132539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СИЛЬНОМУ ВЕТРУ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ОКТЯБРЬСКОГО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16-17.12.2024)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664171" y="3524181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063730" y="3662884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TextBox 10"/>
          <p:cNvSpPr txBox="1"/>
          <p:nvPr/>
        </p:nvSpPr>
        <p:spPr>
          <a:xfrm>
            <a:off x="4037865" y="3157167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Октябрьский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0" name="Прямоугольник 419"/>
          <p:cNvSpPr/>
          <p:nvPr/>
        </p:nvSpPr>
        <p:spPr bwMode="auto">
          <a:xfrm>
            <a:off x="4955316" y="3476260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279,95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4957822" y="3611150"/>
            <a:ext cx="847102" cy="111709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9179/23391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432" name="Группа 431"/>
          <p:cNvGrpSpPr/>
          <p:nvPr/>
        </p:nvGrpSpPr>
        <p:grpSpPr>
          <a:xfrm>
            <a:off x="9649815" y="2429899"/>
            <a:ext cx="2974026" cy="3743622"/>
            <a:chOff x="7765301" y="4457439"/>
            <a:chExt cx="2974026" cy="3743622"/>
          </a:xfrm>
        </p:grpSpPr>
        <p:grpSp>
          <p:nvGrpSpPr>
            <p:cNvPr id="434" name="Группа 43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6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7" name="Группа 436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2" name="Группа 441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9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7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2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3" name="Полилиния 472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4" name="Прямоугольник 473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3" name="Скругленный прямоугольник 442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5" name="Прямоугольник 444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8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0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5" name="Рисунок 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78" name="Text Box 97"/>
          <p:cNvSpPr txBox="1">
            <a:spLocks noChangeArrowheads="1"/>
          </p:cNvSpPr>
          <p:nvPr/>
        </p:nvSpPr>
        <p:spPr bwMode="auto">
          <a:xfrm>
            <a:off x="10457761" y="283461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79" name="Рисунок 47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70285" y="2706177"/>
            <a:ext cx="2325721" cy="224602"/>
          </a:xfrm>
          <a:prstGeom prst="rect">
            <a:avLst/>
          </a:prstGeom>
        </p:spPr>
      </p:pic>
      <p:sp>
        <p:nvSpPr>
          <p:cNvPr id="480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201765846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3363" y="725156"/>
            <a:ext cx="12171684" cy="6114972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23" name="Скругленный прямоугольник 422"/>
          <p:cNvSpPr/>
          <p:nvPr/>
        </p:nvSpPr>
        <p:spPr>
          <a:xfrm>
            <a:off x="6181723" y="3551620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6563858" y="3809403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19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TextBox 10"/>
          <p:cNvSpPr txBox="1"/>
          <p:nvPr/>
        </p:nvSpPr>
        <p:spPr>
          <a:xfrm>
            <a:off x="5628884" y="3272628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Тарасовский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6446948" y="3551751"/>
            <a:ext cx="865633" cy="16132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1660/87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6446948" y="3712360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 defTabSz="909250">
              <a:defRPr/>
            </a:pPr>
            <a:r>
              <a:rPr lang="ru-RU" sz="668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10904/29629</a:t>
            </a:r>
          </a:p>
        </p:txBody>
      </p: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СИЛЬНОМУ ВЕТРУ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ТАРАСОВСКОГО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16-17.12.2024)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8" name="Группа 427"/>
          <p:cNvGrpSpPr/>
          <p:nvPr/>
        </p:nvGrpSpPr>
        <p:grpSpPr>
          <a:xfrm>
            <a:off x="9599939" y="2422298"/>
            <a:ext cx="2974026" cy="3743622"/>
            <a:chOff x="7765301" y="4457439"/>
            <a:chExt cx="2974026" cy="3743622"/>
          </a:xfrm>
        </p:grpSpPr>
        <p:grpSp>
          <p:nvGrpSpPr>
            <p:cNvPr id="433" name="Группа 432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5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6" name="Группа 435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1" name="Группа 440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1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2" name="Полилиния 471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3" name="Прямоугольник 472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2" name="Скругленный прямоугольник 441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4" name="Прямоугольник 443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7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8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4" name="Рисунок 43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77" name="Text Box 97"/>
          <p:cNvSpPr txBox="1">
            <a:spLocks noChangeArrowheads="1"/>
          </p:cNvSpPr>
          <p:nvPr/>
        </p:nvSpPr>
        <p:spPr bwMode="auto">
          <a:xfrm>
            <a:off x="10407885" y="2827018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78" name="Рисунок 47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20409" y="2698576"/>
            <a:ext cx="2325721" cy="224602"/>
          </a:xfrm>
          <a:prstGeom prst="rect">
            <a:avLst/>
          </a:prstGeom>
        </p:spPr>
      </p:pic>
      <p:sp>
        <p:nvSpPr>
          <p:cNvPr id="479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702287307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7938" y="722989"/>
            <a:ext cx="12206351" cy="6135011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23" name="Скругленный прямоугольник 422"/>
          <p:cNvSpPr/>
          <p:nvPr/>
        </p:nvSpPr>
        <p:spPr>
          <a:xfrm>
            <a:off x="5541867" y="2728591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980536" y="2962803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21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TextBox 10"/>
          <p:cNvSpPr txBox="1"/>
          <p:nvPr/>
        </p:nvSpPr>
        <p:spPr>
          <a:xfrm>
            <a:off x="4885625" y="2445886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Чертковский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5778504" y="2745134"/>
            <a:ext cx="865633" cy="11049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1660/87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5802656" y="2855629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 defTabSz="909250">
              <a:defRPr/>
            </a:pPr>
            <a:r>
              <a:rPr lang="ru-RU" sz="668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10904/29629</a:t>
            </a:r>
          </a:p>
        </p:txBody>
      </p: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СИЛЬНОМУ ВЕТРУ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ЧЕРТКОВСКОГО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16-17.12.2024)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32" name="Группа 431"/>
          <p:cNvGrpSpPr/>
          <p:nvPr/>
        </p:nvGrpSpPr>
        <p:grpSpPr>
          <a:xfrm>
            <a:off x="9575001" y="2478380"/>
            <a:ext cx="2974026" cy="3695141"/>
            <a:chOff x="7765301" y="4505920"/>
            <a:chExt cx="2974026" cy="3695141"/>
          </a:xfrm>
        </p:grpSpPr>
        <p:grpSp>
          <p:nvGrpSpPr>
            <p:cNvPr id="433" name="Группа 432"/>
            <p:cNvGrpSpPr/>
            <p:nvPr/>
          </p:nvGrpSpPr>
          <p:grpSpPr>
            <a:xfrm>
              <a:off x="7765301" y="4505920"/>
              <a:ext cx="2974026" cy="3695141"/>
              <a:chOff x="6897578" y="4118006"/>
              <a:chExt cx="2644738" cy="2728244"/>
            </a:xfrm>
          </p:grpSpPr>
          <p:sp>
            <p:nvSpPr>
              <p:cNvPr id="435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6" name="Группа 435"/>
              <p:cNvGrpSpPr/>
              <p:nvPr/>
            </p:nvGrpSpPr>
            <p:grpSpPr>
              <a:xfrm>
                <a:off x="6897578" y="4118006"/>
                <a:ext cx="2644738" cy="2728244"/>
                <a:chOff x="9401428" y="1627515"/>
                <a:chExt cx="3026400" cy="5185645"/>
              </a:xfrm>
            </p:grpSpPr>
            <p:grpSp>
              <p:nvGrpSpPr>
                <p:cNvPr id="441" name="Группа 440"/>
                <p:cNvGrpSpPr/>
                <p:nvPr/>
              </p:nvGrpSpPr>
              <p:grpSpPr>
                <a:xfrm>
                  <a:off x="9401428" y="1627515"/>
                  <a:ext cx="3026400" cy="5185645"/>
                  <a:chOff x="6759623" y="3767481"/>
                  <a:chExt cx="2464767" cy="3072699"/>
                </a:xfrm>
              </p:grpSpPr>
              <p:sp>
                <p:nvSpPr>
                  <p:cNvPr id="44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64025" y="3789791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1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2" name="Полилиния 471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3" name="Прямоугольник 472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2" name="Скругленный прямоугольник 441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4" name="Прямоугольник 443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7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8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4" name="Рисунок 43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77" name="Text Box 97"/>
          <p:cNvSpPr txBox="1">
            <a:spLocks noChangeArrowheads="1"/>
          </p:cNvSpPr>
          <p:nvPr/>
        </p:nvSpPr>
        <p:spPr bwMode="auto">
          <a:xfrm>
            <a:off x="10472864" y="2906108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78" name="Рисунок 47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21738" y="2743328"/>
            <a:ext cx="2325721" cy="224602"/>
          </a:xfrm>
          <a:prstGeom prst="rect">
            <a:avLst/>
          </a:prstGeom>
        </p:spPr>
      </p:pic>
      <p:sp>
        <p:nvSpPr>
          <p:cNvPr id="479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348660734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351" y="718554"/>
            <a:ext cx="12173696" cy="6139446"/>
          </a:xfrm>
          <a:prstGeom prst="rect">
            <a:avLst/>
          </a:prstGeom>
        </p:spPr>
      </p:pic>
      <p:grpSp>
        <p:nvGrpSpPr>
          <p:cNvPr id="4" name="Группа 3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5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7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8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9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10" name="Picture 49" descr="original_metal_w"/>
            <p:cNvPicPr>
              <a:picLocks noChangeAspect="1" noChangeArrowheads="1" noCrop="1"/>
            </p:cNvPicPr>
            <p:nvPr/>
          </p:nvPicPr>
          <p:blipFill>
            <a:blip r:embed="rId3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11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2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20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2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3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4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5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6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7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8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9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0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1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2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3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4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5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6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7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8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59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0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1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2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3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4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5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6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9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3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14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17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15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16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72" name="Text Box 2"/>
          <p:cNvSpPr txBox="1">
            <a:spLocks noChangeArrowheads="1"/>
          </p:cNvSpPr>
          <p:nvPr/>
        </p:nvSpPr>
        <p:spPr bwMode="auto">
          <a:xfrm>
            <a:off x="0" y="-7428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СИЛЬНОМУ ВЕТРУ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АЗОВСКОГО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16-17.12.2024)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35" name="Группа 434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36" name="Группа 435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9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0" name="Группа 439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5" name="Группа 44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5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5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5" name="Полилиния 45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56" name="Прямоугольник 45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5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5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6" name="Скругленный прямоугольник 44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8" name="Прямоугольник 44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4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7" name="Рисунок 436"/>
            <p:cNvPicPr>
              <a:picLocks noChangeAspect="1"/>
            </p:cNvPicPr>
            <p:nvPr/>
          </p:nvPicPr>
          <p:blipFill>
            <a:blip r:embed="rId4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16" name="TextBox 10"/>
          <p:cNvSpPr txBox="1"/>
          <p:nvPr/>
        </p:nvSpPr>
        <p:spPr>
          <a:xfrm>
            <a:off x="4949275" y="3267850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Азовский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17" name="Скругленный прямоугольник 416"/>
          <p:cNvSpPr/>
          <p:nvPr/>
        </p:nvSpPr>
        <p:spPr>
          <a:xfrm>
            <a:off x="5563115" y="3575849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2" name="TextBox 23"/>
          <p:cNvSpPr txBox="1"/>
          <p:nvPr/>
        </p:nvSpPr>
        <p:spPr>
          <a:xfrm>
            <a:off x="6013612" y="3829717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06" name="Прямоугольник 405"/>
          <p:cNvSpPr/>
          <p:nvPr/>
        </p:nvSpPr>
        <p:spPr bwMode="auto">
          <a:xfrm>
            <a:off x="5828340" y="3578644"/>
            <a:ext cx="832113" cy="137166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974,55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46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07" name="Прямоугольник 406"/>
          <p:cNvSpPr/>
          <p:nvPr/>
        </p:nvSpPr>
        <p:spPr bwMode="auto">
          <a:xfrm>
            <a:off x="5828340" y="3715810"/>
            <a:ext cx="832113" cy="153661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32246/92568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05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  <p:sp>
        <p:nvSpPr>
          <p:cNvPr id="408" name="Text Box 97"/>
          <p:cNvSpPr txBox="1">
            <a:spLocks noChangeArrowheads="1"/>
          </p:cNvSpPr>
          <p:nvPr/>
        </p:nvSpPr>
        <p:spPr bwMode="auto">
          <a:xfrm>
            <a:off x="10407885" y="270068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09" name="Рисунок 408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9720409" y="2572247"/>
            <a:ext cx="2325721" cy="22460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989098918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26328" y="722988"/>
            <a:ext cx="12252065" cy="6135011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СИЛЬНОМУ ВЕТРУ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АКСАЙСКОГО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16-17.12.2024)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1" name="TextBox 10"/>
          <p:cNvSpPr txBox="1"/>
          <p:nvPr/>
        </p:nvSpPr>
        <p:spPr>
          <a:xfrm>
            <a:off x="4496618" y="2824695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Аксайский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5219313" y="3120807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591530" y="3411559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25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0" name="Прямоугольник 419"/>
          <p:cNvSpPr/>
          <p:nvPr/>
        </p:nvSpPr>
        <p:spPr bwMode="auto">
          <a:xfrm>
            <a:off x="5509103" y="3120807"/>
            <a:ext cx="884832" cy="141270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856,04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2" name="Прямоугольник 431"/>
          <p:cNvSpPr/>
          <p:nvPr/>
        </p:nvSpPr>
        <p:spPr bwMode="auto">
          <a:xfrm>
            <a:off x="5509102" y="3262077"/>
            <a:ext cx="884833" cy="192783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22440/88899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431" name="Группа 430"/>
          <p:cNvGrpSpPr/>
          <p:nvPr/>
        </p:nvGrpSpPr>
        <p:grpSpPr>
          <a:xfrm>
            <a:off x="9650630" y="2419975"/>
            <a:ext cx="2974026" cy="3743622"/>
            <a:chOff x="7765301" y="4457439"/>
            <a:chExt cx="2974026" cy="3743622"/>
          </a:xfrm>
        </p:grpSpPr>
        <p:grpSp>
          <p:nvGrpSpPr>
            <p:cNvPr id="433" name="Группа 432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5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6" name="Группа 435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1" name="Группа 440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1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2" name="Полилиния 471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3" name="Прямоугольник 472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2" name="Скругленный прямоугольник 441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4" name="Прямоугольник 443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7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8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4" name="Рисунок 43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77" name="Text Box 97"/>
          <p:cNvSpPr txBox="1">
            <a:spLocks noChangeArrowheads="1"/>
          </p:cNvSpPr>
          <p:nvPr/>
        </p:nvSpPr>
        <p:spPr bwMode="auto">
          <a:xfrm>
            <a:off x="10458576" y="2824695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78" name="Рисунок 47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71100" y="2696253"/>
            <a:ext cx="2325721" cy="224602"/>
          </a:xfrm>
          <a:prstGeom prst="rect">
            <a:avLst/>
          </a:prstGeom>
        </p:spPr>
      </p:pic>
      <p:sp>
        <p:nvSpPr>
          <p:cNvPr id="479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1535799016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0239" y="722989"/>
            <a:ext cx="12202239" cy="6298578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СИЛЬНОМУ ВЕТРУ</a:t>
            </a: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КАМЕНСКОГО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16-17.12.2024)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2" name="Группа 421"/>
          <p:cNvGrpSpPr/>
          <p:nvPr/>
        </p:nvGrpSpPr>
        <p:grpSpPr>
          <a:xfrm>
            <a:off x="9599939" y="2295969"/>
            <a:ext cx="2974026" cy="3743622"/>
            <a:chOff x="7765301" y="4457439"/>
            <a:chExt cx="2974026" cy="3743622"/>
          </a:xfrm>
        </p:grpSpPr>
        <p:grpSp>
          <p:nvGrpSpPr>
            <p:cNvPr id="424" name="Группа 42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47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48" name="Группа 447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55" name="Группа 454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60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2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63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64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5" name="Полилиния 464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66" name="Прямоугольник 465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6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68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6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56" name="Скругленный прямоугольник 455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57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58" name="Прямоугольник 457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59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51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52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53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54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25" name="Рисунок 42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21" name="TextBox 10"/>
          <p:cNvSpPr txBox="1"/>
          <p:nvPr/>
        </p:nvSpPr>
        <p:spPr>
          <a:xfrm>
            <a:off x="4584036" y="2759180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Каменский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5144888" y="3015791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544447" y="3242865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21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5410113" y="3030831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1501/92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5394088" y="3153895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24727/74689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sp>
        <p:nvSpPr>
          <p:cNvPr id="420" name="Text Box 97"/>
          <p:cNvSpPr txBox="1">
            <a:spLocks noChangeArrowheads="1"/>
          </p:cNvSpPr>
          <p:nvPr/>
        </p:nvSpPr>
        <p:spPr bwMode="auto">
          <a:xfrm>
            <a:off x="10407885" y="270068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33" name="Рисунок 432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20409" y="2572247"/>
            <a:ext cx="2325721" cy="224602"/>
          </a:xfrm>
          <a:prstGeom prst="rect">
            <a:avLst/>
          </a:prstGeom>
        </p:spPr>
      </p:pic>
      <p:sp>
        <p:nvSpPr>
          <p:cNvPr id="434" name="Rectangle 152"/>
          <p:cNvSpPr>
            <a:spLocks noChangeArrowheads="1"/>
          </p:cNvSpPr>
          <p:nvPr/>
        </p:nvSpPr>
        <p:spPr bwMode="auto">
          <a:xfrm>
            <a:off x="10463811" y="6183969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826396170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632" y="731886"/>
            <a:ext cx="12207632" cy="6126113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СИЛЬНОМУ ВЕТРУ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КРАСНОСУЛИНСКОГО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16-17.12.2024)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5177173" y="3494824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531839" y="3694065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21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TextBox 10"/>
          <p:cNvSpPr txBox="1"/>
          <p:nvPr/>
        </p:nvSpPr>
        <p:spPr>
          <a:xfrm>
            <a:off x="4524531" y="3175711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Красносулинский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32" name="Прямоугольник 431"/>
          <p:cNvSpPr/>
          <p:nvPr/>
        </p:nvSpPr>
        <p:spPr bwMode="auto">
          <a:xfrm>
            <a:off x="5430961" y="3479896"/>
            <a:ext cx="849608" cy="137248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803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45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3" name="Прямоугольник 432"/>
          <p:cNvSpPr/>
          <p:nvPr/>
        </p:nvSpPr>
        <p:spPr bwMode="auto">
          <a:xfrm>
            <a:off x="5430961" y="3617144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13013/39974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420" name="Группа 419"/>
          <p:cNvGrpSpPr/>
          <p:nvPr/>
        </p:nvGrpSpPr>
        <p:grpSpPr>
          <a:xfrm>
            <a:off x="9572640" y="2391751"/>
            <a:ext cx="2974026" cy="3743622"/>
            <a:chOff x="7765301" y="4457439"/>
            <a:chExt cx="2974026" cy="3743622"/>
          </a:xfrm>
        </p:grpSpPr>
        <p:grpSp>
          <p:nvGrpSpPr>
            <p:cNvPr id="430" name="Группа 429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5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6" name="Группа 435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1" name="Группа 440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1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2" name="Полилиния 471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3" name="Прямоугольник 472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2" name="Скругленный прямоугольник 441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4" name="Прямоугольник 443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7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8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4" name="Рисунок 43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77" name="Text Box 97"/>
          <p:cNvSpPr txBox="1">
            <a:spLocks noChangeArrowheads="1"/>
          </p:cNvSpPr>
          <p:nvPr/>
        </p:nvSpPr>
        <p:spPr bwMode="auto">
          <a:xfrm>
            <a:off x="10380586" y="2796471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78" name="Рисунок 47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693110" y="2668029"/>
            <a:ext cx="2325721" cy="224602"/>
          </a:xfrm>
          <a:prstGeom prst="rect">
            <a:avLst/>
          </a:prstGeom>
        </p:spPr>
      </p:pic>
      <p:sp>
        <p:nvSpPr>
          <p:cNvPr id="479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491293005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Рисунок 2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22988"/>
            <a:ext cx="12175180" cy="6143793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48126" y="-117"/>
            <a:ext cx="12240126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СИЛЬНОМУ ВЕТРУ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КУЙБЫШЕВСКОГО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16-17.12.2024)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1" name="TextBox 10"/>
          <p:cNvSpPr txBox="1"/>
          <p:nvPr/>
        </p:nvSpPr>
        <p:spPr>
          <a:xfrm>
            <a:off x="4724104" y="2355734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Куйбышевский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5387387" y="2679114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671431" y="2970262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5671431" y="2665525"/>
            <a:ext cx="849608" cy="169647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363,4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36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5659733" y="2844104"/>
            <a:ext cx="824407" cy="155474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5176/15237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420" name="Группа 419"/>
          <p:cNvGrpSpPr/>
          <p:nvPr/>
        </p:nvGrpSpPr>
        <p:grpSpPr>
          <a:xfrm>
            <a:off x="9615846" y="2413509"/>
            <a:ext cx="2974026" cy="3743622"/>
            <a:chOff x="7765301" y="4457439"/>
            <a:chExt cx="2974026" cy="3743622"/>
          </a:xfrm>
        </p:grpSpPr>
        <p:grpSp>
          <p:nvGrpSpPr>
            <p:cNvPr id="434" name="Группа 43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6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7" name="Группа 436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2" name="Группа 441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9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7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2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3" name="Полилиния 472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4" name="Прямоугольник 473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3" name="Скругленный прямоугольник 442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5" name="Прямоугольник 444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8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0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5" name="Рисунок 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78" name="Text Box 97"/>
          <p:cNvSpPr txBox="1">
            <a:spLocks noChangeArrowheads="1"/>
          </p:cNvSpPr>
          <p:nvPr/>
        </p:nvSpPr>
        <p:spPr bwMode="auto">
          <a:xfrm>
            <a:off x="10423792" y="281822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79" name="Рисунок 47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36316" y="2689787"/>
            <a:ext cx="2325721" cy="224602"/>
          </a:xfrm>
          <a:prstGeom prst="rect">
            <a:avLst/>
          </a:prstGeom>
        </p:spPr>
      </p:pic>
      <p:sp>
        <p:nvSpPr>
          <p:cNvPr id="480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3709668718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28427"/>
            <a:ext cx="12198414" cy="6138355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endParaRPr lang="ru-RU" kern="1200" dirty="0" smtClean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МАТЕРИАЛЫ ПО СИЛЬНОМУ ВЕТРУ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МАТВЕЕВО-КУРГАНСКОГО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16-17.12.2024)</a:t>
            </a:r>
          </a:p>
          <a:p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1" name="TextBox 10"/>
          <p:cNvSpPr txBox="1"/>
          <p:nvPr/>
        </p:nvSpPr>
        <p:spPr>
          <a:xfrm>
            <a:off x="4418320" y="3079929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Матвеево-Курганский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957935" y="3387924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305506" y="3603593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20" name="Прямоугольник 419"/>
          <p:cNvSpPr/>
          <p:nvPr/>
        </p:nvSpPr>
        <p:spPr bwMode="auto">
          <a:xfrm>
            <a:off x="5277849" y="3376511"/>
            <a:ext cx="832113" cy="137979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432,69/43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2" name="Прямоугольник 431"/>
          <p:cNvSpPr/>
          <p:nvPr/>
        </p:nvSpPr>
        <p:spPr bwMode="auto">
          <a:xfrm>
            <a:off x="5292536" y="3514490"/>
            <a:ext cx="832113" cy="153661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14086/45604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430" name="Группа 429"/>
          <p:cNvGrpSpPr/>
          <p:nvPr/>
        </p:nvGrpSpPr>
        <p:grpSpPr>
          <a:xfrm>
            <a:off x="9591626" y="2429899"/>
            <a:ext cx="2974026" cy="3743622"/>
            <a:chOff x="7765301" y="4457439"/>
            <a:chExt cx="2974026" cy="3743622"/>
          </a:xfrm>
        </p:grpSpPr>
        <p:grpSp>
          <p:nvGrpSpPr>
            <p:cNvPr id="434" name="Группа 43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6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7" name="Группа 436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2" name="Группа 441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9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7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2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3" name="Полилиния 472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4" name="Прямоугольник 473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3" name="Скругленный прямоугольник 442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5" name="Прямоугольник 444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8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0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5" name="Рисунок 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78" name="Text Box 97"/>
          <p:cNvSpPr txBox="1">
            <a:spLocks noChangeArrowheads="1"/>
          </p:cNvSpPr>
          <p:nvPr/>
        </p:nvSpPr>
        <p:spPr bwMode="auto">
          <a:xfrm>
            <a:off x="10399572" y="283461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79" name="Рисунок 47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12096" y="2706177"/>
            <a:ext cx="2325721" cy="224602"/>
          </a:xfrm>
          <a:prstGeom prst="rect">
            <a:avLst/>
          </a:prstGeom>
        </p:spPr>
      </p:pic>
      <p:sp>
        <p:nvSpPr>
          <p:cNvPr id="480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3694644912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Рисунок 3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729451"/>
            <a:ext cx="12183359" cy="6070360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423" name="Скругленный прямоугольник 422"/>
          <p:cNvSpPr/>
          <p:nvPr/>
        </p:nvSpPr>
        <p:spPr>
          <a:xfrm>
            <a:off x="4534744" y="3699530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5036598" y="3906029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TextBox 10"/>
          <p:cNvSpPr txBox="1"/>
          <p:nvPr/>
        </p:nvSpPr>
        <p:spPr>
          <a:xfrm>
            <a:off x="3992745" y="3393393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smtClean="0">
                <a:solidFill>
                  <a:prstClr val="black"/>
                </a:solidFill>
              </a:rPr>
              <a:t>Миллеровского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4885625" y="3697108"/>
            <a:ext cx="865633" cy="11049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1660/87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30" name="Прямоугольник 429"/>
          <p:cNvSpPr/>
          <p:nvPr/>
        </p:nvSpPr>
        <p:spPr bwMode="auto">
          <a:xfrm>
            <a:off x="4885625" y="3833929"/>
            <a:ext cx="865633" cy="144200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 defTabSz="909250">
              <a:defRPr/>
            </a:pPr>
            <a:r>
              <a:rPr lang="ru-RU" sz="668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10904/29629</a:t>
            </a:r>
          </a:p>
        </p:txBody>
      </p: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СИЛЬНОМУ ВЕТРУ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МИЛЛЕРОВСКОГО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16-17.12.2024)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420" name="Группа 419"/>
          <p:cNvGrpSpPr/>
          <p:nvPr/>
        </p:nvGrpSpPr>
        <p:grpSpPr>
          <a:xfrm>
            <a:off x="9608252" y="2422298"/>
            <a:ext cx="2974026" cy="3743622"/>
            <a:chOff x="7765301" y="4457439"/>
            <a:chExt cx="2974026" cy="3743622"/>
          </a:xfrm>
        </p:grpSpPr>
        <p:grpSp>
          <p:nvGrpSpPr>
            <p:cNvPr id="433" name="Группа 432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5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6" name="Группа 435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1" name="Группа 440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6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49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5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1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2" name="Полилиния 471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3" name="Прямоугольник 472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4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2" name="Скругленный прямоугольник 441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3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4" name="Прямоугольник 443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5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7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8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0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4" name="Рисунок 433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77" name="Text Box 97"/>
          <p:cNvSpPr txBox="1">
            <a:spLocks noChangeArrowheads="1"/>
          </p:cNvSpPr>
          <p:nvPr/>
        </p:nvSpPr>
        <p:spPr bwMode="auto">
          <a:xfrm>
            <a:off x="10416198" y="2827018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78" name="Рисунок 47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28722" y="2698576"/>
            <a:ext cx="2325721" cy="224602"/>
          </a:xfrm>
          <a:prstGeom prst="rect">
            <a:avLst/>
          </a:prstGeom>
        </p:spPr>
      </p:pic>
      <p:sp>
        <p:nvSpPr>
          <p:cNvPr id="479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59748577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Рисунок 1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-15922" y="709452"/>
            <a:ext cx="12200133" cy="6148547"/>
          </a:xfrm>
          <a:prstGeom prst="rect">
            <a:avLst/>
          </a:prstGeom>
        </p:spPr>
      </p:pic>
      <p:grpSp>
        <p:nvGrpSpPr>
          <p:cNvPr id="48" name="Группа 47"/>
          <p:cNvGrpSpPr/>
          <p:nvPr/>
        </p:nvGrpSpPr>
        <p:grpSpPr>
          <a:xfrm>
            <a:off x="11461411" y="76626"/>
            <a:ext cx="625999" cy="526433"/>
            <a:chOff x="9625856" y="4064"/>
            <a:chExt cx="625999" cy="526433"/>
          </a:xfrm>
        </p:grpSpPr>
        <p:sp>
          <p:nvSpPr>
            <p:cNvPr id="49" name="Oval 44"/>
            <p:cNvSpPr>
              <a:spLocks noChangeArrowheads="1"/>
            </p:cNvSpPr>
            <p:nvPr/>
          </p:nvSpPr>
          <p:spPr bwMode="auto">
            <a:xfrm>
              <a:off x="9625856" y="4064"/>
              <a:ext cx="625999" cy="52643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0" name="Oval 45"/>
            <p:cNvSpPr>
              <a:spLocks noChangeArrowheads="1"/>
            </p:cNvSpPr>
            <p:nvPr/>
          </p:nvSpPr>
          <p:spPr bwMode="auto">
            <a:xfrm>
              <a:off x="9640446" y="10526"/>
              <a:ext cx="600673" cy="505200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1" name="Oval 46"/>
            <p:cNvSpPr>
              <a:spLocks noChangeArrowheads="1"/>
            </p:cNvSpPr>
            <p:nvPr/>
          </p:nvSpPr>
          <p:spPr bwMode="auto">
            <a:xfrm>
              <a:off x="9715875" y="76994"/>
              <a:ext cx="454772" cy="383343"/>
            </a:xfrm>
            <a:prstGeom prst="ellipse">
              <a:avLst/>
            </a:prstGeom>
            <a:solidFill>
              <a:srgbClr val="C0C165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7" name="Oval 47"/>
            <p:cNvSpPr>
              <a:spLocks noChangeArrowheads="1"/>
            </p:cNvSpPr>
            <p:nvPr/>
          </p:nvSpPr>
          <p:spPr bwMode="auto">
            <a:xfrm>
              <a:off x="9727987" y="87610"/>
              <a:ext cx="437704" cy="368803"/>
            </a:xfrm>
            <a:prstGeom prst="ellipse">
              <a:avLst/>
            </a:prstGeom>
            <a:solidFill>
              <a:srgbClr val="003E8D"/>
            </a:solidFill>
            <a:ln w="9525">
              <a:noFill/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8" name="Freeform 48"/>
            <p:cNvSpPr>
              <a:spLocks noEditPoints="1"/>
            </p:cNvSpPr>
            <p:nvPr/>
          </p:nvSpPr>
          <p:spPr bwMode="auto">
            <a:xfrm>
              <a:off x="9765151" y="25297"/>
              <a:ext cx="362001" cy="84931"/>
            </a:xfrm>
            <a:custGeom>
              <a:avLst/>
              <a:gdLst>
                <a:gd name="T0" fmla="*/ 2147483647 w 115"/>
                <a:gd name="T1" fmla="*/ 2147483647 h 32"/>
                <a:gd name="T2" fmla="*/ 2147483647 w 115"/>
                <a:gd name="T3" fmla="*/ 2147483647 h 32"/>
                <a:gd name="T4" fmla="*/ 2147483647 w 115"/>
                <a:gd name="T5" fmla="*/ 2147483647 h 32"/>
                <a:gd name="T6" fmla="*/ 2147483647 w 115"/>
                <a:gd name="T7" fmla="*/ 2147483647 h 32"/>
                <a:gd name="T8" fmla="*/ 2147483647 w 115"/>
                <a:gd name="T9" fmla="*/ 2147483647 h 32"/>
                <a:gd name="T10" fmla="*/ 2147483647 w 115"/>
                <a:gd name="T11" fmla="*/ 2147483647 h 32"/>
                <a:gd name="T12" fmla="*/ 2147483647 w 115"/>
                <a:gd name="T13" fmla="*/ 2147483647 h 32"/>
                <a:gd name="T14" fmla="*/ 2147483647 w 115"/>
                <a:gd name="T15" fmla="*/ 2147483647 h 32"/>
                <a:gd name="T16" fmla="*/ 2147483647 w 115"/>
                <a:gd name="T17" fmla="*/ 2147483647 h 32"/>
                <a:gd name="T18" fmla="*/ 2147483647 w 115"/>
                <a:gd name="T19" fmla="*/ 2147483647 h 32"/>
                <a:gd name="T20" fmla="*/ 2147483647 w 115"/>
                <a:gd name="T21" fmla="*/ 2147483647 h 32"/>
                <a:gd name="T22" fmla="*/ 2147483647 w 115"/>
                <a:gd name="T23" fmla="*/ 2147483647 h 32"/>
                <a:gd name="T24" fmla="*/ 2147483647 w 115"/>
                <a:gd name="T25" fmla="*/ 2147483647 h 32"/>
                <a:gd name="T26" fmla="*/ 2147483647 w 115"/>
                <a:gd name="T27" fmla="*/ 2147483647 h 32"/>
                <a:gd name="T28" fmla="*/ 2147483647 w 115"/>
                <a:gd name="T29" fmla="*/ 2147483647 h 32"/>
                <a:gd name="T30" fmla="*/ 2147483647 w 115"/>
                <a:gd name="T31" fmla="*/ 2147483647 h 32"/>
                <a:gd name="T32" fmla="*/ 2147483647 w 115"/>
                <a:gd name="T33" fmla="*/ 2147483647 h 32"/>
                <a:gd name="T34" fmla="*/ 2147483647 w 115"/>
                <a:gd name="T35" fmla="*/ 2147483647 h 32"/>
                <a:gd name="T36" fmla="*/ 2147483647 w 115"/>
                <a:gd name="T37" fmla="*/ 2147483647 h 32"/>
                <a:gd name="T38" fmla="*/ 2147483647 w 115"/>
                <a:gd name="T39" fmla="*/ 2147483647 h 32"/>
                <a:gd name="T40" fmla="*/ 2147483647 w 115"/>
                <a:gd name="T41" fmla="*/ 2147483647 h 32"/>
                <a:gd name="T42" fmla="*/ 2147483647 w 115"/>
                <a:gd name="T43" fmla="*/ 0 h 32"/>
                <a:gd name="T44" fmla="*/ 2147483647 w 115"/>
                <a:gd name="T45" fmla="*/ 2147483647 h 32"/>
                <a:gd name="T46" fmla="*/ 2147483647 w 115"/>
                <a:gd name="T47" fmla="*/ 2147483647 h 32"/>
                <a:gd name="T48" fmla="*/ 2147483647 w 115"/>
                <a:gd name="T49" fmla="*/ 2147483647 h 32"/>
                <a:gd name="T50" fmla="*/ 2147483647 w 115"/>
                <a:gd name="T51" fmla="*/ 0 h 32"/>
                <a:gd name="T52" fmla="*/ 2147483647 w 115"/>
                <a:gd name="T53" fmla="*/ 2147483647 h 32"/>
                <a:gd name="T54" fmla="*/ 2147483647 w 115"/>
                <a:gd name="T55" fmla="*/ 2147483647 h 32"/>
                <a:gd name="T56" fmla="*/ 2147483647 w 115"/>
                <a:gd name="T57" fmla="*/ 2147483647 h 32"/>
                <a:gd name="T58" fmla="*/ 2147483647 w 115"/>
                <a:gd name="T59" fmla="*/ 2147483647 h 32"/>
                <a:gd name="T60" fmla="*/ 2147483647 w 115"/>
                <a:gd name="T61" fmla="*/ 2147483647 h 32"/>
                <a:gd name="T62" fmla="*/ 2147483647 w 115"/>
                <a:gd name="T63" fmla="*/ 2147483647 h 32"/>
                <a:gd name="T64" fmla="*/ 2147483647 w 115"/>
                <a:gd name="T65" fmla="*/ 2147483647 h 32"/>
                <a:gd name="T66" fmla="*/ 2147483647 w 115"/>
                <a:gd name="T67" fmla="*/ 2147483647 h 32"/>
                <a:gd name="T68" fmla="*/ 2147483647 w 115"/>
                <a:gd name="T69" fmla="*/ 2147483647 h 32"/>
                <a:gd name="T70" fmla="*/ 2147483647 w 115"/>
                <a:gd name="T71" fmla="*/ 2147483647 h 32"/>
                <a:gd name="T72" fmla="*/ 2147483647 w 115"/>
                <a:gd name="T73" fmla="*/ 2147483647 h 32"/>
                <a:gd name="T74" fmla="*/ 2147483647 w 115"/>
                <a:gd name="T75" fmla="*/ 2147483647 h 32"/>
                <a:gd name="T76" fmla="*/ 2147483647 w 115"/>
                <a:gd name="T77" fmla="*/ 2147483647 h 32"/>
                <a:gd name="T78" fmla="*/ 2147483647 w 115"/>
                <a:gd name="T79" fmla="*/ 2147483647 h 32"/>
                <a:gd name="T80" fmla="*/ 2147483647 w 115"/>
                <a:gd name="T81" fmla="*/ 2147483647 h 32"/>
                <a:gd name="T82" fmla="*/ 2147483647 w 115"/>
                <a:gd name="T83" fmla="*/ 2147483647 h 32"/>
                <a:gd name="T84" fmla="*/ 2147483647 w 115"/>
                <a:gd name="T85" fmla="*/ 2147483647 h 32"/>
                <a:gd name="T86" fmla="*/ 2147483647 w 115"/>
                <a:gd name="T87" fmla="*/ 2147483647 h 32"/>
                <a:gd name="T88" fmla="*/ 2147483647 w 115"/>
                <a:gd name="T89" fmla="*/ 2147483647 h 32"/>
                <a:gd name="T90" fmla="*/ 2147483647 w 115"/>
                <a:gd name="T91" fmla="*/ 2147483647 h 32"/>
                <a:gd name="T92" fmla="*/ 2147483647 w 115"/>
                <a:gd name="T93" fmla="*/ 2147483647 h 32"/>
                <a:gd name="T94" fmla="*/ 2147483647 w 115"/>
                <a:gd name="T95" fmla="*/ 2147483647 h 32"/>
                <a:gd name="T96" fmla="*/ 2147483647 w 115"/>
                <a:gd name="T97" fmla="*/ 2147483647 h 32"/>
                <a:gd name="T98" fmla="*/ 2147483647 w 115"/>
                <a:gd name="T99" fmla="*/ 2147483647 h 32"/>
                <a:gd name="T100" fmla="*/ 2147483647 w 115"/>
                <a:gd name="T101" fmla="*/ 2147483647 h 32"/>
                <a:gd name="T102" fmla="*/ 2147483647 w 115"/>
                <a:gd name="T103" fmla="*/ 2147483647 h 32"/>
                <a:gd name="T104" fmla="*/ 2147483647 w 115"/>
                <a:gd name="T105" fmla="*/ 2147483647 h 32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60000 65536"/>
                <a:gd name="T157" fmla="*/ 0 60000 65536"/>
                <a:gd name="T158" fmla="*/ 0 60000 65536"/>
                <a:gd name="T159" fmla="*/ 0 w 115"/>
                <a:gd name="T160" fmla="*/ 0 h 32"/>
                <a:gd name="T161" fmla="*/ 115 w 115"/>
                <a:gd name="T162" fmla="*/ 32 h 32"/>
              </a:gdLst>
              <a:ahLst/>
              <a:cxnLst>
                <a:cxn ang="T106">
                  <a:pos x="T0" y="T1"/>
                </a:cxn>
                <a:cxn ang="T107">
                  <a:pos x="T2" y="T3"/>
                </a:cxn>
                <a:cxn ang="T108">
                  <a:pos x="T4" y="T5"/>
                </a:cxn>
                <a:cxn ang="T109">
                  <a:pos x="T6" y="T7"/>
                </a:cxn>
                <a:cxn ang="T110">
                  <a:pos x="T8" y="T9"/>
                </a:cxn>
                <a:cxn ang="T111">
                  <a:pos x="T10" y="T11"/>
                </a:cxn>
                <a:cxn ang="T112">
                  <a:pos x="T12" y="T13"/>
                </a:cxn>
                <a:cxn ang="T113">
                  <a:pos x="T14" y="T15"/>
                </a:cxn>
                <a:cxn ang="T114">
                  <a:pos x="T16" y="T17"/>
                </a:cxn>
                <a:cxn ang="T115">
                  <a:pos x="T18" y="T19"/>
                </a:cxn>
                <a:cxn ang="T116">
                  <a:pos x="T20" y="T21"/>
                </a:cxn>
                <a:cxn ang="T117">
                  <a:pos x="T22" y="T23"/>
                </a:cxn>
                <a:cxn ang="T118">
                  <a:pos x="T24" y="T25"/>
                </a:cxn>
                <a:cxn ang="T119">
                  <a:pos x="T26" y="T27"/>
                </a:cxn>
                <a:cxn ang="T120">
                  <a:pos x="T28" y="T29"/>
                </a:cxn>
                <a:cxn ang="T121">
                  <a:pos x="T30" y="T31"/>
                </a:cxn>
                <a:cxn ang="T122">
                  <a:pos x="T32" y="T33"/>
                </a:cxn>
                <a:cxn ang="T123">
                  <a:pos x="T34" y="T35"/>
                </a:cxn>
                <a:cxn ang="T124">
                  <a:pos x="T36" y="T37"/>
                </a:cxn>
                <a:cxn ang="T125">
                  <a:pos x="T38" y="T39"/>
                </a:cxn>
                <a:cxn ang="T126">
                  <a:pos x="T40" y="T41"/>
                </a:cxn>
                <a:cxn ang="T127">
                  <a:pos x="T42" y="T43"/>
                </a:cxn>
                <a:cxn ang="T128">
                  <a:pos x="T44" y="T45"/>
                </a:cxn>
                <a:cxn ang="T129">
                  <a:pos x="T46" y="T47"/>
                </a:cxn>
                <a:cxn ang="T130">
                  <a:pos x="T48" y="T49"/>
                </a:cxn>
                <a:cxn ang="T131">
                  <a:pos x="T50" y="T51"/>
                </a:cxn>
                <a:cxn ang="T132">
                  <a:pos x="T52" y="T53"/>
                </a:cxn>
                <a:cxn ang="T133">
                  <a:pos x="T54" y="T55"/>
                </a:cxn>
                <a:cxn ang="T134">
                  <a:pos x="T56" y="T57"/>
                </a:cxn>
                <a:cxn ang="T135">
                  <a:pos x="T58" y="T59"/>
                </a:cxn>
                <a:cxn ang="T136">
                  <a:pos x="T60" y="T61"/>
                </a:cxn>
                <a:cxn ang="T137">
                  <a:pos x="T62" y="T63"/>
                </a:cxn>
                <a:cxn ang="T138">
                  <a:pos x="T64" y="T65"/>
                </a:cxn>
                <a:cxn ang="T139">
                  <a:pos x="T66" y="T67"/>
                </a:cxn>
                <a:cxn ang="T140">
                  <a:pos x="T68" y="T69"/>
                </a:cxn>
                <a:cxn ang="T141">
                  <a:pos x="T70" y="T71"/>
                </a:cxn>
                <a:cxn ang="T142">
                  <a:pos x="T72" y="T73"/>
                </a:cxn>
                <a:cxn ang="T143">
                  <a:pos x="T74" y="T75"/>
                </a:cxn>
                <a:cxn ang="T144">
                  <a:pos x="T76" y="T77"/>
                </a:cxn>
                <a:cxn ang="T145">
                  <a:pos x="T78" y="T79"/>
                </a:cxn>
                <a:cxn ang="T146">
                  <a:pos x="T80" y="T81"/>
                </a:cxn>
                <a:cxn ang="T147">
                  <a:pos x="T82" y="T83"/>
                </a:cxn>
                <a:cxn ang="T148">
                  <a:pos x="T84" y="T85"/>
                </a:cxn>
                <a:cxn ang="T149">
                  <a:pos x="T86" y="T87"/>
                </a:cxn>
                <a:cxn ang="T150">
                  <a:pos x="T88" y="T89"/>
                </a:cxn>
                <a:cxn ang="T151">
                  <a:pos x="T90" y="T91"/>
                </a:cxn>
                <a:cxn ang="T152">
                  <a:pos x="T92" y="T93"/>
                </a:cxn>
                <a:cxn ang="T153">
                  <a:pos x="T94" y="T95"/>
                </a:cxn>
                <a:cxn ang="T154">
                  <a:pos x="T96" y="T97"/>
                </a:cxn>
                <a:cxn ang="T155">
                  <a:pos x="T98" y="T99"/>
                </a:cxn>
                <a:cxn ang="T156">
                  <a:pos x="T100" y="T101"/>
                </a:cxn>
                <a:cxn ang="T157">
                  <a:pos x="T102" y="T103"/>
                </a:cxn>
                <a:cxn ang="T158">
                  <a:pos x="T104" y="T105"/>
                </a:cxn>
              </a:cxnLst>
              <a:rect l="T159" t="T160" r="T161" b="T162"/>
              <a:pathLst>
                <a:path w="115" h="32">
                  <a:moveTo>
                    <a:pt x="6" y="29"/>
                  </a:moveTo>
                  <a:lnTo>
                    <a:pt x="7" y="29"/>
                  </a:lnTo>
                  <a:cubicBezTo>
                    <a:pt x="7" y="29"/>
                    <a:pt x="7" y="29"/>
                    <a:pt x="8" y="28"/>
                  </a:cubicBezTo>
                  <a:cubicBezTo>
                    <a:pt x="8" y="28"/>
                    <a:pt x="8" y="28"/>
                    <a:pt x="7" y="28"/>
                  </a:cubicBezTo>
                  <a:lnTo>
                    <a:pt x="4" y="22"/>
                  </a:lnTo>
                  <a:cubicBezTo>
                    <a:pt x="4" y="22"/>
                    <a:pt x="3" y="22"/>
                    <a:pt x="3" y="22"/>
                  </a:cubicBezTo>
                  <a:cubicBezTo>
                    <a:pt x="3" y="22"/>
                    <a:pt x="3" y="22"/>
                    <a:pt x="2" y="22"/>
                  </a:cubicBezTo>
                  <a:lnTo>
                    <a:pt x="0" y="20"/>
                  </a:lnTo>
                  <a:lnTo>
                    <a:pt x="8" y="15"/>
                  </a:lnTo>
                  <a:lnTo>
                    <a:pt x="9" y="18"/>
                  </a:lnTo>
                  <a:cubicBezTo>
                    <a:pt x="9" y="18"/>
                    <a:pt x="8" y="18"/>
                    <a:pt x="8" y="18"/>
                  </a:cubicBezTo>
                  <a:cubicBezTo>
                    <a:pt x="8" y="18"/>
                    <a:pt x="8" y="19"/>
                    <a:pt x="8" y="19"/>
                  </a:cubicBezTo>
                  <a:cubicBezTo>
                    <a:pt x="8" y="19"/>
                    <a:pt x="8" y="19"/>
                    <a:pt x="8" y="19"/>
                  </a:cubicBezTo>
                  <a:cubicBezTo>
                    <a:pt x="8" y="19"/>
                    <a:pt x="8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19"/>
                    <a:pt x="9" y="19"/>
                  </a:cubicBezTo>
                  <a:lnTo>
                    <a:pt x="9" y="20"/>
                  </a:lnTo>
                  <a:lnTo>
                    <a:pt x="13" y="18"/>
                  </a:lnTo>
                  <a:lnTo>
                    <a:pt x="12" y="17"/>
                  </a:lnTo>
                  <a:cubicBezTo>
                    <a:pt x="12" y="17"/>
                    <a:pt x="12" y="16"/>
                    <a:pt x="12" y="16"/>
                  </a:cubicBezTo>
                  <a:cubicBezTo>
                    <a:pt x="11" y="16"/>
                    <a:pt x="11" y="16"/>
                    <a:pt x="11" y="17"/>
                  </a:cubicBezTo>
                  <a:lnTo>
                    <a:pt x="9" y="14"/>
                  </a:lnTo>
                  <a:lnTo>
                    <a:pt x="16" y="10"/>
                  </a:lnTo>
                  <a:lnTo>
                    <a:pt x="18" y="12"/>
                  </a:lnTo>
                  <a:lnTo>
                    <a:pt x="17" y="13"/>
                  </a:lnTo>
                  <a:cubicBezTo>
                    <a:pt x="17" y="13"/>
                    <a:pt x="17" y="13"/>
                    <a:pt x="17" y="13"/>
                  </a:cubicBezTo>
                  <a:cubicBezTo>
                    <a:pt x="17" y="13"/>
                    <a:pt x="17" y="14"/>
                    <a:pt x="17" y="14"/>
                  </a:cubicBezTo>
                  <a:lnTo>
                    <a:pt x="20" y="20"/>
                  </a:lnTo>
                  <a:lnTo>
                    <a:pt x="21" y="20"/>
                  </a:lnTo>
                  <a:cubicBezTo>
                    <a:pt x="21" y="20"/>
                    <a:pt x="21" y="20"/>
                    <a:pt x="21" y="20"/>
                  </a:cubicBezTo>
                  <a:cubicBezTo>
                    <a:pt x="21" y="20"/>
                    <a:pt x="21" y="20"/>
                    <a:pt x="22" y="20"/>
                  </a:cubicBezTo>
                  <a:lnTo>
                    <a:pt x="22" y="19"/>
                  </a:lnTo>
                  <a:lnTo>
                    <a:pt x="24" y="22"/>
                  </a:lnTo>
                  <a:lnTo>
                    <a:pt x="17" y="26"/>
                  </a:lnTo>
                  <a:lnTo>
                    <a:pt x="15" y="24"/>
                  </a:lnTo>
                  <a:cubicBezTo>
                    <a:pt x="16" y="24"/>
                    <a:pt x="16" y="23"/>
                    <a:pt x="16" y="23"/>
                  </a:cubicBezTo>
                  <a:cubicBezTo>
                    <a:pt x="16" y="23"/>
                    <a:pt x="16" y="23"/>
                    <a:pt x="16" y="23"/>
                  </a:cubicBezTo>
                  <a:lnTo>
                    <a:pt x="14" y="21"/>
                  </a:lnTo>
                  <a:lnTo>
                    <a:pt x="11" y="23"/>
                  </a:lnTo>
                  <a:lnTo>
                    <a:pt x="12" y="25"/>
                  </a:lnTo>
                  <a:cubicBezTo>
                    <a:pt x="12" y="25"/>
                    <a:pt x="12" y="25"/>
                    <a:pt x="13" y="25"/>
                  </a:cubicBezTo>
                  <a:cubicBezTo>
                    <a:pt x="13" y="25"/>
                    <a:pt x="13" y="25"/>
                    <a:pt x="13" y="25"/>
                  </a:cubicBezTo>
                  <a:lnTo>
                    <a:pt x="14" y="25"/>
                  </a:lnTo>
                  <a:lnTo>
                    <a:pt x="15" y="27"/>
                  </a:lnTo>
                  <a:lnTo>
                    <a:pt x="8" y="32"/>
                  </a:lnTo>
                  <a:lnTo>
                    <a:pt x="6" y="29"/>
                  </a:lnTo>
                  <a:close/>
                  <a:moveTo>
                    <a:pt x="33" y="3"/>
                  </a:moveTo>
                  <a:lnTo>
                    <a:pt x="34" y="6"/>
                  </a:lnTo>
                  <a:lnTo>
                    <a:pt x="33" y="6"/>
                  </a:lnTo>
                  <a:cubicBezTo>
                    <a:pt x="33" y="6"/>
                    <a:pt x="33" y="6"/>
                    <a:pt x="33" y="6"/>
                  </a:cubicBezTo>
                  <a:cubicBezTo>
                    <a:pt x="33" y="7"/>
                    <a:pt x="33" y="7"/>
                    <a:pt x="33" y="7"/>
                  </a:cubicBezTo>
                  <a:lnTo>
                    <a:pt x="35" y="14"/>
                  </a:lnTo>
                  <a:lnTo>
                    <a:pt x="38" y="13"/>
                  </a:lnTo>
                  <a:lnTo>
                    <a:pt x="37" y="6"/>
                  </a:lnTo>
                  <a:cubicBezTo>
                    <a:pt x="37" y="6"/>
                    <a:pt x="36" y="6"/>
                    <a:pt x="36" y="6"/>
                  </a:cubicBezTo>
                  <a:cubicBezTo>
                    <a:pt x="36" y="5"/>
                    <a:pt x="36" y="5"/>
                    <a:pt x="36" y="6"/>
                  </a:cubicBezTo>
                  <a:lnTo>
                    <a:pt x="35" y="6"/>
                  </a:lnTo>
                  <a:lnTo>
                    <a:pt x="35" y="3"/>
                  </a:lnTo>
                  <a:lnTo>
                    <a:pt x="43" y="1"/>
                  </a:lnTo>
                  <a:lnTo>
                    <a:pt x="44" y="3"/>
                  </a:lnTo>
                  <a:lnTo>
                    <a:pt x="43" y="4"/>
                  </a:lnTo>
                  <a:cubicBezTo>
                    <a:pt x="42" y="4"/>
                    <a:pt x="42" y="4"/>
                    <a:pt x="42" y="4"/>
                  </a:cubicBezTo>
                  <a:cubicBezTo>
                    <a:pt x="42" y="4"/>
                    <a:pt x="42" y="4"/>
                    <a:pt x="42" y="4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cubicBezTo>
                    <a:pt x="42" y="5"/>
                    <a:pt x="42" y="5"/>
                    <a:pt x="42" y="5"/>
                  </a:cubicBezTo>
                  <a:lnTo>
                    <a:pt x="44" y="10"/>
                  </a:lnTo>
                  <a:cubicBezTo>
                    <a:pt x="44" y="10"/>
                    <a:pt x="44" y="10"/>
                    <a:pt x="44" y="10"/>
                  </a:cubicBezTo>
                  <a:cubicBezTo>
                    <a:pt x="44" y="10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4" y="11"/>
                    <a:pt x="44" y="11"/>
                    <a:pt x="45" y="11"/>
                  </a:cubicBezTo>
                  <a:lnTo>
                    <a:pt x="46" y="11"/>
                  </a:lnTo>
                  <a:lnTo>
                    <a:pt x="48" y="17"/>
                  </a:lnTo>
                  <a:lnTo>
                    <a:pt x="45" y="18"/>
                  </a:lnTo>
                  <a:lnTo>
                    <a:pt x="44" y="17"/>
                  </a:ln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6"/>
                    <a:pt x="44" y="16"/>
                  </a:cubicBezTo>
                  <a:cubicBezTo>
                    <a:pt x="44" y="16"/>
                    <a:pt x="44" y="15"/>
                    <a:pt x="44" y="15"/>
                  </a:cubicBezTo>
                  <a:cubicBezTo>
                    <a:pt x="43" y="15"/>
                    <a:pt x="43" y="15"/>
                    <a:pt x="42" y="15"/>
                  </a:cubicBezTo>
                  <a:lnTo>
                    <a:pt x="28" y="19"/>
                  </a:lnTo>
                  <a:lnTo>
                    <a:pt x="27" y="16"/>
                  </a:lnTo>
                  <a:lnTo>
                    <a:pt x="28" y="16"/>
                  </a:lnTo>
                  <a:cubicBezTo>
                    <a:pt x="29" y="16"/>
                    <a:pt x="29" y="16"/>
                    <a:pt x="29" y="16"/>
                  </a:cubicBezTo>
                  <a:cubicBezTo>
                    <a:pt x="29" y="16"/>
                    <a:pt x="29" y="16"/>
                    <a:pt x="29" y="15"/>
                  </a:cubicBezTo>
                  <a:lnTo>
                    <a:pt x="27" y="9"/>
                  </a:lnTo>
                  <a:cubicBezTo>
                    <a:pt x="27" y="8"/>
                    <a:pt x="27" y="8"/>
                    <a:pt x="27" y="8"/>
                  </a:cubicBezTo>
                  <a:cubicBezTo>
                    <a:pt x="27" y="8"/>
                    <a:pt x="26" y="8"/>
                    <a:pt x="26" y="8"/>
                  </a:cubicBezTo>
                  <a:lnTo>
                    <a:pt x="25" y="8"/>
                  </a:lnTo>
                  <a:lnTo>
                    <a:pt x="25" y="6"/>
                  </a:lnTo>
                  <a:lnTo>
                    <a:pt x="33" y="3"/>
                  </a:lnTo>
                  <a:close/>
                  <a:moveTo>
                    <a:pt x="61" y="0"/>
                  </a:moveTo>
                  <a:lnTo>
                    <a:pt x="61" y="3"/>
                  </a:lnTo>
                  <a:cubicBezTo>
                    <a:pt x="61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3"/>
                  </a:cubicBezTo>
                  <a:cubicBezTo>
                    <a:pt x="60" y="3"/>
                    <a:pt x="60" y="3"/>
                    <a:pt x="60" y="4"/>
                  </a:cubicBezTo>
                  <a:lnTo>
                    <a:pt x="62" y="6"/>
                  </a:lnTo>
                  <a:lnTo>
                    <a:pt x="63" y="4"/>
                  </a:ln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4" y="3"/>
                  </a:cubicBezTo>
                  <a:cubicBezTo>
                    <a:pt x="64" y="3"/>
                    <a:pt x="64" y="3"/>
                    <a:pt x="63" y="3"/>
                  </a:cubicBezTo>
                  <a:cubicBezTo>
                    <a:pt x="63" y="3"/>
                    <a:pt x="63" y="3"/>
                    <a:pt x="63" y="3"/>
                  </a:cubicBezTo>
                  <a:lnTo>
                    <a:pt x="63" y="0"/>
                  </a:lnTo>
                  <a:lnTo>
                    <a:pt x="70" y="0"/>
                  </a:lnTo>
                  <a:lnTo>
                    <a:pt x="70" y="3"/>
                  </a:lnTo>
                  <a:lnTo>
                    <a:pt x="69" y="3"/>
                  </a:lnTo>
                  <a:cubicBezTo>
                    <a:pt x="69" y="3"/>
                    <a:pt x="68" y="3"/>
                    <a:pt x="68" y="3"/>
                  </a:cubicBezTo>
                  <a:cubicBezTo>
                    <a:pt x="68" y="3"/>
                    <a:pt x="68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cubicBezTo>
                    <a:pt x="67" y="4"/>
                    <a:pt x="67" y="4"/>
                    <a:pt x="67" y="4"/>
                  </a:cubicBezTo>
                  <a:lnTo>
                    <a:pt x="65" y="8"/>
                  </a:lnTo>
                  <a:cubicBezTo>
                    <a:pt x="65" y="9"/>
                    <a:pt x="64" y="11"/>
                    <a:pt x="64" y="11"/>
                  </a:cubicBezTo>
                  <a:cubicBezTo>
                    <a:pt x="63" y="12"/>
                    <a:pt x="62" y="13"/>
                    <a:pt x="62" y="13"/>
                  </a:cubicBezTo>
                  <a:cubicBezTo>
                    <a:pt x="61" y="14"/>
                    <a:pt x="61" y="14"/>
                    <a:pt x="60" y="14"/>
                  </a:cubicBezTo>
                  <a:cubicBezTo>
                    <a:pt x="59" y="14"/>
                    <a:pt x="58" y="14"/>
                    <a:pt x="58" y="14"/>
                  </a:cubicBezTo>
                  <a:cubicBezTo>
                    <a:pt x="57" y="14"/>
                    <a:pt x="57" y="14"/>
                    <a:pt x="56" y="14"/>
                  </a:cubicBezTo>
                  <a:cubicBezTo>
                    <a:pt x="56" y="14"/>
                    <a:pt x="55" y="14"/>
                    <a:pt x="54" y="14"/>
                  </a:cubicBezTo>
                  <a:lnTo>
                    <a:pt x="54" y="10"/>
                  </a:lnTo>
                  <a:cubicBezTo>
                    <a:pt x="55" y="10"/>
                    <a:pt x="55" y="10"/>
                    <a:pt x="56" y="10"/>
                  </a:cubicBezTo>
                  <a:cubicBezTo>
                    <a:pt x="56" y="10"/>
                    <a:pt x="57" y="10"/>
                    <a:pt x="57" y="10"/>
                  </a:cubicBezTo>
                  <a:cubicBezTo>
                    <a:pt x="57" y="10"/>
                    <a:pt x="57" y="10"/>
                    <a:pt x="58" y="10"/>
                  </a:cubicBezTo>
                  <a:cubicBezTo>
                    <a:pt x="58" y="10"/>
                    <a:pt x="58" y="10"/>
                    <a:pt x="58" y="10"/>
                  </a:cubicBezTo>
                  <a:lnTo>
                    <a:pt x="54" y="4"/>
                  </a:lnTo>
                  <a:cubicBezTo>
                    <a:pt x="54" y="4"/>
                    <a:pt x="54" y="3"/>
                    <a:pt x="54" y="3"/>
                  </a:cubicBezTo>
                  <a:cubicBezTo>
                    <a:pt x="53" y="3"/>
                    <a:pt x="53" y="3"/>
                    <a:pt x="53" y="3"/>
                  </a:cubicBezTo>
                  <a:cubicBezTo>
                    <a:pt x="53" y="3"/>
                    <a:pt x="53" y="3"/>
                    <a:pt x="53" y="2"/>
                  </a:cubicBezTo>
                  <a:cubicBezTo>
                    <a:pt x="52" y="2"/>
                    <a:pt x="52" y="2"/>
                    <a:pt x="52" y="2"/>
                  </a:cubicBezTo>
                  <a:lnTo>
                    <a:pt x="51" y="2"/>
                  </a:lnTo>
                  <a:lnTo>
                    <a:pt x="52" y="0"/>
                  </a:lnTo>
                  <a:lnTo>
                    <a:pt x="61" y="0"/>
                  </a:lnTo>
                  <a:close/>
                  <a:moveTo>
                    <a:pt x="86" y="7"/>
                  </a:moveTo>
                  <a:lnTo>
                    <a:pt x="85" y="7"/>
                  </a:lnTo>
                  <a:cubicBezTo>
                    <a:pt x="85" y="7"/>
                    <a:pt x="85" y="7"/>
                    <a:pt x="84" y="7"/>
                  </a:cubicBezTo>
                  <a:cubicBezTo>
                    <a:pt x="84" y="7"/>
                    <a:pt x="84" y="7"/>
                    <a:pt x="84" y="7"/>
                  </a:cubicBezTo>
                  <a:lnTo>
                    <a:pt x="84" y="9"/>
                  </a:ln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4" y="9"/>
                    <a:pt x="84" y="9"/>
                  </a:cubicBezTo>
                  <a:cubicBezTo>
                    <a:pt x="84" y="9"/>
                    <a:pt x="85" y="9"/>
                    <a:pt x="85" y="9"/>
                  </a:cubicBezTo>
                  <a:cubicBezTo>
                    <a:pt x="85" y="9"/>
                    <a:pt x="85" y="9"/>
                    <a:pt x="85" y="8"/>
                  </a:cubicBezTo>
                  <a:cubicBezTo>
                    <a:pt x="86" y="8"/>
                    <a:pt x="86" y="8"/>
                    <a:pt x="86" y="8"/>
                  </a:cubicBezTo>
                  <a:cubicBezTo>
                    <a:pt x="86" y="8"/>
                    <a:pt x="86" y="8"/>
                    <a:pt x="86" y="7"/>
                  </a:cubicBezTo>
                  <a:cubicBezTo>
                    <a:pt x="87" y="7"/>
                    <a:pt x="87" y="7"/>
                    <a:pt x="87" y="7"/>
                  </a:cubicBezTo>
                  <a:cubicBezTo>
                    <a:pt x="87" y="7"/>
                    <a:pt x="87" y="7"/>
                    <a:pt x="87" y="6"/>
                  </a:cubicBezTo>
                  <a:cubicBezTo>
                    <a:pt x="88" y="6"/>
                    <a:pt x="88" y="6"/>
                    <a:pt x="89" y="5"/>
                  </a:cubicBezTo>
                  <a:cubicBezTo>
                    <a:pt x="90" y="5"/>
                    <a:pt x="91" y="5"/>
                    <a:pt x="92" y="6"/>
                  </a:cubicBezTo>
                  <a:cubicBezTo>
                    <a:pt x="92" y="6"/>
                    <a:pt x="92" y="6"/>
                    <a:pt x="93" y="6"/>
                  </a:cubicBezTo>
                  <a:cubicBezTo>
                    <a:pt x="93" y="6"/>
                    <a:pt x="93" y="6"/>
                    <a:pt x="93" y="6"/>
                  </a:cubicBezTo>
                  <a:cubicBezTo>
                    <a:pt x="94" y="6"/>
                    <a:pt x="94" y="6"/>
                    <a:pt x="94" y="6"/>
                  </a:cubicBezTo>
                  <a:cubicBezTo>
                    <a:pt x="94" y="6"/>
                    <a:pt x="94" y="7"/>
                    <a:pt x="94" y="7"/>
                  </a:cubicBezTo>
                  <a:lnTo>
                    <a:pt x="93" y="10"/>
                  </a:ln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3" y="10"/>
                    <a:pt x="93" y="10"/>
                  </a:cubicBezTo>
                  <a:cubicBezTo>
                    <a:pt x="93" y="10"/>
                    <a:pt x="92" y="10"/>
                    <a:pt x="92" y="10"/>
                  </a:cubicBezTo>
                  <a:cubicBezTo>
                    <a:pt x="92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0"/>
                  </a:cubicBezTo>
                  <a:cubicBezTo>
                    <a:pt x="91" y="10"/>
                    <a:pt x="91" y="10"/>
                    <a:pt x="91" y="11"/>
                  </a:cubicBezTo>
                  <a:cubicBezTo>
                    <a:pt x="90" y="11"/>
                    <a:pt x="90" y="11"/>
                    <a:pt x="89" y="11"/>
                  </a:cubicBezTo>
                  <a:cubicBezTo>
                    <a:pt x="89" y="11"/>
                    <a:pt x="88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7" y="11"/>
                    <a:pt x="87" y="11"/>
                    <a:pt x="87" y="11"/>
                  </a:cubicBezTo>
                  <a:cubicBezTo>
                    <a:pt x="88" y="12"/>
                    <a:pt x="89" y="12"/>
                    <a:pt x="89" y="13"/>
                  </a:cubicBezTo>
                  <a:cubicBezTo>
                    <a:pt x="90" y="13"/>
                    <a:pt x="90" y="14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5"/>
                  </a:cubicBezTo>
                  <a:cubicBezTo>
                    <a:pt x="90" y="15"/>
                    <a:pt x="90" y="15"/>
                    <a:pt x="90" y="16"/>
                  </a:cubicBezTo>
                  <a:cubicBezTo>
                    <a:pt x="90" y="16"/>
                    <a:pt x="90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1" y="16"/>
                  </a:cubicBezTo>
                  <a:cubicBezTo>
                    <a:pt x="91" y="16"/>
                    <a:pt x="91" y="16"/>
                    <a:pt x="92" y="16"/>
                  </a:cubicBezTo>
                  <a:lnTo>
                    <a:pt x="90" y="20"/>
                  </a:lnTo>
                  <a:cubicBezTo>
                    <a:pt x="90" y="20"/>
                    <a:pt x="90" y="20"/>
                    <a:pt x="90" y="20"/>
                  </a:cubicBezTo>
                  <a:cubicBezTo>
                    <a:pt x="89" y="20"/>
                    <a:pt x="89" y="20"/>
                    <a:pt x="89" y="20"/>
                  </a:cubicBezTo>
                  <a:cubicBezTo>
                    <a:pt x="89" y="20"/>
                    <a:pt x="89" y="20"/>
                    <a:pt x="88" y="20"/>
                  </a:cubicBezTo>
                  <a:cubicBezTo>
                    <a:pt x="88" y="20"/>
                    <a:pt x="88" y="20"/>
                    <a:pt x="88" y="20"/>
                  </a:cubicBezTo>
                  <a:cubicBezTo>
                    <a:pt x="87" y="19"/>
                    <a:pt x="86" y="19"/>
                    <a:pt x="85" y="18"/>
                  </a:cubicBezTo>
                  <a:cubicBezTo>
                    <a:pt x="85" y="18"/>
                    <a:pt x="84" y="17"/>
                    <a:pt x="84" y="15"/>
                  </a:cubicBezTo>
                  <a:cubicBezTo>
                    <a:pt x="84" y="15"/>
                    <a:pt x="84" y="15"/>
                    <a:pt x="84" y="15"/>
                  </a:cubicBezTo>
                  <a:cubicBezTo>
                    <a:pt x="84" y="14"/>
                    <a:pt x="84" y="14"/>
                    <a:pt x="84" y="14"/>
                  </a:cubicBezTo>
                  <a:cubicBezTo>
                    <a:pt x="84" y="14"/>
                    <a:pt x="84" y="14"/>
                    <a:pt x="84" y="13"/>
                  </a:cubicBezTo>
                  <a:cubicBezTo>
                    <a:pt x="84" y="13"/>
                    <a:pt x="84" y="13"/>
                    <a:pt x="84" y="13"/>
                  </a:cubicBezTo>
                  <a:cubicBezTo>
                    <a:pt x="84" y="13"/>
                    <a:pt x="84" y="12"/>
                    <a:pt x="84" y="12"/>
                  </a:cubicBezTo>
                  <a:cubicBezTo>
                    <a:pt x="83" y="12"/>
                    <a:pt x="83" y="12"/>
                    <a:pt x="83" y="12"/>
                  </a:cubicBezTo>
                  <a:lnTo>
                    <a:pt x="82" y="14"/>
                  </a:lnTo>
                  <a:cubicBezTo>
                    <a:pt x="82" y="14"/>
                    <a:pt x="82" y="14"/>
                    <a:pt x="82" y="14"/>
                  </a:cubicBezTo>
                  <a:cubicBezTo>
                    <a:pt x="82" y="14"/>
                    <a:pt x="82" y="15"/>
                    <a:pt x="83" y="15"/>
                  </a:cubicBezTo>
                  <a:lnTo>
                    <a:pt x="82" y="18"/>
                  </a:lnTo>
                  <a:lnTo>
                    <a:pt x="74" y="15"/>
                  </a:lnTo>
                  <a:lnTo>
                    <a:pt x="75" y="12"/>
                  </a:lnTo>
                  <a:cubicBezTo>
                    <a:pt x="76" y="12"/>
                    <a:pt x="76" y="12"/>
                    <a:pt x="76" y="12"/>
                  </a:cubicBezTo>
                  <a:cubicBezTo>
                    <a:pt x="76" y="12"/>
                    <a:pt x="76" y="12"/>
                    <a:pt x="77" y="12"/>
                  </a:cubicBezTo>
                  <a:lnTo>
                    <a:pt x="79" y="5"/>
                  </a:lnTo>
                  <a:cubicBezTo>
                    <a:pt x="79" y="5"/>
                    <a:pt x="79" y="5"/>
                    <a:pt x="79" y="5"/>
                  </a:cubicBezTo>
                  <a:cubicBezTo>
                    <a:pt x="79" y="5"/>
                    <a:pt x="78" y="4"/>
                    <a:pt x="78" y="4"/>
                  </a:cubicBezTo>
                  <a:lnTo>
                    <a:pt x="77" y="4"/>
                  </a:lnTo>
                  <a:lnTo>
                    <a:pt x="78" y="1"/>
                  </a:lnTo>
                  <a:lnTo>
                    <a:pt x="87" y="4"/>
                  </a:lnTo>
                  <a:lnTo>
                    <a:pt x="86" y="7"/>
                  </a:lnTo>
                  <a:close/>
                  <a:moveTo>
                    <a:pt x="112" y="28"/>
                  </a:moveTo>
                  <a:cubicBezTo>
                    <a:pt x="111" y="29"/>
                    <a:pt x="110" y="30"/>
                    <a:pt x="108" y="30"/>
                  </a:cubicBezTo>
                  <a:cubicBezTo>
                    <a:pt x="106" y="30"/>
                    <a:pt x="104" y="29"/>
                    <a:pt x="102" y="28"/>
                  </a:cubicBezTo>
                  <a:cubicBezTo>
                    <a:pt x="101" y="27"/>
                    <a:pt x="101" y="27"/>
                    <a:pt x="101" y="27"/>
                  </a:cubicBezTo>
                  <a:cubicBezTo>
                    <a:pt x="100" y="27"/>
                    <a:pt x="100" y="26"/>
                    <a:pt x="100" y="26"/>
                  </a:cubicBezTo>
                  <a:cubicBezTo>
                    <a:pt x="99" y="25"/>
                    <a:pt x="99" y="25"/>
                    <a:pt x="98" y="24"/>
                  </a:cubicBezTo>
                  <a:cubicBezTo>
                    <a:pt x="98" y="23"/>
                    <a:pt x="97" y="22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1"/>
                    <a:pt x="97" y="21"/>
                    <a:pt x="97" y="21"/>
                  </a:cubicBezTo>
                  <a:cubicBezTo>
                    <a:pt x="97" y="20"/>
                    <a:pt x="97" y="20"/>
                    <a:pt x="97" y="19"/>
                  </a:cubicBezTo>
                  <a:cubicBezTo>
                    <a:pt x="98" y="18"/>
                    <a:pt x="98" y="17"/>
                    <a:pt x="99" y="16"/>
                  </a:cubicBezTo>
                  <a:cubicBezTo>
                    <a:pt x="99" y="16"/>
                    <a:pt x="99" y="15"/>
                    <a:pt x="100" y="15"/>
                  </a:cubicBezTo>
                  <a:cubicBezTo>
                    <a:pt x="101" y="14"/>
                    <a:pt x="101" y="14"/>
                    <a:pt x="101" y="14"/>
                  </a:cubicBezTo>
                  <a:cubicBezTo>
                    <a:pt x="102" y="14"/>
                    <a:pt x="102" y="14"/>
                    <a:pt x="102" y="14"/>
                  </a:cubicBezTo>
                  <a:cubicBezTo>
                    <a:pt x="103" y="14"/>
                    <a:pt x="103" y="14"/>
                    <a:pt x="103" y="14"/>
                  </a:cubicBezTo>
                  <a:cubicBezTo>
                    <a:pt x="104" y="13"/>
                    <a:pt x="105" y="13"/>
                    <a:pt x="105" y="14"/>
                  </a:cubicBezTo>
                  <a:cubicBezTo>
                    <a:pt x="106" y="14"/>
                    <a:pt x="107" y="14"/>
                    <a:pt x="108" y="14"/>
                  </a:cubicBezTo>
                  <a:cubicBezTo>
                    <a:pt x="108" y="14"/>
                    <a:pt x="109" y="15"/>
                    <a:pt x="109" y="15"/>
                  </a:cubicBezTo>
                  <a:cubicBezTo>
                    <a:pt x="109" y="15"/>
                    <a:pt x="110" y="15"/>
                    <a:pt x="110" y="15"/>
                  </a:cubicBezTo>
                  <a:cubicBezTo>
                    <a:pt x="112" y="17"/>
                    <a:pt x="113" y="18"/>
                    <a:pt x="114" y="20"/>
                  </a:cubicBezTo>
                  <a:cubicBezTo>
                    <a:pt x="115" y="22"/>
                    <a:pt x="115" y="24"/>
                    <a:pt x="114" y="25"/>
                  </a:cubicBezTo>
                  <a:lnTo>
                    <a:pt x="109" y="21"/>
                  </a:lnTo>
                  <a:cubicBezTo>
                    <a:pt x="109" y="21"/>
                    <a:pt x="109" y="20"/>
                    <a:pt x="109" y="20"/>
                  </a:cubicBezTo>
                  <a:cubicBezTo>
                    <a:pt x="109" y="19"/>
                    <a:pt x="109" y="19"/>
                    <a:pt x="109" y="19"/>
                  </a:cubicBezTo>
                  <a:cubicBezTo>
                    <a:pt x="109" y="19"/>
                    <a:pt x="109" y="19"/>
                    <a:pt x="109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8" y="18"/>
                    <a:pt x="108" y="18"/>
                    <a:pt x="108" y="18"/>
                  </a:cubicBezTo>
                  <a:cubicBezTo>
                    <a:pt x="107" y="18"/>
                    <a:pt x="107" y="18"/>
                    <a:pt x="107" y="18"/>
                  </a:cubicBezTo>
                  <a:cubicBezTo>
                    <a:pt x="106" y="18"/>
                    <a:pt x="105" y="19"/>
                    <a:pt x="105" y="20"/>
                  </a:cubicBezTo>
                  <a:lnTo>
                    <a:pt x="104" y="21"/>
                  </a:lnTo>
                  <a:cubicBezTo>
                    <a:pt x="103" y="22"/>
                    <a:pt x="103" y="22"/>
                    <a:pt x="103" y="23"/>
                  </a:cubicBezTo>
                  <a:cubicBezTo>
                    <a:pt x="103" y="24"/>
                    <a:pt x="103" y="24"/>
                    <a:pt x="104" y="25"/>
                  </a:cubicBezTo>
                  <a:cubicBezTo>
                    <a:pt x="104" y="25"/>
                    <a:pt x="105" y="25"/>
                    <a:pt x="105" y="25"/>
                  </a:cubicBezTo>
                  <a:cubicBezTo>
                    <a:pt x="106" y="25"/>
                    <a:pt x="106" y="25"/>
                    <a:pt x="107" y="24"/>
                  </a:cubicBezTo>
                  <a:lnTo>
                    <a:pt x="112" y="2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pic>
          <p:nvPicPr>
            <p:cNvPr id="59" name="Picture 49" descr="original_metal_w"/>
            <p:cNvPicPr>
              <a:picLocks noChangeAspect="1" noChangeArrowheads="1" noCrop="1"/>
            </p:cNvPicPr>
            <p:nvPr/>
          </p:nvPicPr>
          <p:blipFill>
            <a:blip r:embed="rId4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50010" y="193774"/>
              <a:ext cx="374664" cy="261716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</p:pic>
        <p:sp>
          <p:nvSpPr>
            <p:cNvPr id="60" name="AutoShape 50"/>
            <p:cNvSpPr>
              <a:spLocks noChangeArrowheads="1"/>
            </p:cNvSpPr>
            <p:nvPr/>
          </p:nvSpPr>
          <p:spPr bwMode="auto">
            <a:xfrm>
              <a:off x="9677610" y="119459"/>
              <a:ext cx="523868" cy="408499"/>
            </a:xfrm>
            <a:custGeom>
              <a:avLst/>
              <a:gdLst>
                <a:gd name="T0" fmla="*/ 0 w 21600"/>
                <a:gd name="T1" fmla="*/ 0 h 21600"/>
                <a:gd name="T2" fmla="*/ 0 w 21600"/>
                <a:gd name="T3" fmla="*/ 0 h 21600"/>
                <a:gd name="T4" fmla="*/ 0 w 21600"/>
                <a:gd name="T5" fmla="*/ 0 h 21600"/>
                <a:gd name="T6" fmla="*/ 0 w 21600"/>
                <a:gd name="T7" fmla="*/ 0 h 21600"/>
                <a:gd name="T8" fmla="*/ 0 w 21600"/>
                <a:gd name="T9" fmla="*/ 0 h 21600"/>
                <a:gd name="T10" fmla="*/ 0 w 21600"/>
                <a:gd name="T11" fmla="*/ 0 h 21600"/>
                <a:gd name="T12" fmla="*/ 0 w 21600"/>
                <a:gd name="T13" fmla="*/ 0 h 21600"/>
                <a:gd name="T14" fmla="*/ 0 w 21600"/>
                <a:gd name="T15" fmla="*/ 0 h 21600"/>
                <a:gd name="T16" fmla="*/ 0 60000 65536"/>
                <a:gd name="T17" fmla="*/ 0 60000 65536"/>
                <a:gd name="T18" fmla="*/ 0 60000 65536"/>
                <a:gd name="T19" fmla="*/ 0 60000 65536"/>
                <a:gd name="T20" fmla="*/ 0 60000 65536"/>
                <a:gd name="T21" fmla="*/ 0 60000 65536"/>
                <a:gd name="T22" fmla="*/ 0 60000 65536"/>
                <a:gd name="T23" fmla="*/ 0 60000 65536"/>
                <a:gd name="T24" fmla="*/ 3163 w 21600"/>
                <a:gd name="T25" fmla="*/ 3161 h 21600"/>
                <a:gd name="T26" fmla="*/ 18437 w 21600"/>
                <a:gd name="T27" fmla="*/ 18439 h 21600"/>
              </a:gdLst>
              <a:ahLst/>
              <a:cxnLst>
                <a:cxn ang="T16">
                  <a:pos x="T0" y="T1"/>
                </a:cxn>
                <a:cxn ang="T17">
                  <a:pos x="T2" y="T3"/>
                </a:cxn>
                <a:cxn ang="T18">
                  <a:pos x="T4" y="T5"/>
                </a:cxn>
                <a:cxn ang="T19">
                  <a:pos x="T6" y="T7"/>
                </a:cxn>
                <a:cxn ang="T20">
                  <a:pos x="T8" y="T9"/>
                </a:cxn>
                <a:cxn ang="T21">
                  <a:pos x="T10" y="T11"/>
                </a:cxn>
                <a:cxn ang="T22">
                  <a:pos x="T12" y="T13"/>
                </a:cxn>
                <a:cxn ang="T23">
                  <a:pos x="T14" y="T15"/>
                </a:cxn>
              </a:cxnLst>
              <a:rect l="T24" t="T25" r="T26" b="T27"/>
              <a:pathLst>
                <a:path w="21600" h="21600">
                  <a:moveTo>
                    <a:pt x="0" y="10800"/>
                  </a:moveTo>
                  <a:cubicBezTo>
                    <a:pt x="0" y="4835"/>
                    <a:pt x="4835" y="0"/>
                    <a:pt x="10800" y="0"/>
                  </a:cubicBezTo>
                  <a:cubicBezTo>
                    <a:pt x="16765" y="0"/>
                    <a:pt x="21600" y="4835"/>
                    <a:pt x="21600" y="10800"/>
                  </a:cubicBezTo>
                  <a:cubicBezTo>
                    <a:pt x="21600" y="16765"/>
                    <a:pt x="16765" y="21600"/>
                    <a:pt x="10800" y="21600"/>
                  </a:cubicBezTo>
                  <a:cubicBezTo>
                    <a:pt x="4835" y="21600"/>
                    <a:pt x="0" y="16765"/>
                    <a:pt x="0" y="10800"/>
                  </a:cubicBezTo>
                  <a:close/>
                  <a:moveTo>
                    <a:pt x="5400" y="10800"/>
                  </a:moveTo>
                  <a:cubicBezTo>
                    <a:pt x="5400" y="13782"/>
                    <a:pt x="7818" y="16200"/>
                    <a:pt x="10800" y="16200"/>
                  </a:cubicBezTo>
                  <a:cubicBezTo>
                    <a:pt x="13782" y="16200"/>
                    <a:pt x="16200" y="13782"/>
                    <a:pt x="16200" y="10800"/>
                  </a:cubicBezTo>
                  <a:cubicBezTo>
                    <a:pt x="16200" y="7818"/>
                    <a:pt x="13782" y="5400"/>
                    <a:pt x="10800" y="5400"/>
                  </a:cubicBezTo>
                  <a:cubicBezTo>
                    <a:pt x="7818" y="5400"/>
                    <a:pt x="5400" y="7818"/>
                    <a:pt x="5400" y="10800"/>
                  </a:cubicBezTo>
                  <a:close/>
                </a:path>
              </a:pathLst>
            </a:custGeom>
            <a:solidFill>
              <a:srgbClr val="0000FF">
                <a:alpha val="70195"/>
              </a:srgbClr>
            </a:solidFill>
            <a:ln w="9525">
              <a:noFill/>
              <a:miter lim="800000"/>
              <a:headEnd/>
              <a:tailEnd/>
            </a:ln>
          </p:spPr>
          <p:txBody>
            <a:bodyPr wrap="none" lIns="101780" tIns="50892" rIns="101780" bIns="50892" anchor="ctr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1" name="Group 51"/>
            <p:cNvGrpSpPr>
              <a:grpSpLocks/>
            </p:cNvGrpSpPr>
            <p:nvPr/>
          </p:nvGrpSpPr>
          <p:grpSpPr bwMode="auto">
            <a:xfrm>
              <a:off x="9857371" y="76763"/>
              <a:ext cx="161042" cy="177940"/>
              <a:chOff x="3374" y="926"/>
              <a:chExt cx="585" cy="771"/>
            </a:xfrm>
          </p:grpSpPr>
          <p:sp>
            <p:nvSpPr>
              <p:cNvPr id="69" name="Freeform 52"/>
              <p:cNvSpPr>
                <a:spLocks/>
              </p:cNvSpPr>
              <p:nvPr/>
            </p:nvSpPr>
            <p:spPr bwMode="auto">
              <a:xfrm>
                <a:off x="3511" y="1317"/>
                <a:ext cx="313" cy="379"/>
              </a:xfrm>
              <a:custGeom>
                <a:avLst/>
                <a:gdLst>
                  <a:gd name="T0" fmla="*/ 2147483647 w 27"/>
                  <a:gd name="T1" fmla="*/ 0 h 33"/>
                  <a:gd name="T2" fmla="*/ 2147483647 w 27"/>
                  <a:gd name="T3" fmla="*/ 0 h 33"/>
                  <a:gd name="T4" fmla="*/ 2147483647 w 27"/>
                  <a:gd name="T5" fmla="*/ 2147483647 h 33"/>
                  <a:gd name="T6" fmla="*/ 2147483647 w 27"/>
                  <a:gd name="T7" fmla="*/ 2147483647 h 33"/>
                  <a:gd name="T8" fmla="*/ 2147483647 w 27"/>
                  <a:gd name="T9" fmla="*/ 2147483647 h 33"/>
                  <a:gd name="T10" fmla="*/ 2147483647 w 27"/>
                  <a:gd name="T11" fmla="*/ 2147483647 h 33"/>
                  <a:gd name="T12" fmla="*/ 2147483647 w 27"/>
                  <a:gd name="T13" fmla="*/ 2147483647 h 33"/>
                  <a:gd name="T14" fmla="*/ 2147483647 w 27"/>
                  <a:gd name="T15" fmla="*/ 2147483647 h 33"/>
                  <a:gd name="T16" fmla="*/ 2147483647 w 27"/>
                  <a:gd name="T17" fmla="*/ 2147483647 h 33"/>
                  <a:gd name="T18" fmla="*/ 2147483647 w 27"/>
                  <a:gd name="T19" fmla="*/ 2147483647 h 33"/>
                  <a:gd name="T20" fmla="*/ 2147483647 w 27"/>
                  <a:gd name="T21" fmla="*/ 2147483647 h 33"/>
                  <a:gd name="T22" fmla="*/ 2147483647 w 27"/>
                  <a:gd name="T23" fmla="*/ 2147483647 h 33"/>
                  <a:gd name="T24" fmla="*/ 2147483647 w 27"/>
                  <a:gd name="T25" fmla="*/ 2147483647 h 33"/>
                  <a:gd name="T26" fmla="*/ 2147483647 w 27"/>
                  <a:gd name="T27" fmla="*/ 2147483647 h 33"/>
                  <a:gd name="T28" fmla="*/ 2147483647 w 27"/>
                  <a:gd name="T29" fmla="*/ 2147483647 h 33"/>
                  <a:gd name="T30" fmla="*/ 2147483647 w 27"/>
                  <a:gd name="T31" fmla="*/ 2147483647 h 33"/>
                  <a:gd name="T32" fmla="*/ 2147483647 w 27"/>
                  <a:gd name="T33" fmla="*/ 2147483647 h 33"/>
                  <a:gd name="T34" fmla="*/ 2147483647 w 27"/>
                  <a:gd name="T35" fmla="*/ 2147483647 h 33"/>
                  <a:gd name="T36" fmla="*/ 2147483647 w 27"/>
                  <a:gd name="T37" fmla="*/ 2147483647 h 33"/>
                  <a:gd name="T38" fmla="*/ 2147483647 w 27"/>
                  <a:gd name="T39" fmla="*/ 2147483647 h 33"/>
                  <a:gd name="T40" fmla="*/ 2147483647 w 27"/>
                  <a:gd name="T41" fmla="*/ 2147483647 h 33"/>
                  <a:gd name="T42" fmla="*/ 2147483647 w 27"/>
                  <a:gd name="T43" fmla="*/ 2147483647 h 33"/>
                  <a:gd name="T44" fmla="*/ 2147483647 w 27"/>
                  <a:gd name="T45" fmla="*/ 2147483647 h 33"/>
                  <a:gd name="T46" fmla="*/ 2147483647 w 27"/>
                  <a:gd name="T47" fmla="*/ 2147483647 h 33"/>
                  <a:gd name="T48" fmla="*/ 2147483647 w 27"/>
                  <a:gd name="T49" fmla="*/ 2147483647 h 33"/>
                  <a:gd name="T50" fmla="*/ 2147483647 w 27"/>
                  <a:gd name="T51" fmla="*/ 2147483647 h 33"/>
                  <a:gd name="T52" fmla="*/ 0 w 27"/>
                  <a:gd name="T53" fmla="*/ 2147483647 h 33"/>
                  <a:gd name="T54" fmla="*/ 2147483647 w 27"/>
                  <a:gd name="T55" fmla="*/ 2147483647 h 33"/>
                  <a:gd name="T56" fmla="*/ 0 w 27"/>
                  <a:gd name="T57" fmla="*/ 2147483647 h 33"/>
                  <a:gd name="T58" fmla="*/ 2147483647 w 27"/>
                  <a:gd name="T59" fmla="*/ 2147483647 h 33"/>
                  <a:gd name="T60" fmla="*/ 2147483647 w 27"/>
                  <a:gd name="T61" fmla="*/ 2147483647 h 33"/>
                  <a:gd name="T62" fmla="*/ 2147483647 w 27"/>
                  <a:gd name="T63" fmla="*/ 0 h 33"/>
                  <a:gd name="T64" fmla="*/ 2147483647 w 27"/>
                  <a:gd name="T65" fmla="*/ 0 h 33"/>
                  <a:gd name="T66" fmla="*/ 2147483647 w 27"/>
                  <a:gd name="T67" fmla="*/ 0 h 33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60000 65536"/>
                  <a:gd name="T85" fmla="*/ 0 60000 65536"/>
                  <a:gd name="T86" fmla="*/ 0 60000 65536"/>
                  <a:gd name="T87" fmla="*/ 0 60000 65536"/>
                  <a:gd name="T88" fmla="*/ 0 60000 65536"/>
                  <a:gd name="T89" fmla="*/ 0 60000 65536"/>
                  <a:gd name="T90" fmla="*/ 0 60000 65536"/>
                  <a:gd name="T91" fmla="*/ 0 60000 65536"/>
                  <a:gd name="T92" fmla="*/ 0 60000 65536"/>
                  <a:gd name="T93" fmla="*/ 0 60000 65536"/>
                  <a:gd name="T94" fmla="*/ 0 60000 65536"/>
                  <a:gd name="T95" fmla="*/ 0 60000 65536"/>
                  <a:gd name="T96" fmla="*/ 0 60000 65536"/>
                  <a:gd name="T97" fmla="*/ 0 60000 65536"/>
                  <a:gd name="T98" fmla="*/ 0 60000 65536"/>
                  <a:gd name="T99" fmla="*/ 0 60000 65536"/>
                  <a:gd name="T100" fmla="*/ 0 60000 65536"/>
                  <a:gd name="T101" fmla="*/ 0 60000 65536"/>
                  <a:gd name="T102" fmla="*/ 0 w 27"/>
                  <a:gd name="T103" fmla="*/ 0 h 33"/>
                  <a:gd name="T104" fmla="*/ 27 w 27"/>
                  <a:gd name="T105" fmla="*/ 33 h 33"/>
                </a:gdLst>
                <a:ahLst/>
                <a:cxnLst>
                  <a:cxn ang="T68">
                    <a:pos x="T0" y="T1"/>
                  </a:cxn>
                  <a:cxn ang="T69">
                    <a:pos x="T2" y="T3"/>
                  </a:cxn>
                  <a:cxn ang="T70">
                    <a:pos x="T4" y="T5"/>
                  </a:cxn>
                  <a:cxn ang="T71">
                    <a:pos x="T6" y="T7"/>
                  </a:cxn>
                  <a:cxn ang="T72">
                    <a:pos x="T8" y="T9"/>
                  </a:cxn>
                  <a:cxn ang="T73">
                    <a:pos x="T10" y="T11"/>
                  </a:cxn>
                  <a:cxn ang="T74">
                    <a:pos x="T12" y="T13"/>
                  </a:cxn>
                  <a:cxn ang="T75">
                    <a:pos x="T14" y="T15"/>
                  </a:cxn>
                  <a:cxn ang="T76">
                    <a:pos x="T16" y="T17"/>
                  </a:cxn>
                  <a:cxn ang="T77">
                    <a:pos x="T18" y="T19"/>
                  </a:cxn>
                  <a:cxn ang="T78">
                    <a:pos x="T20" y="T21"/>
                  </a:cxn>
                  <a:cxn ang="T79">
                    <a:pos x="T22" y="T23"/>
                  </a:cxn>
                  <a:cxn ang="T80">
                    <a:pos x="T24" y="T25"/>
                  </a:cxn>
                  <a:cxn ang="T81">
                    <a:pos x="T26" y="T27"/>
                  </a:cxn>
                  <a:cxn ang="T82">
                    <a:pos x="T28" y="T29"/>
                  </a:cxn>
                  <a:cxn ang="T83">
                    <a:pos x="T30" y="T31"/>
                  </a:cxn>
                  <a:cxn ang="T84">
                    <a:pos x="T32" y="T33"/>
                  </a:cxn>
                  <a:cxn ang="T85">
                    <a:pos x="T34" y="T35"/>
                  </a:cxn>
                  <a:cxn ang="T86">
                    <a:pos x="T36" y="T37"/>
                  </a:cxn>
                  <a:cxn ang="T87">
                    <a:pos x="T38" y="T39"/>
                  </a:cxn>
                  <a:cxn ang="T88">
                    <a:pos x="T40" y="T41"/>
                  </a:cxn>
                  <a:cxn ang="T89">
                    <a:pos x="T42" y="T43"/>
                  </a:cxn>
                  <a:cxn ang="T90">
                    <a:pos x="T44" y="T45"/>
                  </a:cxn>
                  <a:cxn ang="T91">
                    <a:pos x="T46" y="T47"/>
                  </a:cxn>
                  <a:cxn ang="T92">
                    <a:pos x="T48" y="T49"/>
                  </a:cxn>
                  <a:cxn ang="T93">
                    <a:pos x="T50" y="T51"/>
                  </a:cxn>
                  <a:cxn ang="T94">
                    <a:pos x="T52" y="T53"/>
                  </a:cxn>
                  <a:cxn ang="T95">
                    <a:pos x="T54" y="T55"/>
                  </a:cxn>
                  <a:cxn ang="T96">
                    <a:pos x="T56" y="T57"/>
                  </a:cxn>
                  <a:cxn ang="T97">
                    <a:pos x="T58" y="T59"/>
                  </a:cxn>
                  <a:cxn ang="T98">
                    <a:pos x="T60" y="T61"/>
                  </a:cxn>
                  <a:cxn ang="T99">
                    <a:pos x="T62" y="T63"/>
                  </a:cxn>
                  <a:cxn ang="T100">
                    <a:pos x="T64" y="T65"/>
                  </a:cxn>
                  <a:cxn ang="T101">
                    <a:pos x="T66" y="T67"/>
                  </a:cxn>
                </a:cxnLst>
                <a:rect l="T102" t="T103" r="T104" b="T105"/>
                <a:pathLst>
                  <a:path w="27" h="33">
                    <a:moveTo>
                      <a:pt x="14" y="0"/>
                    </a:moveTo>
                    <a:lnTo>
                      <a:pt x="14" y="0"/>
                    </a:lnTo>
                    <a:lnTo>
                      <a:pt x="21" y="6"/>
                    </a:lnTo>
                    <a:cubicBezTo>
                      <a:pt x="22" y="8"/>
                      <a:pt x="22" y="9"/>
                      <a:pt x="21" y="10"/>
                    </a:cubicBezTo>
                    <a:cubicBezTo>
                      <a:pt x="24" y="10"/>
                      <a:pt x="27" y="11"/>
                      <a:pt x="27" y="14"/>
                    </a:cubicBezTo>
                    <a:lnTo>
                      <a:pt x="26" y="14"/>
                    </a:lnTo>
                    <a:lnTo>
                      <a:pt x="27" y="15"/>
                    </a:lnTo>
                    <a:lnTo>
                      <a:pt x="25" y="16"/>
                    </a:lnTo>
                    <a:lnTo>
                      <a:pt x="26" y="17"/>
                    </a:lnTo>
                    <a:cubicBezTo>
                      <a:pt x="25" y="17"/>
                      <a:pt x="24" y="17"/>
                      <a:pt x="24" y="16"/>
                    </a:cubicBezTo>
                    <a:cubicBezTo>
                      <a:pt x="24" y="17"/>
                      <a:pt x="23" y="18"/>
                      <a:pt x="22" y="18"/>
                    </a:cubicBezTo>
                    <a:cubicBezTo>
                      <a:pt x="22" y="16"/>
                      <a:pt x="21" y="15"/>
                      <a:pt x="19" y="15"/>
                    </a:cubicBezTo>
                    <a:cubicBezTo>
                      <a:pt x="17" y="16"/>
                      <a:pt x="16" y="16"/>
                      <a:pt x="16" y="14"/>
                    </a:cubicBezTo>
                    <a:lnTo>
                      <a:pt x="16" y="21"/>
                    </a:lnTo>
                    <a:cubicBezTo>
                      <a:pt x="18" y="28"/>
                      <a:pt x="16" y="31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4" y="33"/>
                      <a:pt x="14" y="33"/>
                      <a:pt x="14" y="33"/>
                    </a:cubicBezTo>
                    <a:cubicBezTo>
                      <a:pt x="11" y="31"/>
                      <a:pt x="9" y="28"/>
                      <a:pt x="11" y="21"/>
                    </a:cubicBezTo>
                    <a:lnTo>
                      <a:pt x="11" y="14"/>
                    </a:lnTo>
                    <a:cubicBezTo>
                      <a:pt x="11" y="16"/>
                      <a:pt x="10" y="16"/>
                      <a:pt x="8" y="15"/>
                    </a:cubicBezTo>
                    <a:cubicBezTo>
                      <a:pt x="6" y="15"/>
                      <a:pt x="5" y="16"/>
                      <a:pt x="5" y="18"/>
                    </a:cubicBezTo>
                    <a:cubicBezTo>
                      <a:pt x="4" y="18"/>
                      <a:pt x="4" y="17"/>
                      <a:pt x="3" y="16"/>
                    </a:cubicBezTo>
                    <a:cubicBezTo>
                      <a:pt x="3" y="17"/>
                      <a:pt x="2" y="17"/>
                      <a:pt x="1" y="17"/>
                    </a:cubicBezTo>
                    <a:lnTo>
                      <a:pt x="2" y="16"/>
                    </a:lnTo>
                    <a:lnTo>
                      <a:pt x="0" y="15"/>
                    </a:lnTo>
                    <a:lnTo>
                      <a:pt x="1" y="14"/>
                    </a:lnTo>
                    <a:lnTo>
                      <a:pt x="0" y="14"/>
                    </a:lnTo>
                    <a:cubicBezTo>
                      <a:pt x="0" y="11"/>
                      <a:pt x="3" y="10"/>
                      <a:pt x="6" y="10"/>
                    </a:cubicBezTo>
                    <a:cubicBezTo>
                      <a:pt x="5" y="9"/>
                      <a:pt x="5" y="8"/>
                      <a:pt x="6" y="6"/>
                    </a:cubicBezTo>
                    <a:lnTo>
                      <a:pt x="14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0" name="Freeform 53"/>
              <p:cNvSpPr>
                <a:spLocks/>
              </p:cNvSpPr>
              <p:nvPr/>
            </p:nvSpPr>
            <p:spPr bwMode="auto">
              <a:xfrm>
                <a:off x="3569" y="1226"/>
                <a:ext cx="198" cy="92"/>
              </a:xfrm>
              <a:custGeom>
                <a:avLst/>
                <a:gdLst>
                  <a:gd name="T0" fmla="*/ 0 w 17"/>
                  <a:gd name="T1" fmla="*/ 2147483647 h 8"/>
                  <a:gd name="T2" fmla="*/ 2147483647 w 17"/>
                  <a:gd name="T3" fmla="*/ 2147483647 h 8"/>
                  <a:gd name="T4" fmla="*/ 2147483647 w 17"/>
                  <a:gd name="T5" fmla="*/ 0 h 8"/>
                  <a:gd name="T6" fmla="*/ 2147483647 w 17"/>
                  <a:gd name="T7" fmla="*/ 0 h 8"/>
                  <a:gd name="T8" fmla="*/ 2147483647 w 17"/>
                  <a:gd name="T9" fmla="*/ 0 h 8"/>
                  <a:gd name="T10" fmla="*/ 2147483647 w 17"/>
                  <a:gd name="T11" fmla="*/ 2147483647 h 8"/>
                  <a:gd name="T12" fmla="*/ 2147483647 w 17"/>
                  <a:gd name="T13" fmla="*/ 2147483647 h 8"/>
                  <a:gd name="T14" fmla="*/ 2147483647 w 17"/>
                  <a:gd name="T15" fmla="*/ 2147483647 h 8"/>
                  <a:gd name="T16" fmla="*/ 2147483647 w 17"/>
                  <a:gd name="T17" fmla="*/ 2147483647 h 8"/>
                  <a:gd name="T18" fmla="*/ 2147483647 w 17"/>
                  <a:gd name="T19" fmla="*/ 2147483647 h 8"/>
                  <a:gd name="T20" fmla="*/ 2147483647 w 17"/>
                  <a:gd name="T21" fmla="*/ 2147483647 h 8"/>
                  <a:gd name="T22" fmla="*/ 2147483647 w 17"/>
                  <a:gd name="T23" fmla="*/ 2147483647 h 8"/>
                  <a:gd name="T24" fmla="*/ 2147483647 w 17"/>
                  <a:gd name="T25" fmla="*/ 2147483647 h 8"/>
                  <a:gd name="T26" fmla="*/ 2147483647 w 17"/>
                  <a:gd name="T27" fmla="*/ 2147483647 h 8"/>
                  <a:gd name="T28" fmla="*/ 2147483647 w 17"/>
                  <a:gd name="T29" fmla="*/ 2147483647 h 8"/>
                  <a:gd name="T30" fmla="*/ 2147483647 w 17"/>
                  <a:gd name="T31" fmla="*/ 2147483647 h 8"/>
                  <a:gd name="T32" fmla="*/ 2147483647 w 17"/>
                  <a:gd name="T33" fmla="*/ 2147483647 h 8"/>
                  <a:gd name="T34" fmla="*/ 2147483647 w 17"/>
                  <a:gd name="T35" fmla="*/ 2147483647 h 8"/>
                  <a:gd name="T36" fmla="*/ 2147483647 w 17"/>
                  <a:gd name="T37" fmla="*/ 2147483647 h 8"/>
                  <a:gd name="T38" fmla="*/ 2147483647 w 17"/>
                  <a:gd name="T39" fmla="*/ 2147483647 h 8"/>
                  <a:gd name="T40" fmla="*/ 2147483647 w 17"/>
                  <a:gd name="T41" fmla="*/ 2147483647 h 8"/>
                  <a:gd name="T42" fmla="*/ 2147483647 w 17"/>
                  <a:gd name="T43" fmla="*/ 2147483647 h 8"/>
                  <a:gd name="T44" fmla="*/ 2147483647 w 17"/>
                  <a:gd name="T45" fmla="*/ 2147483647 h 8"/>
                  <a:gd name="T46" fmla="*/ 2147483647 w 17"/>
                  <a:gd name="T47" fmla="*/ 2147483647 h 8"/>
                  <a:gd name="T48" fmla="*/ 0 w 17"/>
                  <a:gd name="T49" fmla="*/ 2147483647 h 8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7"/>
                  <a:gd name="T76" fmla="*/ 0 h 8"/>
                  <a:gd name="T77" fmla="*/ 17 w 17"/>
                  <a:gd name="T78" fmla="*/ 8 h 8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7" h="8">
                    <a:moveTo>
                      <a:pt x="0" y="3"/>
                    </a:moveTo>
                    <a:cubicBezTo>
                      <a:pt x="2" y="3"/>
                      <a:pt x="3" y="3"/>
                      <a:pt x="2" y="1"/>
                    </a:cubicBezTo>
                    <a:lnTo>
                      <a:pt x="8" y="0"/>
                    </a:lnTo>
                    <a:lnTo>
                      <a:pt x="15" y="1"/>
                    </a:lnTo>
                    <a:cubicBezTo>
                      <a:pt x="14" y="3"/>
                      <a:pt x="15" y="3"/>
                      <a:pt x="17" y="3"/>
                    </a:cubicBezTo>
                    <a:cubicBezTo>
                      <a:pt x="16" y="4"/>
                      <a:pt x="15" y="5"/>
                      <a:pt x="14" y="4"/>
                    </a:cubicBezTo>
                    <a:cubicBezTo>
                      <a:pt x="14" y="5"/>
                      <a:pt x="14" y="6"/>
                      <a:pt x="15" y="7"/>
                    </a:cubicBezTo>
                    <a:cubicBezTo>
                      <a:pt x="14" y="6"/>
                      <a:pt x="13" y="6"/>
                      <a:pt x="13" y="5"/>
                    </a:cubicBezTo>
                    <a:lnTo>
                      <a:pt x="13" y="8"/>
                    </a:lnTo>
                    <a:cubicBezTo>
                      <a:pt x="12" y="7"/>
                      <a:pt x="12" y="6"/>
                      <a:pt x="11" y="5"/>
                    </a:cubicBezTo>
                    <a:lnTo>
                      <a:pt x="11" y="8"/>
                    </a:lnTo>
                    <a:lnTo>
                      <a:pt x="10" y="6"/>
                    </a:lnTo>
                    <a:lnTo>
                      <a:pt x="8" y="8"/>
                    </a:lnTo>
                    <a:lnTo>
                      <a:pt x="7" y="6"/>
                    </a:lnTo>
                    <a:lnTo>
                      <a:pt x="6" y="8"/>
                    </a:lnTo>
                    <a:lnTo>
                      <a:pt x="6" y="5"/>
                    </a:lnTo>
                    <a:cubicBezTo>
                      <a:pt x="5" y="6"/>
                      <a:pt x="5" y="7"/>
                      <a:pt x="4" y="8"/>
                    </a:cubicBezTo>
                    <a:lnTo>
                      <a:pt x="4" y="5"/>
                    </a:lnTo>
                    <a:cubicBezTo>
                      <a:pt x="4" y="6"/>
                      <a:pt x="3" y="6"/>
                      <a:pt x="2" y="7"/>
                    </a:cubicBezTo>
                    <a:cubicBezTo>
                      <a:pt x="3" y="6"/>
                      <a:pt x="3" y="5"/>
                      <a:pt x="3" y="4"/>
                    </a:cubicBezTo>
                    <a:cubicBezTo>
                      <a:pt x="2" y="5"/>
                      <a:pt x="1" y="4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1" name="Freeform 54"/>
              <p:cNvSpPr>
                <a:spLocks/>
              </p:cNvSpPr>
              <p:nvPr/>
            </p:nvSpPr>
            <p:spPr bwMode="auto">
              <a:xfrm>
                <a:off x="3569" y="1180"/>
                <a:ext cx="198" cy="103"/>
              </a:xfrm>
              <a:custGeom>
                <a:avLst/>
                <a:gdLst>
                  <a:gd name="T0" fmla="*/ 2147483647 w 17"/>
                  <a:gd name="T1" fmla="*/ 2147483647 h 9"/>
                  <a:gd name="T2" fmla="*/ 2147483647 w 17"/>
                  <a:gd name="T3" fmla="*/ 0 h 9"/>
                  <a:gd name="T4" fmla="*/ 2147483647 w 17"/>
                  <a:gd name="T5" fmla="*/ 0 h 9"/>
                  <a:gd name="T6" fmla="*/ 2147483647 w 17"/>
                  <a:gd name="T7" fmla="*/ 0 h 9"/>
                  <a:gd name="T8" fmla="*/ 2147483647 w 17"/>
                  <a:gd name="T9" fmla="*/ 0 h 9"/>
                  <a:gd name="T10" fmla="*/ 2147483647 w 17"/>
                  <a:gd name="T11" fmla="*/ 0 h 9"/>
                  <a:gd name="T12" fmla="*/ 2147483647 w 17"/>
                  <a:gd name="T13" fmla="*/ 2147483647 h 9"/>
                  <a:gd name="T14" fmla="*/ 0 w 17"/>
                  <a:gd name="T15" fmla="*/ 2147483647 h 9"/>
                  <a:gd name="T16" fmla="*/ 2147483647 w 17"/>
                  <a:gd name="T17" fmla="*/ 2147483647 h 9"/>
                  <a:gd name="T18" fmla="*/ 2147483647 w 17"/>
                  <a:gd name="T19" fmla="*/ 2147483647 h 9"/>
                  <a:gd name="T20" fmla="*/ 2147483647 w 17"/>
                  <a:gd name="T21" fmla="*/ 2147483647 h 9"/>
                  <a:gd name="T22" fmla="*/ 2147483647 w 17"/>
                  <a:gd name="T23" fmla="*/ 2147483647 h 9"/>
                  <a:gd name="T24" fmla="*/ 2147483647 w 17"/>
                  <a:gd name="T25" fmla="*/ 2147483647 h 9"/>
                  <a:gd name="T26" fmla="*/ 2147483647 w 17"/>
                  <a:gd name="T27" fmla="*/ 2147483647 h 9"/>
                  <a:gd name="T28" fmla="*/ 2147483647 w 17"/>
                  <a:gd name="T29" fmla="*/ 2147483647 h 9"/>
                  <a:gd name="T30" fmla="*/ 2147483647 w 17"/>
                  <a:gd name="T31" fmla="*/ 2147483647 h 9"/>
                  <a:gd name="T32" fmla="*/ 2147483647 w 17"/>
                  <a:gd name="T33" fmla="*/ 2147483647 h 9"/>
                  <a:gd name="T34" fmla="*/ 2147483647 w 17"/>
                  <a:gd name="T35" fmla="*/ 2147483647 h 9"/>
                  <a:gd name="T36" fmla="*/ 2147483647 w 17"/>
                  <a:gd name="T37" fmla="*/ 2147483647 h 9"/>
                  <a:gd name="T38" fmla="*/ 2147483647 w 17"/>
                  <a:gd name="T39" fmla="*/ 2147483647 h 9"/>
                  <a:gd name="T40" fmla="*/ 2147483647 w 17"/>
                  <a:gd name="T41" fmla="*/ 2147483647 h 9"/>
                  <a:gd name="T42" fmla="*/ 2147483647 w 17"/>
                  <a:gd name="T43" fmla="*/ 2147483647 h 9"/>
                  <a:gd name="T44" fmla="*/ 2147483647 w 17"/>
                  <a:gd name="T45" fmla="*/ 2147483647 h 9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w 17"/>
                  <a:gd name="T70" fmla="*/ 0 h 9"/>
                  <a:gd name="T71" fmla="*/ 17 w 17"/>
                  <a:gd name="T72" fmla="*/ 9 h 9"/>
                </a:gdLst>
                <a:ahLst/>
                <a:cxnLst>
                  <a:cxn ang="T46">
                    <a:pos x="T0" y="T1"/>
                  </a:cxn>
                  <a:cxn ang="T47">
                    <a:pos x="T2" y="T3"/>
                  </a:cxn>
                  <a:cxn ang="T48">
                    <a:pos x="T4" y="T5"/>
                  </a:cxn>
                  <a:cxn ang="T49">
                    <a:pos x="T6" y="T7"/>
                  </a:cxn>
                  <a:cxn ang="T50">
                    <a:pos x="T8" y="T9"/>
                  </a:cxn>
                  <a:cxn ang="T51">
                    <a:pos x="T10" y="T11"/>
                  </a:cxn>
                  <a:cxn ang="T52">
                    <a:pos x="T12" y="T13"/>
                  </a:cxn>
                  <a:cxn ang="T53">
                    <a:pos x="T14" y="T15"/>
                  </a:cxn>
                  <a:cxn ang="T54">
                    <a:pos x="T16" y="T17"/>
                  </a:cxn>
                  <a:cxn ang="T55">
                    <a:pos x="T18" y="T19"/>
                  </a:cxn>
                  <a:cxn ang="T56">
                    <a:pos x="T20" y="T21"/>
                  </a:cxn>
                  <a:cxn ang="T57">
                    <a:pos x="T22" y="T23"/>
                  </a:cxn>
                  <a:cxn ang="T58">
                    <a:pos x="T24" y="T25"/>
                  </a:cxn>
                  <a:cxn ang="T59">
                    <a:pos x="T26" y="T27"/>
                  </a:cxn>
                  <a:cxn ang="T60">
                    <a:pos x="T28" y="T29"/>
                  </a:cxn>
                  <a:cxn ang="T61">
                    <a:pos x="T30" y="T31"/>
                  </a:cxn>
                  <a:cxn ang="T62">
                    <a:pos x="T32" y="T33"/>
                  </a:cxn>
                  <a:cxn ang="T63">
                    <a:pos x="T34" y="T35"/>
                  </a:cxn>
                  <a:cxn ang="T64">
                    <a:pos x="T36" y="T37"/>
                  </a:cxn>
                  <a:cxn ang="T65">
                    <a:pos x="T38" y="T39"/>
                  </a:cxn>
                  <a:cxn ang="T66">
                    <a:pos x="T40" y="T41"/>
                  </a:cxn>
                  <a:cxn ang="T67">
                    <a:pos x="T42" y="T43"/>
                  </a:cxn>
                  <a:cxn ang="T68">
                    <a:pos x="T44" y="T45"/>
                  </a:cxn>
                </a:cxnLst>
                <a:rect l="T69" t="T70" r="T71" b="T72"/>
                <a:pathLst>
                  <a:path w="17" h="9">
                    <a:moveTo>
                      <a:pt x="14" y="2"/>
                    </a:moveTo>
                    <a:lnTo>
                      <a:pt x="12" y="0"/>
                    </a:lnTo>
                    <a:lnTo>
                      <a:pt x="9" y="0"/>
                    </a:lnTo>
                    <a:lnTo>
                      <a:pt x="5" y="0"/>
                    </a:lnTo>
                    <a:lnTo>
                      <a:pt x="3" y="2"/>
                    </a:lnTo>
                    <a:cubicBezTo>
                      <a:pt x="4" y="4"/>
                      <a:pt x="3" y="5"/>
                      <a:pt x="0" y="6"/>
                    </a:cubicBezTo>
                    <a:cubicBezTo>
                      <a:pt x="1" y="7"/>
                      <a:pt x="2" y="7"/>
                      <a:pt x="4" y="6"/>
                    </a:cubicBezTo>
                    <a:lnTo>
                      <a:pt x="2" y="8"/>
                    </a:lnTo>
                    <a:cubicBezTo>
                      <a:pt x="4" y="8"/>
                      <a:pt x="5" y="7"/>
                      <a:pt x="6" y="5"/>
                    </a:cubicBezTo>
                    <a:lnTo>
                      <a:pt x="6" y="9"/>
                    </a:lnTo>
                    <a:cubicBezTo>
                      <a:pt x="7" y="8"/>
                      <a:pt x="8" y="6"/>
                      <a:pt x="7" y="4"/>
                    </a:cubicBezTo>
                    <a:lnTo>
                      <a:pt x="9" y="7"/>
                    </a:lnTo>
                    <a:lnTo>
                      <a:pt x="10" y="4"/>
                    </a:lnTo>
                    <a:cubicBezTo>
                      <a:pt x="9" y="6"/>
                      <a:pt x="10" y="8"/>
                      <a:pt x="11" y="9"/>
                    </a:cubicBezTo>
                    <a:lnTo>
                      <a:pt x="11" y="5"/>
                    </a:lnTo>
                    <a:cubicBezTo>
                      <a:pt x="12" y="7"/>
                      <a:pt x="13" y="8"/>
                      <a:pt x="15" y="8"/>
                    </a:cubicBezTo>
                    <a:lnTo>
                      <a:pt x="13" y="6"/>
                    </a:lnTo>
                    <a:cubicBezTo>
                      <a:pt x="15" y="7"/>
                      <a:pt x="16" y="7"/>
                      <a:pt x="17" y="6"/>
                    </a:cubicBezTo>
                    <a:cubicBezTo>
                      <a:pt x="14" y="5"/>
                      <a:pt x="13" y="4"/>
                      <a:pt x="1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2" name="Freeform 55"/>
              <p:cNvSpPr>
                <a:spLocks/>
              </p:cNvSpPr>
              <p:nvPr/>
            </p:nvSpPr>
            <p:spPr bwMode="auto">
              <a:xfrm>
                <a:off x="3559" y="1260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2147483647 w 5"/>
                  <a:gd name="T5" fmla="*/ 2147483647 h 3"/>
                  <a:gd name="T6" fmla="*/ 2147483647 w 5"/>
                  <a:gd name="T7" fmla="*/ 2147483647 h 3"/>
                  <a:gd name="T8" fmla="*/ 0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0" y="2"/>
                    </a:moveTo>
                    <a:lnTo>
                      <a:pt x="2" y="0"/>
                    </a:lnTo>
                    <a:lnTo>
                      <a:pt x="5" y="1"/>
                    </a:lnTo>
                    <a:lnTo>
                      <a:pt x="4" y="3"/>
                    </a:lnTo>
                    <a:lnTo>
                      <a:pt x="0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3" name="Freeform 56"/>
              <p:cNvSpPr>
                <a:spLocks/>
              </p:cNvSpPr>
              <p:nvPr/>
            </p:nvSpPr>
            <p:spPr bwMode="auto">
              <a:xfrm>
                <a:off x="3718" y="1260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2147483647 w 5"/>
                  <a:gd name="T3" fmla="*/ 0 h 3"/>
                  <a:gd name="T4" fmla="*/ 0 w 5"/>
                  <a:gd name="T5" fmla="*/ 2147483647 h 3"/>
                  <a:gd name="T6" fmla="*/ 2147483647 w 5"/>
                  <a:gd name="T7" fmla="*/ 2147483647 h 3"/>
                  <a:gd name="T8" fmla="*/ 2147483647 w 5"/>
                  <a:gd name="T9" fmla="*/ 2147483647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3"/>
                  <a:gd name="T17" fmla="*/ 5 w 5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3">
                    <a:moveTo>
                      <a:pt x="5" y="2"/>
                    </a:moveTo>
                    <a:lnTo>
                      <a:pt x="3" y="0"/>
                    </a:lnTo>
                    <a:lnTo>
                      <a:pt x="0" y="1"/>
                    </a:lnTo>
                    <a:lnTo>
                      <a:pt x="1" y="3"/>
                    </a:lnTo>
                    <a:lnTo>
                      <a:pt x="5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4" name="Freeform 57"/>
              <p:cNvSpPr>
                <a:spLocks/>
              </p:cNvSpPr>
              <p:nvPr/>
            </p:nvSpPr>
            <p:spPr bwMode="auto">
              <a:xfrm>
                <a:off x="3544" y="1478"/>
                <a:ext cx="92" cy="149"/>
              </a:xfrm>
              <a:custGeom>
                <a:avLst/>
                <a:gdLst>
                  <a:gd name="T0" fmla="*/ 2147483647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2147483647 w 8"/>
                  <a:gd name="T11" fmla="*/ 0 h 13"/>
                  <a:gd name="T12" fmla="*/ 2147483647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8" y="4"/>
                    </a:moveTo>
                    <a:cubicBezTo>
                      <a:pt x="5" y="6"/>
                      <a:pt x="4" y="9"/>
                      <a:pt x="5" y="13"/>
                    </a:cubicBezTo>
                    <a:cubicBezTo>
                      <a:pt x="2" y="13"/>
                      <a:pt x="2" y="12"/>
                      <a:pt x="2" y="10"/>
                    </a:cubicBezTo>
                    <a:cubicBezTo>
                      <a:pt x="0" y="9"/>
                      <a:pt x="0" y="8"/>
                      <a:pt x="1" y="7"/>
                    </a:cubicBezTo>
                    <a:cubicBezTo>
                      <a:pt x="1" y="7"/>
                      <a:pt x="3" y="7"/>
                      <a:pt x="4" y="5"/>
                    </a:cubicBezTo>
                    <a:cubicBezTo>
                      <a:pt x="7" y="4"/>
                      <a:pt x="8" y="2"/>
                      <a:pt x="8" y="0"/>
                    </a:cubicBezTo>
                    <a:lnTo>
                      <a:pt x="8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5" name="Freeform 58"/>
              <p:cNvSpPr>
                <a:spLocks/>
              </p:cNvSpPr>
              <p:nvPr/>
            </p:nvSpPr>
            <p:spPr bwMode="auto">
              <a:xfrm>
                <a:off x="3593" y="1524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0 w 4"/>
                  <a:gd name="T7" fmla="*/ 2147483647 h 13"/>
                  <a:gd name="T8" fmla="*/ 2147483647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4" y="13"/>
                    </a:moveTo>
                    <a:cubicBezTo>
                      <a:pt x="3" y="10"/>
                      <a:pt x="3" y="7"/>
                      <a:pt x="4" y="3"/>
                    </a:cubicBezTo>
                    <a:lnTo>
                      <a:pt x="4" y="0"/>
                    </a:lnTo>
                    <a:cubicBezTo>
                      <a:pt x="1" y="2"/>
                      <a:pt x="0" y="5"/>
                      <a:pt x="0" y="9"/>
                    </a:cubicBezTo>
                    <a:cubicBezTo>
                      <a:pt x="1" y="12"/>
                      <a:pt x="3" y="13"/>
                      <a:pt x="4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6" name="Freeform 59"/>
              <p:cNvSpPr>
                <a:spLocks/>
              </p:cNvSpPr>
              <p:nvPr/>
            </p:nvSpPr>
            <p:spPr bwMode="auto">
              <a:xfrm>
                <a:off x="3535" y="1432"/>
                <a:ext cx="67" cy="69"/>
              </a:xfrm>
              <a:custGeom>
                <a:avLst/>
                <a:gdLst>
                  <a:gd name="T0" fmla="*/ 0 w 6"/>
                  <a:gd name="T1" fmla="*/ 2147483647 h 6"/>
                  <a:gd name="T2" fmla="*/ 2147483647 w 6"/>
                  <a:gd name="T3" fmla="*/ 0 h 6"/>
                  <a:gd name="T4" fmla="*/ 0 60000 65536"/>
                  <a:gd name="T5" fmla="*/ 0 60000 65536"/>
                  <a:gd name="T6" fmla="*/ 0 w 6"/>
                  <a:gd name="T7" fmla="*/ 0 h 6"/>
                  <a:gd name="T8" fmla="*/ 6 w 6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6" h="6">
                    <a:moveTo>
                      <a:pt x="0" y="6"/>
                    </a:moveTo>
                    <a:cubicBezTo>
                      <a:pt x="1" y="5"/>
                      <a:pt x="2" y="0"/>
                      <a:pt x="6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7" name="Freeform 60"/>
              <p:cNvSpPr>
                <a:spLocks/>
              </p:cNvSpPr>
              <p:nvPr/>
            </p:nvSpPr>
            <p:spPr bwMode="auto">
              <a:xfrm>
                <a:off x="3544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2147483647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2" y="8"/>
                    </a:moveTo>
                    <a:cubicBezTo>
                      <a:pt x="0" y="5"/>
                      <a:pt x="2" y="3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8" name="Freeform 61"/>
              <p:cNvSpPr>
                <a:spLocks/>
              </p:cNvSpPr>
              <p:nvPr/>
            </p:nvSpPr>
            <p:spPr bwMode="auto">
              <a:xfrm>
                <a:off x="3578" y="1432"/>
                <a:ext cx="58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2147483647 w 5"/>
                  <a:gd name="T3" fmla="*/ 0 h 5"/>
                  <a:gd name="T4" fmla="*/ 0 60000 65536"/>
                  <a:gd name="T5" fmla="*/ 0 60000 65536"/>
                  <a:gd name="T6" fmla="*/ 0 w 5"/>
                  <a:gd name="T7" fmla="*/ 0 h 5"/>
                  <a:gd name="T8" fmla="*/ 5 w 5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5">
                    <a:moveTo>
                      <a:pt x="1" y="5"/>
                    </a:moveTo>
                    <a:cubicBezTo>
                      <a:pt x="0" y="4"/>
                      <a:pt x="2" y="2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79" name="Freeform 62"/>
              <p:cNvSpPr>
                <a:spLocks/>
              </p:cNvSpPr>
              <p:nvPr/>
            </p:nvSpPr>
            <p:spPr bwMode="auto">
              <a:xfrm>
                <a:off x="3593" y="1467"/>
                <a:ext cx="43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0" y="2"/>
                    </a:moveTo>
                    <a:cubicBezTo>
                      <a:pt x="1" y="1"/>
                      <a:pt x="3" y="0"/>
                      <a:pt x="4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0" name="Freeform 63"/>
              <p:cNvSpPr>
                <a:spLocks/>
              </p:cNvSpPr>
              <p:nvPr/>
            </p:nvSpPr>
            <p:spPr bwMode="auto">
              <a:xfrm>
                <a:off x="3525" y="1444"/>
                <a:ext cx="53" cy="34"/>
              </a:xfrm>
              <a:custGeom>
                <a:avLst/>
                <a:gdLst>
                  <a:gd name="T0" fmla="*/ 0 w 5"/>
                  <a:gd name="T1" fmla="*/ 2147483647 h 3"/>
                  <a:gd name="T2" fmla="*/ 2147483647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0" y="3"/>
                    </a:moveTo>
                    <a:cubicBezTo>
                      <a:pt x="0" y="2"/>
                      <a:pt x="2" y="0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1" name="Freeform 64"/>
              <p:cNvSpPr>
                <a:spLocks/>
              </p:cNvSpPr>
              <p:nvPr/>
            </p:nvSpPr>
            <p:spPr bwMode="auto">
              <a:xfrm>
                <a:off x="3544" y="1432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0" y="6"/>
                    </a:moveTo>
                    <a:cubicBezTo>
                      <a:pt x="1" y="3"/>
                      <a:pt x="2" y="1"/>
                      <a:pt x="5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2" name="Freeform 65"/>
              <p:cNvSpPr>
                <a:spLocks/>
              </p:cNvSpPr>
              <p:nvPr/>
            </p:nvSpPr>
            <p:spPr bwMode="auto">
              <a:xfrm>
                <a:off x="3559" y="1513"/>
                <a:ext cx="77" cy="57"/>
              </a:xfrm>
              <a:custGeom>
                <a:avLst/>
                <a:gdLst>
                  <a:gd name="T0" fmla="*/ 0 w 7"/>
                  <a:gd name="T1" fmla="*/ 2147483647 h 5"/>
                  <a:gd name="T2" fmla="*/ 2147483647 w 7"/>
                  <a:gd name="T3" fmla="*/ 2147483647 h 5"/>
                  <a:gd name="T4" fmla="*/ 2147483647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0" y="5"/>
                    </a:moveTo>
                    <a:cubicBezTo>
                      <a:pt x="1" y="5"/>
                      <a:pt x="2" y="5"/>
                      <a:pt x="3" y="4"/>
                    </a:cubicBezTo>
                    <a:lnTo>
                      <a:pt x="7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3" name="Freeform 66"/>
              <p:cNvSpPr>
                <a:spLocks/>
              </p:cNvSpPr>
              <p:nvPr/>
            </p:nvSpPr>
            <p:spPr bwMode="auto">
              <a:xfrm>
                <a:off x="3569" y="1559"/>
                <a:ext cx="24" cy="57"/>
              </a:xfrm>
              <a:custGeom>
                <a:avLst/>
                <a:gdLst>
                  <a:gd name="T0" fmla="*/ 2147483647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2" y="0"/>
                    </a:moveTo>
                    <a:cubicBezTo>
                      <a:pt x="1" y="2"/>
                      <a:pt x="0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4" name="Freeform 67"/>
              <p:cNvSpPr>
                <a:spLocks/>
              </p:cNvSpPr>
              <p:nvPr/>
            </p:nvSpPr>
            <p:spPr bwMode="auto">
              <a:xfrm>
                <a:off x="3602" y="1536"/>
                <a:ext cx="34" cy="115"/>
              </a:xfrm>
              <a:custGeom>
                <a:avLst/>
                <a:gdLst>
                  <a:gd name="T0" fmla="*/ 2147483647 w 3"/>
                  <a:gd name="T1" fmla="*/ 0 h 10"/>
                  <a:gd name="T2" fmla="*/ 2147483647 w 3"/>
                  <a:gd name="T3" fmla="*/ 2147483647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0"/>
                    </a:moveTo>
                    <a:cubicBezTo>
                      <a:pt x="0" y="2"/>
                      <a:pt x="0" y="6"/>
                      <a:pt x="1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5" name="Freeform 68"/>
              <p:cNvSpPr>
                <a:spLocks/>
              </p:cNvSpPr>
              <p:nvPr/>
            </p:nvSpPr>
            <p:spPr bwMode="auto">
              <a:xfrm>
                <a:off x="3602" y="1547"/>
                <a:ext cx="34" cy="115"/>
              </a:xfrm>
              <a:custGeom>
                <a:avLst/>
                <a:gdLst>
                  <a:gd name="T0" fmla="*/ 2147483647 w 3"/>
                  <a:gd name="T1" fmla="*/ 2147483647 h 10"/>
                  <a:gd name="T2" fmla="*/ 2147483647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3" y="10"/>
                    </a:moveTo>
                    <a:cubicBezTo>
                      <a:pt x="0" y="8"/>
                      <a:pt x="1" y="4"/>
                      <a:pt x="3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6" name="Freeform 69"/>
              <p:cNvSpPr>
                <a:spLocks/>
              </p:cNvSpPr>
              <p:nvPr/>
            </p:nvSpPr>
            <p:spPr bwMode="auto">
              <a:xfrm>
                <a:off x="3636" y="1559"/>
                <a:ext cx="34" cy="126"/>
              </a:xfrm>
              <a:custGeom>
                <a:avLst/>
                <a:gdLst>
                  <a:gd name="T0" fmla="*/ 2147483647 w 3"/>
                  <a:gd name="T1" fmla="*/ 0 h 11"/>
                  <a:gd name="T2" fmla="*/ 2147483647 w 3"/>
                  <a:gd name="T3" fmla="*/ 2147483647 h 11"/>
                  <a:gd name="T4" fmla="*/ 0 60000 65536"/>
                  <a:gd name="T5" fmla="*/ 0 60000 65536"/>
                  <a:gd name="T6" fmla="*/ 0 w 3"/>
                  <a:gd name="T7" fmla="*/ 0 h 11"/>
                  <a:gd name="T8" fmla="*/ 3 w 3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1">
                    <a:moveTo>
                      <a:pt x="3" y="0"/>
                    </a:moveTo>
                    <a:cubicBezTo>
                      <a:pt x="0" y="6"/>
                      <a:pt x="1" y="9"/>
                      <a:pt x="3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7" name="Freeform 70"/>
              <p:cNvSpPr>
                <a:spLocks/>
              </p:cNvSpPr>
              <p:nvPr/>
            </p:nvSpPr>
            <p:spPr bwMode="auto">
              <a:xfrm>
                <a:off x="3699" y="1478"/>
                <a:ext cx="92" cy="149"/>
              </a:xfrm>
              <a:custGeom>
                <a:avLst/>
                <a:gdLst>
                  <a:gd name="T0" fmla="*/ 0 w 8"/>
                  <a:gd name="T1" fmla="*/ 2147483647 h 13"/>
                  <a:gd name="T2" fmla="*/ 2147483647 w 8"/>
                  <a:gd name="T3" fmla="*/ 2147483647 h 13"/>
                  <a:gd name="T4" fmla="*/ 2147483647 w 8"/>
                  <a:gd name="T5" fmla="*/ 2147483647 h 13"/>
                  <a:gd name="T6" fmla="*/ 2147483647 w 8"/>
                  <a:gd name="T7" fmla="*/ 2147483647 h 13"/>
                  <a:gd name="T8" fmla="*/ 2147483647 w 8"/>
                  <a:gd name="T9" fmla="*/ 2147483647 h 13"/>
                  <a:gd name="T10" fmla="*/ 0 w 8"/>
                  <a:gd name="T11" fmla="*/ 0 h 13"/>
                  <a:gd name="T12" fmla="*/ 0 w 8"/>
                  <a:gd name="T13" fmla="*/ 2147483647 h 13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8"/>
                  <a:gd name="T22" fmla="*/ 0 h 13"/>
                  <a:gd name="T23" fmla="*/ 8 w 8"/>
                  <a:gd name="T24" fmla="*/ 13 h 13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8" h="13">
                    <a:moveTo>
                      <a:pt x="0" y="4"/>
                    </a:moveTo>
                    <a:cubicBezTo>
                      <a:pt x="3" y="6"/>
                      <a:pt x="4" y="9"/>
                      <a:pt x="4" y="13"/>
                    </a:cubicBezTo>
                    <a:cubicBezTo>
                      <a:pt x="6" y="13"/>
                      <a:pt x="7" y="12"/>
                      <a:pt x="6" y="10"/>
                    </a:cubicBezTo>
                    <a:cubicBezTo>
                      <a:pt x="8" y="9"/>
                      <a:pt x="8" y="8"/>
                      <a:pt x="8" y="7"/>
                    </a:cubicBezTo>
                    <a:cubicBezTo>
                      <a:pt x="7" y="7"/>
                      <a:pt x="5" y="7"/>
                      <a:pt x="4" y="5"/>
                    </a:cubicBezTo>
                    <a:cubicBezTo>
                      <a:pt x="1" y="4"/>
                      <a:pt x="0" y="2"/>
                      <a:pt x="0" y="0"/>
                    </a:cubicBez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8" name="Freeform 71"/>
              <p:cNvSpPr>
                <a:spLocks/>
              </p:cNvSpPr>
              <p:nvPr/>
            </p:nvSpPr>
            <p:spPr bwMode="auto">
              <a:xfrm>
                <a:off x="3699" y="1524"/>
                <a:ext cx="43" cy="149"/>
              </a:xfrm>
              <a:custGeom>
                <a:avLst/>
                <a:gdLst>
                  <a:gd name="T0" fmla="*/ 0 w 4"/>
                  <a:gd name="T1" fmla="*/ 2147483647 h 13"/>
                  <a:gd name="T2" fmla="*/ 0 w 4"/>
                  <a:gd name="T3" fmla="*/ 2147483647 h 13"/>
                  <a:gd name="T4" fmla="*/ 0 w 4"/>
                  <a:gd name="T5" fmla="*/ 0 h 13"/>
                  <a:gd name="T6" fmla="*/ 2147483647 w 4"/>
                  <a:gd name="T7" fmla="*/ 2147483647 h 13"/>
                  <a:gd name="T8" fmla="*/ 0 w 4"/>
                  <a:gd name="T9" fmla="*/ 2147483647 h 1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13"/>
                  <a:gd name="T17" fmla="*/ 4 w 4"/>
                  <a:gd name="T18" fmla="*/ 13 h 1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13">
                    <a:moveTo>
                      <a:pt x="0" y="13"/>
                    </a:moveTo>
                    <a:cubicBezTo>
                      <a:pt x="1" y="10"/>
                      <a:pt x="1" y="7"/>
                      <a:pt x="0" y="3"/>
                    </a:cubicBezTo>
                    <a:lnTo>
                      <a:pt x="0" y="0"/>
                    </a:lnTo>
                    <a:cubicBezTo>
                      <a:pt x="3" y="2"/>
                      <a:pt x="4" y="5"/>
                      <a:pt x="4" y="9"/>
                    </a:cubicBezTo>
                    <a:cubicBezTo>
                      <a:pt x="3" y="12"/>
                      <a:pt x="2" y="13"/>
                      <a:pt x="0" y="1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89" name="Freeform 72"/>
              <p:cNvSpPr>
                <a:spLocks/>
              </p:cNvSpPr>
              <p:nvPr/>
            </p:nvSpPr>
            <p:spPr bwMode="auto">
              <a:xfrm>
                <a:off x="3732" y="1432"/>
                <a:ext cx="77" cy="69"/>
              </a:xfrm>
              <a:custGeom>
                <a:avLst/>
                <a:gdLst>
                  <a:gd name="T0" fmla="*/ 2147483647 w 7"/>
                  <a:gd name="T1" fmla="*/ 2147483647 h 6"/>
                  <a:gd name="T2" fmla="*/ 0 w 7"/>
                  <a:gd name="T3" fmla="*/ 0 h 6"/>
                  <a:gd name="T4" fmla="*/ 0 60000 65536"/>
                  <a:gd name="T5" fmla="*/ 0 60000 65536"/>
                  <a:gd name="T6" fmla="*/ 0 w 7"/>
                  <a:gd name="T7" fmla="*/ 0 h 6"/>
                  <a:gd name="T8" fmla="*/ 7 w 7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7" h="6">
                    <a:moveTo>
                      <a:pt x="7" y="6"/>
                    </a:moveTo>
                    <a:cubicBezTo>
                      <a:pt x="5" y="5"/>
                      <a:pt x="5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0" name="Freeform 73"/>
              <p:cNvSpPr>
                <a:spLocks/>
              </p:cNvSpPr>
              <p:nvPr/>
            </p:nvSpPr>
            <p:spPr bwMode="auto">
              <a:xfrm>
                <a:off x="3732" y="1432"/>
                <a:ext cx="58" cy="92"/>
              </a:xfrm>
              <a:custGeom>
                <a:avLst/>
                <a:gdLst>
                  <a:gd name="T0" fmla="*/ 2147483647 w 5"/>
                  <a:gd name="T1" fmla="*/ 2147483647 h 8"/>
                  <a:gd name="T2" fmla="*/ 0 w 5"/>
                  <a:gd name="T3" fmla="*/ 0 h 8"/>
                  <a:gd name="T4" fmla="*/ 0 60000 65536"/>
                  <a:gd name="T5" fmla="*/ 0 60000 65536"/>
                  <a:gd name="T6" fmla="*/ 0 w 5"/>
                  <a:gd name="T7" fmla="*/ 0 h 8"/>
                  <a:gd name="T8" fmla="*/ 5 w 5"/>
                  <a:gd name="T9" fmla="*/ 8 h 8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8">
                    <a:moveTo>
                      <a:pt x="3" y="8"/>
                    </a:moveTo>
                    <a:cubicBezTo>
                      <a:pt x="5" y="5"/>
                      <a:pt x="3" y="3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1" name="Freeform 74"/>
              <p:cNvSpPr>
                <a:spLocks/>
              </p:cNvSpPr>
              <p:nvPr/>
            </p:nvSpPr>
            <p:spPr bwMode="auto">
              <a:xfrm>
                <a:off x="3703" y="1432"/>
                <a:ext cx="48" cy="57"/>
              </a:xfrm>
              <a:custGeom>
                <a:avLst/>
                <a:gdLst>
                  <a:gd name="T0" fmla="*/ 2147483647 w 4"/>
                  <a:gd name="T1" fmla="*/ 2147483647 h 5"/>
                  <a:gd name="T2" fmla="*/ 0 w 4"/>
                  <a:gd name="T3" fmla="*/ 0 h 5"/>
                  <a:gd name="T4" fmla="*/ 0 60000 65536"/>
                  <a:gd name="T5" fmla="*/ 0 60000 65536"/>
                  <a:gd name="T6" fmla="*/ 0 w 4"/>
                  <a:gd name="T7" fmla="*/ 0 h 5"/>
                  <a:gd name="T8" fmla="*/ 4 w 4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5">
                    <a:moveTo>
                      <a:pt x="4" y="5"/>
                    </a:moveTo>
                    <a:cubicBezTo>
                      <a:pt x="4" y="4"/>
                      <a:pt x="2" y="2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2" name="Freeform 75"/>
              <p:cNvSpPr>
                <a:spLocks/>
              </p:cNvSpPr>
              <p:nvPr/>
            </p:nvSpPr>
            <p:spPr bwMode="auto">
              <a:xfrm>
                <a:off x="3699" y="1467"/>
                <a:ext cx="43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60000 65536"/>
                  <a:gd name="T5" fmla="*/ 0 60000 65536"/>
                  <a:gd name="T6" fmla="*/ 0 w 4"/>
                  <a:gd name="T7" fmla="*/ 0 h 2"/>
                  <a:gd name="T8" fmla="*/ 4 w 4"/>
                  <a:gd name="T9" fmla="*/ 2 h 2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3" name="Freeform 76"/>
              <p:cNvSpPr>
                <a:spLocks/>
              </p:cNvSpPr>
              <p:nvPr/>
            </p:nvSpPr>
            <p:spPr bwMode="auto">
              <a:xfrm>
                <a:off x="3752" y="1444"/>
                <a:ext cx="58" cy="34"/>
              </a:xfrm>
              <a:custGeom>
                <a:avLst/>
                <a:gdLst>
                  <a:gd name="T0" fmla="*/ 2147483647 w 5"/>
                  <a:gd name="T1" fmla="*/ 2147483647 h 3"/>
                  <a:gd name="T2" fmla="*/ 0 w 5"/>
                  <a:gd name="T3" fmla="*/ 0 h 3"/>
                  <a:gd name="T4" fmla="*/ 0 60000 65536"/>
                  <a:gd name="T5" fmla="*/ 0 60000 65536"/>
                  <a:gd name="T6" fmla="*/ 0 w 5"/>
                  <a:gd name="T7" fmla="*/ 0 h 3"/>
                  <a:gd name="T8" fmla="*/ 5 w 5"/>
                  <a:gd name="T9" fmla="*/ 3 h 3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3">
                    <a:moveTo>
                      <a:pt x="5" y="3"/>
                    </a:moveTo>
                    <a:cubicBezTo>
                      <a:pt x="5" y="2"/>
                      <a:pt x="3" y="0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4" name="Freeform 77"/>
              <p:cNvSpPr>
                <a:spLocks/>
              </p:cNvSpPr>
              <p:nvPr/>
            </p:nvSpPr>
            <p:spPr bwMode="auto">
              <a:xfrm>
                <a:off x="3732" y="1432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0 w 5"/>
                  <a:gd name="T3" fmla="*/ 0 h 6"/>
                  <a:gd name="T4" fmla="*/ 0 60000 65536"/>
                  <a:gd name="T5" fmla="*/ 0 60000 65536"/>
                  <a:gd name="T6" fmla="*/ 0 w 5"/>
                  <a:gd name="T7" fmla="*/ 0 h 6"/>
                  <a:gd name="T8" fmla="*/ 5 w 5"/>
                  <a:gd name="T9" fmla="*/ 6 h 6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5" h="6">
                    <a:moveTo>
                      <a:pt x="5" y="6"/>
                    </a:moveTo>
                    <a:cubicBezTo>
                      <a:pt x="4" y="3"/>
                      <a:pt x="3" y="1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5" name="Freeform 78"/>
              <p:cNvSpPr>
                <a:spLocks/>
              </p:cNvSpPr>
              <p:nvPr/>
            </p:nvSpPr>
            <p:spPr bwMode="auto">
              <a:xfrm>
                <a:off x="3699" y="1513"/>
                <a:ext cx="77" cy="57"/>
              </a:xfrm>
              <a:custGeom>
                <a:avLst/>
                <a:gdLst>
                  <a:gd name="T0" fmla="*/ 2147483647 w 7"/>
                  <a:gd name="T1" fmla="*/ 2147483647 h 5"/>
                  <a:gd name="T2" fmla="*/ 2147483647 w 7"/>
                  <a:gd name="T3" fmla="*/ 2147483647 h 5"/>
                  <a:gd name="T4" fmla="*/ 0 w 7"/>
                  <a:gd name="T5" fmla="*/ 0 h 5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5"/>
                  <a:gd name="T11" fmla="*/ 7 w 7"/>
                  <a:gd name="T12" fmla="*/ 5 h 5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5">
                    <a:moveTo>
                      <a:pt x="7" y="5"/>
                    </a:moveTo>
                    <a:cubicBezTo>
                      <a:pt x="6" y="5"/>
                      <a:pt x="5" y="5"/>
                      <a:pt x="4" y="4"/>
                    </a:cubicBezTo>
                    <a:lnTo>
                      <a:pt x="0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6" name="Freeform 79"/>
              <p:cNvSpPr>
                <a:spLocks/>
              </p:cNvSpPr>
              <p:nvPr/>
            </p:nvSpPr>
            <p:spPr bwMode="auto">
              <a:xfrm>
                <a:off x="3742" y="1559"/>
                <a:ext cx="24" cy="57"/>
              </a:xfrm>
              <a:custGeom>
                <a:avLst/>
                <a:gdLst>
                  <a:gd name="T0" fmla="*/ 0 w 2"/>
                  <a:gd name="T1" fmla="*/ 0 h 5"/>
                  <a:gd name="T2" fmla="*/ 2147483647 w 2"/>
                  <a:gd name="T3" fmla="*/ 2147483647 h 5"/>
                  <a:gd name="T4" fmla="*/ 0 60000 65536"/>
                  <a:gd name="T5" fmla="*/ 0 60000 65536"/>
                  <a:gd name="T6" fmla="*/ 0 w 2"/>
                  <a:gd name="T7" fmla="*/ 0 h 5"/>
                  <a:gd name="T8" fmla="*/ 2 w 2"/>
                  <a:gd name="T9" fmla="*/ 5 h 5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5">
                    <a:moveTo>
                      <a:pt x="0" y="0"/>
                    </a:moveTo>
                    <a:cubicBezTo>
                      <a:pt x="1" y="2"/>
                      <a:pt x="2" y="3"/>
                      <a:pt x="1" y="5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7" name="Freeform 80"/>
              <p:cNvSpPr>
                <a:spLocks/>
              </p:cNvSpPr>
              <p:nvPr/>
            </p:nvSpPr>
            <p:spPr bwMode="auto">
              <a:xfrm>
                <a:off x="3699" y="1536"/>
                <a:ext cx="43" cy="115"/>
              </a:xfrm>
              <a:custGeom>
                <a:avLst/>
                <a:gdLst>
                  <a:gd name="T0" fmla="*/ 0 w 4"/>
                  <a:gd name="T1" fmla="*/ 0 h 10"/>
                  <a:gd name="T2" fmla="*/ 2147483647 w 4"/>
                  <a:gd name="T3" fmla="*/ 2147483647 h 10"/>
                  <a:gd name="T4" fmla="*/ 0 60000 65536"/>
                  <a:gd name="T5" fmla="*/ 0 60000 65536"/>
                  <a:gd name="T6" fmla="*/ 0 w 4"/>
                  <a:gd name="T7" fmla="*/ 0 h 10"/>
                  <a:gd name="T8" fmla="*/ 4 w 4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4" h="10">
                    <a:moveTo>
                      <a:pt x="0" y="0"/>
                    </a:moveTo>
                    <a:cubicBezTo>
                      <a:pt x="3" y="2"/>
                      <a:pt x="4" y="6"/>
                      <a:pt x="2" y="1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8" name="Freeform 81"/>
              <p:cNvSpPr>
                <a:spLocks/>
              </p:cNvSpPr>
              <p:nvPr/>
            </p:nvSpPr>
            <p:spPr bwMode="auto">
              <a:xfrm>
                <a:off x="3699" y="1547"/>
                <a:ext cx="34" cy="115"/>
              </a:xfrm>
              <a:custGeom>
                <a:avLst/>
                <a:gdLst>
                  <a:gd name="T0" fmla="*/ 0 w 3"/>
                  <a:gd name="T1" fmla="*/ 2147483647 h 10"/>
                  <a:gd name="T2" fmla="*/ 0 w 3"/>
                  <a:gd name="T3" fmla="*/ 0 h 10"/>
                  <a:gd name="T4" fmla="*/ 0 60000 65536"/>
                  <a:gd name="T5" fmla="*/ 0 60000 65536"/>
                  <a:gd name="T6" fmla="*/ 0 w 3"/>
                  <a:gd name="T7" fmla="*/ 0 h 10"/>
                  <a:gd name="T8" fmla="*/ 3 w 3"/>
                  <a:gd name="T9" fmla="*/ 10 h 10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3" h="10">
                    <a:moveTo>
                      <a:pt x="0" y="10"/>
                    </a:moveTo>
                    <a:cubicBezTo>
                      <a:pt x="3" y="8"/>
                      <a:pt x="2" y="4"/>
                      <a:pt x="0" y="0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99" name="Freeform 82"/>
              <p:cNvSpPr>
                <a:spLocks/>
              </p:cNvSpPr>
              <p:nvPr/>
            </p:nvSpPr>
            <p:spPr bwMode="auto">
              <a:xfrm>
                <a:off x="3670" y="1559"/>
                <a:ext cx="29" cy="126"/>
              </a:xfrm>
              <a:custGeom>
                <a:avLst/>
                <a:gdLst>
                  <a:gd name="T0" fmla="*/ 0 w 2"/>
                  <a:gd name="T1" fmla="*/ 0 h 11"/>
                  <a:gd name="T2" fmla="*/ 0 w 2"/>
                  <a:gd name="T3" fmla="*/ 2147483647 h 11"/>
                  <a:gd name="T4" fmla="*/ 0 60000 65536"/>
                  <a:gd name="T5" fmla="*/ 0 60000 65536"/>
                  <a:gd name="T6" fmla="*/ 0 w 2"/>
                  <a:gd name="T7" fmla="*/ 0 h 11"/>
                  <a:gd name="T8" fmla="*/ 2 w 2"/>
                  <a:gd name="T9" fmla="*/ 11 h 11"/>
                </a:gdLst>
                <a:ahLst/>
                <a:cxnLst>
                  <a:cxn ang="T4">
                    <a:pos x="T0" y="T1"/>
                  </a:cxn>
                  <a:cxn ang="T5">
                    <a:pos x="T2" y="T3"/>
                  </a:cxn>
                </a:cxnLst>
                <a:rect l="T6" t="T7" r="T8" b="T9"/>
                <a:pathLst>
                  <a:path w="2" h="11">
                    <a:moveTo>
                      <a:pt x="0" y="0"/>
                    </a:moveTo>
                    <a:cubicBezTo>
                      <a:pt x="2" y="6"/>
                      <a:pt x="1" y="9"/>
                      <a:pt x="0" y="11"/>
                    </a:cubicBez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0" name="Freeform 8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1" name="Freeform 8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2" name="Freeform 8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3" name="Freeform 8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4" name="Freeform 8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5" name="Freeform 8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6" name="Freeform 8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7" name="Freeform 9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8" name="Freeform 9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09" name="Freeform 9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0" name="Freeform 9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1" name="Freeform 9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2" name="Freeform 9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3" name="Freeform 96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4" name="Freeform 97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Freeform 98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6" name="Freeform 99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7" name="Freeform 100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8" name="Freeform 101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9" name="Freeform 102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0" name="Freeform 103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1" name="Freeform 104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2" name="Freeform 105"/>
              <p:cNvSpPr>
                <a:spLocks/>
              </p:cNvSpPr>
              <p:nvPr/>
            </p:nvSpPr>
            <p:spPr bwMode="auto">
              <a:xfrm>
                <a:off x="3376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2147483647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1" y="2"/>
                    </a:moveTo>
                    <a:cubicBezTo>
                      <a:pt x="0" y="7"/>
                      <a:pt x="1" y="13"/>
                      <a:pt x="3" y="17"/>
                    </a:cubicBezTo>
                    <a:cubicBezTo>
                      <a:pt x="4" y="11"/>
                      <a:pt x="4" y="5"/>
                      <a:pt x="4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3" name="Freeform 106"/>
              <p:cNvSpPr>
                <a:spLocks/>
              </p:cNvSpPr>
              <p:nvPr/>
            </p:nvSpPr>
            <p:spPr bwMode="auto">
              <a:xfrm>
                <a:off x="3410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1" y="1"/>
                    </a:moveTo>
                    <a:cubicBezTo>
                      <a:pt x="0" y="7"/>
                      <a:pt x="0" y="12"/>
                      <a:pt x="2" y="16"/>
                    </a:cubicBezTo>
                    <a:cubicBezTo>
                      <a:pt x="3" y="10"/>
                      <a:pt x="4" y="5"/>
                      <a:pt x="3" y="0"/>
                    </a:cubicBezTo>
                    <a:cubicBezTo>
                      <a:pt x="2" y="0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4" name="Freeform 107"/>
              <p:cNvSpPr>
                <a:spLocks/>
              </p:cNvSpPr>
              <p:nvPr/>
            </p:nvSpPr>
            <p:spPr bwMode="auto">
              <a:xfrm>
                <a:off x="3434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1" y="1"/>
                    </a:moveTo>
                    <a:cubicBezTo>
                      <a:pt x="0" y="6"/>
                      <a:pt x="0" y="11"/>
                      <a:pt x="2" y="15"/>
                    </a:cubicBezTo>
                    <a:cubicBezTo>
                      <a:pt x="4" y="9"/>
                      <a:pt x="4" y="4"/>
                      <a:pt x="3" y="0"/>
                    </a:cubicBezTo>
                    <a:cubicBezTo>
                      <a:pt x="3" y="0"/>
                      <a:pt x="2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5" name="Freeform 108"/>
              <p:cNvSpPr>
                <a:spLocks/>
              </p:cNvSpPr>
              <p:nvPr/>
            </p:nvSpPr>
            <p:spPr bwMode="auto">
              <a:xfrm>
                <a:off x="3458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2147483647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1" y="6"/>
                      <a:pt x="0" y="11"/>
                      <a:pt x="2" y="14"/>
                    </a:cubicBezTo>
                    <a:cubicBezTo>
                      <a:pt x="4" y="9"/>
                      <a:pt x="4" y="4"/>
                      <a:pt x="4" y="0"/>
                    </a:cubicBezTo>
                    <a:cubicBezTo>
                      <a:pt x="3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6" name="Freeform 109"/>
              <p:cNvSpPr>
                <a:spLocks/>
              </p:cNvSpPr>
              <p:nvPr/>
            </p:nvSpPr>
            <p:spPr bwMode="auto">
              <a:xfrm>
                <a:off x="3491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1" y="1"/>
                    </a:moveTo>
                    <a:cubicBezTo>
                      <a:pt x="0" y="5"/>
                      <a:pt x="0" y="10"/>
                      <a:pt x="2" y="13"/>
                    </a:cubicBezTo>
                    <a:cubicBezTo>
                      <a:pt x="3" y="8"/>
                      <a:pt x="4" y="4"/>
                      <a:pt x="3" y="0"/>
                    </a:cubicBezTo>
                    <a:cubicBezTo>
                      <a:pt x="2" y="0"/>
                      <a:pt x="2" y="1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7" name="Freeform 110"/>
              <p:cNvSpPr>
                <a:spLocks/>
              </p:cNvSpPr>
              <p:nvPr/>
            </p:nvSpPr>
            <p:spPr bwMode="auto">
              <a:xfrm>
                <a:off x="3511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1" y="5"/>
                      <a:pt x="0" y="9"/>
                      <a:pt x="2" y="12"/>
                    </a:cubicBezTo>
                    <a:cubicBezTo>
                      <a:pt x="4" y="7"/>
                      <a:pt x="4" y="3"/>
                      <a:pt x="3" y="0"/>
                    </a:cubicBezTo>
                    <a:cubicBezTo>
                      <a:pt x="3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8" name="Freeform 111"/>
              <p:cNvSpPr>
                <a:spLocks/>
              </p:cNvSpPr>
              <p:nvPr/>
            </p:nvSpPr>
            <p:spPr bwMode="auto">
              <a:xfrm>
                <a:off x="3535" y="1306"/>
                <a:ext cx="43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2147483647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1" y="5"/>
                      <a:pt x="0" y="9"/>
                      <a:pt x="2" y="11"/>
                    </a:cubicBezTo>
                    <a:cubicBezTo>
                      <a:pt x="4" y="7"/>
                      <a:pt x="4" y="4"/>
                      <a:pt x="4" y="0"/>
                    </a:cubicBezTo>
                    <a:cubicBezTo>
                      <a:pt x="3" y="1"/>
                      <a:pt x="3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29" name="Freeform 112"/>
              <p:cNvSpPr>
                <a:spLocks/>
              </p:cNvSpPr>
              <p:nvPr/>
            </p:nvSpPr>
            <p:spPr bwMode="auto">
              <a:xfrm>
                <a:off x="3559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2147483647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3" y="1"/>
                    </a:moveTo>
                    <a:cubicBezTo>
                      <a:pt x="2" y="4"/>
                      <a:pt x="0" y="8"/>
                      <a:pt x="2" y="10"/>
                    </a:cubicBezTo>
                    <a:cubicBezTo>
                      <a:pt x="4" y="7"/>
                      <a:pt x="4" y="3"/>
                      <a:pt x="4" y="0"/>
                    </a:cubicBezTo>
                    <a:cubicBezTo>
                      <a:pt x="4" y="0"/>
                      <a:pt x="3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0" name="Freeform 11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1" name="Freeform 11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2" name="Freeform 11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3" name="Freeform 11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4" name="Freeform 11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5" name="Freeform 11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6" name="Freeform 11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7" name="Freeform 12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8" name="Freeform 12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Freeform 12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0" name="Freeform 12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1" name="Freeform 12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2" name="Freeform 12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3" name="Freeform 126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Freeform 127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5" name="Freeform 128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6" name="Freeform 129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7" name="Freeform 130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8" name="Freeform 131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Freeform 132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0" name="Freeform 133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1" name="Freeform 134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2" name="Freeform 135"/>
              <p:cNvSpPr>
                <a:spLocks/>
              </p:cNvSpPr>
              <p:nvPr/>
            </p:nvSpPr>
            <p:spPr bwMode="auto">
              <a:xfrm>
                <a:off x="3593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2147483647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1" y="3"/>
                      <a:pt x="0" y="7"/>
                      <a:pt x="2" y="9"/>
                    </a:cubicBezTo>
                    <a:cubicBezTo>
                      <a:pt x="4" y="6"/>
                      <a:pt x="4" y="2"/>
                      <a:pt x="4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3" name="Freeform 136"/>
              <p:cNvSpPr>
                <a:spLocks/>
              </p:cNvSpPr>
              <p:nvPr/>
            </p:nvSpPr>
            <p:spPr bwMode="auto">
              <a:xfrm>
                <a:off x="3386" y="1329"/>
                <a:ext cx="72" cy="103"/>
              </a:xfrm>
              <a:custGeom>
                <a:avLst/>
                <a:gdLst>
                  <a:gd name="T0" fmla="*/ 0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0" y="9"/>
                    </a:moveTo>
                    <a:cubicBezTo>
                      <a:pt x="0" y="9"/>
                      <a:pt x="0" y="6"/>
                      <a:pt x="1" y="3"/>
                    </a:cubicBezTo>
                    <a:cubicBezTo>
                      <a:pt x="1" y="2"/>
                      <a:pt x="1" y="2"/>
                      <a:pt x="2" y="1"/>
                    </a:cubicBezTo>
                    <a:cubicBezTo>
                      <a:pt x="3" y="0"/>
                      <a:pt x="5" y="0"/>
                      <a:pt x="6" y="0"/>
                    </a:cubicBezTo>
                    <a:cubicBezTo>
                      <a:pt x="6" y="1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8"/>
                      <a:pt x="2" y="9"/>
                      <a:pt x="0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Freeform 137"/>
              <p:cNvSpPr>
                <a:spLocks/>
              </p:cNvSpPr>
              <p:nvPr/>
            </p:nvSpPr>
            <p:spPr bwMode="auto">
              <a:xfrm>
                <a:off x="3424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1" y="9"/>
                    </a:moveTo>
                    <a:cubicBezTo>
                      <a:pt x="0" y="8"/>
                      <a:pt x="1" y="6"/>
                      <a:pt x="2" y="4"/>
                    </a:cubicBezTo>
                    <a:cubicBezTo>
                      <a:pt x="3" y="2"/>
                      <a:pt x="4" y="0"/>
                      <a:pt x="6" y="1"/>
                    </a:cubicBezTo>
                    <a:cubicBezTo>
                      <a:pt x="5" y="2"/>
                      <a:pt x="5" y="3"/>
                      <a:pt x="5" y="4"/>
                    </a:cubicBezTo>
                    <a:cubicBezTo>
                      <a:pt x="4" y="5"/>
                      <a:pt x="4" y="6"/>
                      <a:pt x="4" y="6"/>
                    </a:cubicBezTo>
                    <a:cubicBezTo>
                      <a:pt x="4" y="8"/>
                      <a:pt x="2" y="8"/>
                      <a:pt x="1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5" name="Freeform 138"/>
              <p:cNvSpPr>
                <a:spLocks/>
              </p:cNvSpPr>
              <p:nvPr/>
            </p:nvSpPr>
            <p:spPr bwMode="auto">
              <a:xfrm>
                <a:off x="3467" y="1317"/>
                <a:ext cx="43" cy="92"/>
              </a:xfrm>
              <a:custGeom>
                <a:avLst/>
                <a:gdLst>
                  <a:gd name="T0" fmla="*/ 0 w 4"/>
                  <a:gd name="T1" fmla="*/ 2147483647 h 8"/>
                  <a:gd name="T2" fmla="*/ 2147483647 w 4"/>
                  <a:gd name="T3" fmla="*/ 2147483647 h 8"/>
                  <a:gd name="T4" fmla="*/ 2147483647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0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0" y="8"/>
                    </a:moveTo>
                    <a:cubicBezTo>
                      <a:pt x="0" y="7"/>
                      <a:pt x="0" y="5"/>
                      <a:pt x="1" y="3"/>
                    </a:cubicBezTo>
                    <a:cubicBezTo>
                      <a:pt x="1" y="1"/>
                      <a:pt x="3" y="0"/>
                      <a:pt x="4" y="0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4"/>
                      <a:pt x="3" y="5"/>
                      <a:pt x="3" y="6"/>
                    </a:cubicBezTo>
                    <a:cubicBezTo>
                      <a:pt x="2" y="7"/>
                      <a:pt x="1" y="7"/>
                      <a:pt x="0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6" name="Freeform 139"/>
              <p:cNvSpPr>
                <a:spLocks/>
              </p:cNvSpPr>
              <p:nvPr/>
            </p:nvSpPr>
            <p:spPr bwMode="auto">
              <a:xfrm>
                <a:off x="3501" y="1317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0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0"/>
                    </a:cubicBezTo>
                    <a:cubicBezTo>
                      <a:pt x="3" y="1"/>
                      <a:pt x="3" y="2"/>
                      <a:pt x="2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6"/>
                      <a:pt x="1" y="6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7" name="Freeform 140"/>
              <p:cNvSpPr>
                <a:spLocks/>
              </p:cNvSpPr>
              <p:nvPr/>
            </p:nvSpPr>
            <p:spPr bwMode="auto">
              <a:xfrm>
                <a:off x="3525" y="1306"/>
                <a:ext cx="34" cy="80"/>
              </a:xfrm>
              <a:custGeom>
                <a:avLst/>
                <a:gdLst>
                  <a:gd name="T0" fmla="*/ 0 w 3"/>
                  <a:gd name="T1" fmla="*/ 2147483647 h 7"/>
                  <a:gd name="T2" fmla="*/ 0 w 3"/>
                  <a:gd name="T3" fmla="*/ 2147483647 h 7"/>
                  <a:gd name="T4" fmla="*/ 2147483647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0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0" y="7"/>
                    </a:moveTo>
                    <a:cubicBezTo>
                      <a:pt x="0" y="7"/>
                      <a:pt x="0" y="5"/>
                      <a:pt x="0" y="3"/>
                    </a:cubicBezTo>
                    <a:cubicBezTo>
                      <a:pt x="1" y="2"/>
                      <a:pt x="2" y="0"/>
                      <a:pt x="3" y="1"/>
                    </a:cubicBezTo>
                    <a:cubicBezTo>
                      <a:pt x="3" y="2"/>
                      <a:pt x="2" y="3"/>
                      <a:pt x="2" y="3"/>
                    </a:cubicBezTo>
                    <a:cubicBezTo>
                      <a:pt x="2" y="4"/>
                      <a:pt x="2" y="5"/>
                      <a:pt x="2" y="5"/>
                    </a:cubicBezTo>
                    <a:cubicBezTo>
                      <a:pt x="2" y="6"/>
                      <a:pt x="1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8" name="Freeform 141"/>
              <p:cNvSpPr>
                <a:spLocks/>
              </p:cNvSpPr>
              <p:nvPr/>
            </p:nvSpPr>
            <p:spPr bwMode="auto">
              <a:xfrm>
                <a:off x="3544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0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6"/>
                      <a:pt x="0" y="4"/>
                      <a:pt x="0" y="3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2"/>
                      <a:pt x="2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6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9" name="Freeform 142"/>
              <p:cNvSpPr>
                <a:spLocks/>
              </p:cNvSpPr>
              <p:nvPr/>
            </p:nvSpPr>
            <p:spPr bwMode="auto">
              <a:xfrm>
                <a:off x="3559" y="1306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2" y="4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0" name="Freeform 143"/>
              <p:cNvSpPr>
                <a:spLocks/>
              </p:cNvSpPr>
              <p:nvPr/>
            </p:nvSpPr>
            <p:spPr bwMode="auto">
              <a:xfrm>
                <a:off x="3578" y="1306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0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1" name="Freeform 144"/>
              <p:cNvSpPr>
                <a:spLocks/>
              </p:cNvSpPr>
              <p:nvPr/>
            </p:nvSpPr>
            <p:spPr bwMode="auto">
              <a:xfrm>
                <a:off x="3593" y="1306"/>
                <a:ext cx="19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5"/>
                    </a:moveTo>
                    <a:cubicBezTo>
                      <a:pt x="0" y="5"/>
                      <a:pt x="0" y="3"/>
                      <a:pt x="0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2" name="Freeform 145"/>
              <p:cNvSpPr>
                <a:spLocks/>
              </p:cNvSpPr>
              <p:nvPr/>
            </p:nvSpPr>
            <p:spPr bwMode="auto">
              <a:xfrm>
                <a:off x="360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3" name="Freeform 146"/>
              <p:cNvSpPr>
                <a:spLocks/>
              </p:cNvSpPr>
              <p:nvPr/>
            </p:nvSpPr>
            <p:spPr bwMode="auto">
              <a:xfrm>
                <a:off x="3612" y="1306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2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4" name="Freeform 147"/>
              <p:cNvSpPr>
                <a:spLocks/>
              </p:cNvSpPr>
              <p:nvPr/>
            </p:nvSpPr>
            <p:spPr bwMode="auto">
              <a:xfrm>
                <a:off x="3626" y="1306"/>
                <a:ext cx="19" cy="46"/>
              </a:xfrm>
              <a:custGeom>
                <a:avLst/>
                <a:gdLst>
                  <a:gd name="T0" fmla="*/ 0 w 2"/>
                  <a:gd name="T1" fmla="*/ 2147483647 h 4"/>
                  <a:gd name="T2" fmla="*/ 0 w 2"/>
                  <a:gd name="T3" fmla="*/ 2147483647 h 4"/>
                  <a:gd name="T4" fmla="*/ 2147483647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2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0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5" name="Freeform 148"/>
              <p:cNvSpPr>
                <a:spLocks/>
              </p:cNvSpPr>
              <p:nvPr/>
            </p:nvSpPr>
            <p:spPr bwMode="auto">
              <a:xfrm>
                <a:off x="3410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0" y="4"/>
                      <a:pt x="1" y="2"/>
                    </a:cubicBezTo>
                    <a:cubicBezTo>
                      <a:pt x="2" y="1"/>
                      <a:pt x="2" y="0"/>
                      <a:pt x="3" y="0"/>
                    </a:cubicBezTo>
                    <a:cubicBezTo>
                      <a:pt x="4" y="0"/>
                      <a:pt x="5" y="0"/>
                      <a:pt x="6" y="1"/>
                    </a:cubicBezTo>
                    <a:cubicBezTo>
                      <a:pt x="5" y="2"/>
                      <a:pt x="5" y="2"/>
                      <a:pt x="4" y="3"/>
                    </a:cubicBezTo>
                    <a:cubicBezTo>
                      <a:pt x="4" y="4"/>
                      <a:pt x="4" y="5"/>
                      <a:pt x="4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6" name="Freeform 149"/>
              <p:cNvSpPr>
                <a:spLocks/>
              </p:cNvSpPr>
              <p:nvPr/>
            </p:nvSpPr>
            <p:spPr bwMode="auto">
              <a:xfrm>
                <a:off x="3443" y="1260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0" y="7"/>
                    </a:moveTo>
                    <a:cubicBezTo>
                      <a:pt x="0" y="6"/>
                      <a:pt x="1" y="4"/>
                      <a:pt x="2" y="3"/>
                    </a:cubicBezTo>
                    <a:cubicBezTo>
                      <a:pt x="3" y="1"/>
                      <a:pt x="4" y="0"/>
                      <a:pt x="6" y="1"/>
                    </a:cubicBezTo>
                    <a:cubicBezTo>
                      <a:pt x="5" y="2"/>
                      <a:pt x="4" y="3"/>
                      <a:pt x="4" y="3"/>
                    </a:cubicBezTo>
                    <a:cubicBezTo>
                      <a:pt x="4" y="4"/>
                      <a:pt x="3" y="5"/>
                      <a:pt x="3" y="6"/>
                    </a:cubicBezTo>
                    <a:cubicBezTo>
                      <a:pt x="3" y="7"/>
                      <a:pt x="2" y="7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7" name="Freeform 150"/>
              <p:cNvSpPr>
                <a:spLocks/>
              </p:cNvSpPr>
              <p:nvPr/>
            </p:nvSpPr>
            <p:spPr bwMode="auto">
              <a:xfrm>
                <a:off x="3477" y="1271"/>
                <a:ext cx="58" cy="69"/>
              </a:xfrm>
              <a:custGeom>
                <a:avLst/>
                <a:gdLst>
                  <a:gd name="T0" fmla="*/ 0 w 5"/>
                  <a:gd name="T1" fmla="*/ 2147483647 h 6"/>
                  <a:gd name="T2" fmla="*/ 2147483647 w 5"/>
                  <a:gd name="T3" fmla="*/ 2147483647 h 6"/>
                  <a:gd name="T4" fmla="*/ 2147483647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0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0" y="6"/>
                    </a:moveTo>
                    <a:cubicBezTo>
                      <a:pt x="0" y="5"/>
                      <a:pt x="0" y="3"/>
                      <a:pt x="1" y="2"/>
                    </a:cubicBezTo>
                    <a:cubicBezTo>
                      <a:pt x="2" y="0"/>
                      <a:pt x="3" y="0"/>
                      <a:pt x="5" y="1"/>
                    </a:cubicBezTo>
                    <a:cubicBezTo>
                      <a:pt x="4" y="1"/>
                      <a:pt x="4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8" name="Freeform 151"/>
              <p:cNvSpPr>
                <a:spLocks/>
              </p:cNvSpPr>
              <p:nvPr/>
            </p:nvSpPr>
            <p:spPr bwMode="auto">
              <a:xfrm>
                <a:off x="3501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3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4" y="1"/>
                      <a:pt x="3" y="2"/>
                      <a:pt x="3" y="3"/>
                    </a:cubicBezTo>
                    <a:cubicBezTo>
                      <a:pt x="3" y="3"/>
                      <a:pt x="3" y="4"/>
                      <a:pt x="3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69" name="Freeform 152"/>
              <p:cNvSpPr>
                <a:spLocks/>
              </p:cNvSpPr>
              <p:nvPr/>
            </p:nvSpPr>
            <p:spPr bwMode="auto">
              <a:xfrm>
                <a:off x="3525" y="1271"/>
                <a:ext cx="43" cy="69"/>
              </a:xfrm>
              <a:custGeom>
                <a:avLst/>
                <a:gdLst>
                  <a:gd name="T0" fmla="*/ 0 w 4"/>
                  <a:gd name="T1" fmla="*/ 2147483647 h 6"/>
                  <a:gd name="T2" fmla="*/ 2147483647 w 4"/>
                  <a:gd name="T3" fmla="*/ 2147483647 h 6"/>
                  <a:gd name="T4" fmla="*/ 2147483647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0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0" y="6"/>
                    </a:moveTo>
                    <a:cubicBezTo>
                      <a:pt x="0" y="5"/>
                      <a:pt x="1" y="4"/>
                      <a:pt x="1" y="2"/>
                    </a:cubicBezTo>
                    <a:cubicBezTo>
                      <a:pt x="2" y="1"/>
                      <a:pt x="3" y="0"/>
                      <a:pt x="4" y="1"/>
                    </a:cubicBezTo>
                    <a:cubicBezTo>
                      <a:pt x="3" y="2"/>
                      <a:pt x="3" y="2"/>
                      <a:pt x="3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0" name="Freeform 153"/>
              <p:cNvSpPr>
                <a:spLocks/>
              </p:cNvSpPr>
              <p:nvPr/>
            </p:nvSpPr>
            <p:spPr bwMode="auto">
              <a:xfrm>
                <a:off x="3544" y="1271"/>
                <a:ext cx="34" cy="69"/>
              </a:xfrm>
              <a:custGeom>
                <a:avLst/>
                <a:gdLst>
                  <a:gd name="T0" fmla="*/ 0 w 3"/>
                  <a:gd name="T1" fmla="*/ 2147483647 h 6"/>
                  <a:gd name="T2" fmla="*/ 2147483647 w 3"/>
                  <a:gd name="T3" fmla="*/ 2147483647 h 6"/>
                  <a:gd name="T4" fmla="*/ 2147483647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0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0" y="6"/>
                    </a:moveTo>
                    <a:cubicBezTo>
                      <a:pt x="0" y="5"/>
                      <a:pt x="0" y="4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3" y="2"/>
                      <a:pt x="3" y="2"/>
                      <a:pt x="2" y="3"/>
                    </a:cubicBezTo>
                    <a:cubicBezTo>
                      <a:pt x="2" y="4"/>
                      <a:pt x="2" y="4"/>
                      <a:pt x="2" y="5"/>
                    </a:cubicBezTo>
                    <a:cubicBezTo>
                      <a:pt x="1" y="5"/>
                      <a:pt x="1" y="6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1" name="Freeform 154"/>
              <p:cNvSpPr>
                <a:spLocks/>
              </p:cNvSpPr>
              <p:nvPr/>
            </p:nvSpPr>
            <p:spPr bwMode="auto">
              <a:xfrm>
                <a:off x="3569" y="1283"/>
                <a:ext cx="24" cy="57"/>
              </a:xfrm>
              <a:custGeom>
                <a:avLst/>
                <a:gdLst>
                  <a:gd name="T0" fmla="*/ 0 w 2"/>
                  <a:gd name="T1" fmla="*/ 2147483647 h 5"/>
                  <a:gd name="T2" fmla="*/ 0 w 2"/>
                  <a:gd name="T3" fmla="*/ 2147483647 h 5"/>
                  <a:gd name="T4" fmla="*/ 2147483647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0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0" y="4"/>
                    </a:moveTo>
                    <a:cubicBezTo>
                      <a:pt x="0" y="4"/>
                      <a:pt x="0" y="3"/>
                      <a:pt x="0" y="2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0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2" name="Freeform 155"/>
              <p:cNvSpPr>
                <a:spLocks/>
              </p:cNvSpPr>
              <p:nvPr/>
            </p:nvSpPr>
            <p:spPr bwMode="auto">
              <a:xfrm>
                <a:off x="3578" y="1283"/>
                <a:ext cx="34" cy="57"/>
              </a:xfrm>
              <a:custGeom>
                <a:avLst/>
                <a:gdLst>
                  <a:gd name="T0" fmla="*/ 0 w 3"/>
                  <a:gd name="T1" fmla="*/ 2147483647 h 5"/>
                  <a:gd name="T2" fmla="*/ 2147483647 w 3"/>
                  <a:gd name="T3" fmla="*/ 2147483647 h 5"/>
                  <a:gd name="T4" fmla="*/ 2147483647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0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3" name="Freeform 156"/>
              <p:cNvSpPr>
                <a:spLocks/>
              </p:cNvSpPr>
              <p:nvPr/>
            </p:nvSpPr>
            <p:spPr bwMode="auto">
              <a:xfrm>
                <a:off x="3593" y="1283"/>
                <a:ext cx="34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2147483647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0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3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4" name="Freeform 157"/>
              <p:cNvSpPr>
                <a:spLocks/>
              </p:cNvSpPr>
              <p:nvPr/>
            </p:nvSpPr>
            <p:spPr bwMode="auto">
              <a:xfrm>
                <a:off x="360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5" name="Freeform 158"/>
              <p:cNvSpPr>
                <a:spLocks/>
              </p:cNvSpPr>
              <p:nvPr/>
            </p:nvSpPr>
            <p:spPr bwMode="auto">
              <a:xfrm>
                <a:off x="3612" y="1283"/>
                <a:ext cx="24" cy="46"/>
              </a:xfrm>
              <a:custGeom>
                <a:avLst/>
                <a:gdLst>
                  <a:gd name="T0" fmla="*/ 0 w 2"/>
                  <a:gd name="T1" fmla="*/ 2147483647 h 4"/>
                  <a:gd name="T2" fmla="*/ 2147483647 w 2"/>
                  <a:gd name="T3" fmla="*/ 2147483647 h 4"/>
                  <a:gd name="T4" fmla="*/ 2147483647 w 2"/>
                  <a:gd name="T5" fmla="*/ 2147483647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0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0" y="4"/>
                    </a:moveTo>
                    <a:cubicBezTo>
                      <a:pt x="0" y="4"/>
                      <a:pt x="0" y="3"/>
                      <a:pt x="1" y="2"/>
                    </a:cubicBezTo>
                    <a:cubicBezTo>
                      <a:pt x="1" y="1"/>
                      <a:pt x="2" y="0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6" name="Freeform 159"/>
              <p:cNvSpPr>
                <a:spLocks/>
              </p:cNvSpPr>
              <p:nvPr/>
            </p:nvSpPr>
            <p:spPr bwMode="auto">
              <a:xfrm>
                <a:off x="3626" y="1294"/>
                <a:ext cx="19" cy="34"/>
              </a:xfrm>
              <a:custGeom>
                <a:avLst/>
                <a:gdLst>
                  <a:gd name="T0" fmla="*/ 0 w 2"/>
                  <a:gd name="T1" fmla="*/ 2147483647 h 3"/>
                  <a:gd name="T2" fmla="*/ 2147483647 w 2"/>
                  <a:gd name="T3" fmla="*/ 2147483647 h 3"/>
                  <a:gd name="T4" fmla="*/ 2147483647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0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0" y="3"/>
                    </a:moveTo>
                    <a:cubicBezTo>
                      <a:pt x="0" y="3"/>
                      <a:pt x="0" y="2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1"/>
                      <a:pt x="2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7" name="Freeform 16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8" name="Freeform 16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79" name="Freeform 16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0" name="Freeform 16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1" name="Freeform 16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2" name="Freeform 16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3" name="Freeform 16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4" name="Freeform 16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5" name="Freeform 16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6" name="Freeform 16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7" name="Freeform 17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8" name="Freeform 17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89" name="Freeform 17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0" name="Freeform 173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1" name="Freeform 174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2" name="Freeform 175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3" name="Freeform 176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4" name="Freeform 177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5" name="Freeform 178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6" name="Freeform 179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7" name="Freeform 180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8" name="Freeform 181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99" name="Freeform 182"/>
              <p:cNvSpPr>
                <a:spLocks/>
              </p:cNvSpPr>
              <p:nvPr/>
            </p:nvSpPr>
            <p:spPr bwMode="auto">
              <a:xfrm>
                <a:off x="3434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0 w 4"/>
                  <a:gd name="T3" fmla="*/ 2147483647 h 5"/>
                  <a:gd name="T4" fmla="*/ 2147483647 w 4"/>
                  <a:gd name="T5" fmla="*/ 2147483647 h 5"/>
                  <a:gd name="T6" fmla="*/ 2147483647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3" y="0"/>
                    </a:moveTo>
                    <a:cubicBezTo>
                      <a:pt x="1" y="1"/>
                      <a:pt x="0" y="3"/>
                      <a:pt x="0" y="5"/>
                    </a:cubicBezTo>
                    <a:cubicBezTo>
                      <a:pt x="0" y="5"/>
                      <a:pt x="1" y="5"/>
                      <a:pt x="2" y="4"/>
                    </a:cubicBezTo>
                    <a:lnTo>
                      <a:pt x="4" y="0"/>
                    </a:ln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0" name="Freeform 183"/>
              <p:cNvSpPr>
                <a:spLocks/>
              </p:cNvSpPr>
              <p:nvPr/>
            </p:nvSpPr>
            <p:spPr bwMode="auto">
              <a:xfrm>
                <a:off x="3443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1"/>
                      <a:pt x="5" y="0"/>
                    </a:cubicBezTo>
                    <a:cubicBezTo>
                      <a:pt x="4" y="0"/>
                      <a:pt x="4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1" name="Freeform 184"/>
              <p:cNvSpPr>
                <a:spLocks/>
              </p:cNvSpPr>
              <p:nvPr/>
            </p:nvSpPr>
            <p:spPr bwMode="auto">
              <a:xfrm>
                <a:off x="3467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4"/>
                    </a:cubicBezTo>
                    <a:cubicBezTo>
                      <a:pt x="1" y="4"/>
                      <a:pt x="2" y="4"/>
                      <a:pt x="3" y="3"/>
                    </a:cubicBezTo>
                    <a:cubicBezTo>
                      <a:pt x="3" y="2"/>
                      <a:pt x="4" y="2"/>
                      <a:pt x="4" y="1"/>
                    </a:cubicBezTo>
                    <a:cubicBezTo>
                      <a:pt x="4" y="1"/>
                      <a:pt x="3" y="1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2" name="Freeform 185"/>
              <p:cNvSpPr>
                <a:spLocks/>
              </p:cNvSpPr>
              <p:nvPr/>
            </p:nvSpPr>
            <p:spPr bwMode="auto">
              <a:xfrm>
                <a:off x="3491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0 w 4"/>
                  <a:gd name="T3" fmla="*/ 2147483647 h 4"/>
                  <a:gd name="T4" fmla="*/ 2147483647 w 4"/>
                  <a:gd name="T5" fmla="*/ 2147483647 h 4"/>
                  <a:gd name="T6" fmla="*/ 2147483647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3" y="0"/>
                    </a:moveTo>
                    <a:cubicBezTo>
                      <a:pt x="2" y="1"/>
                      <a:pt x="1" y="2"/>
                      <a:pt x="0" y="3"/>
                    </a:cubicBezTo>
                    <a:cubicBezTo>
                      <a:pt x="1" y="4"/>
                      <a:pt x="2" y="3"/>
                      <a:pt x="3" y="2"/>
                    </a:cubicBezTo>
                    <a:cubicBezTo>
                      <a:pt x="3" y="2"/>
                      <a:pt x="3" y="1"/>
                      <a:pt x="4" y="0"/>
                    </a:cubicBezTo>
                    <a:cubicBezTo>
                      <a:pt x="3" y="0"/>
                      <a:pt x="3" y="0"/>
                      <a:pt x="3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3" name="Freeform 186"/>
              <p:cNvSpPr>
                <a:spLocks/>
              </p:cNvSpPr>
              <p:nvPr/>
            </p:nvSpPr>
            <p:spPr bwMode="auto">
              <a:xfrm>
                <a:off x="3511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cubicBezTo>
                      <a:pt x="1" y="0"/>
                      <a:pt x="1" y="1"/>
                      <a:pt x="0" y="2"/>
                    </a:cubicBezTo>
                    <a:cubicBezTo>
                      <a:pt x="1" y="3"/>
                      <a:pt x="1" y="2"/>
                      <a:pt x="2" y="1"/>
                    </a:cubicBezTo>
                    <a:cubicBezTo>
                      <a:pt x="3" y="1"/>
                      <a:pt x="3" y="1"/>
                      <a:pt x="3" y="0"/>
                    </a:cubicBezTo>
                    <a:cubicBezTo>
                      <a:pt x="3" y="0"/>
                      <a:pt x="3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4" name="Freeform 18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5" name="Freeform 18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6" name="Freeform 18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7" name="Freeform 19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8" name="Freeform 19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09" name="Freeform 19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0" name="Freeform 19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1" name="Freeform 19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2" name="Freeform 19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3" name="Freeform 19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4" name="Freeform 19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5" name="Freeform 19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6" name="Freeform 19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7" name="Freeform 200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8" name="Freeform 201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19" name="Freeform 202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0" name="Freeform 203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1" name="Freeform 204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2" name="Freeform 205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3" name="Freeform 206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4" name="Freeform 207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5" name="Freeform 208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6" name="Freeform 209"/>
              <p:cNvSpPr>
                <a:spLocks/>
              </p:cNvSpPr>
              <p:nvPr/>
            </p:nvSpPr>
            <p:spPr bwMode="auto">
              <a:xfrm>
                <a:off x="3535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0 w 3"/>
                  <a:gd name="T3" fmla="*/ 2147483647 h 3"/>
                  <a:gd name="T4" fmla="*/ 2147483647 w 3"/>
                  <a:gd name="T5" fmla="*/ 2147483647 h 3"/>
                  <a:gd name="T6" fmla="*/ 2147483647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2" y="0"/>
                    </a:moveTo>
                    <a:lnTo>
                      <a:pt x="0" y="2"/>
                    </a:lnTo>
                    <a:cubicBezTo>
                      <a:pt x="1" y="3"/>
                      <a:pt x="1" y="3"/>
                      <a:pt x="2" y="2"/>
                    </a:cubicBezTo>
                    <a:lnTo>
                      <a:pt x="3" y="1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7" name="Freeform 210"/>
              <p:cNvSpPr>
                <a:spLocks/>
              </p:cNvSpPr>
              <p:nvPr/>
            </p:nvSpPr>
            <p:spPr bwMode="auto">
              <a:xfrm>
                <a:off x="3477" y="1203"/>
                <a:ext cx="48" cy="23"/>
              </a:xfrm>
              <a:custGeom>
                <a:avLst/>
                <a:gdLst>
                  <a:gd name="T0" fmla="*/ 0 w 4"/>
                  <a:gd name="T1" fmla="*/ 2147483647 h 2"/>
                  <a:gd name="T2" fmla="*/ 2147483647 w 4"/>
                  <a:gd name="T3" fmla="*/ 0 h 2"/>
                  <a:gd name="T4" fmla="*/ 2147483647 w 4"/>
                  <a:gd name="T5" fmla="*/ 2147483647 h 2"/>
                  <a:gd name="T6" fmla="*/ 2147483647 w 4"/>
                  <a:gd name="T7" fmla="*/ 2147483647 h 2"/>
                  <a:gd name="T8" fmla="*/ 0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0" y="2"/>
                    </a:moveTo>
                    <a:cubicBezTo>
                      <a:pt x="2" y="1"/>
                      <a:pt x="3" y="1"/>
                      <a:pt x="4" y="0"/>
                    </a:cubicBezTo>
                    <a:lnTo>
                      <a:pt x="4" y="1"/>
                    </a:lnTo>
                    <a:cubicBezTo>
                      <a:pt x="4" y="2"/>
                      <a:pt x="3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8" name="Freeform 211"/>
              <p:cNvSpPr>
                <a:spLocks/>
              </p:cNvSpPr>
              <p:nvPr/>
            </p:nvSpPr>
            <p:spPr bwMode="auto">
              <a:xfrm>
                <a:off x="3501" y="1214"/>
                <a:ext cx="34" cy="23"/>
              </a:xfrm>
              <a:custGeom>
                <a:avLst/>
                <a:gdLst>
                  <a:gd name="T0" fmla="*/ 0 w 3"/>
                  <a:gd name="T1" fmla="*/ 2147483647 h 2"/>
                  <a:gd name="T2" fmla="*/ 2147483647 w 3"/>
                  <a:gd name="T3" fmla="*/ 0 h 2"/>
                  <a:gd name="T4" fmla="*/ 2147483647 w 3"/>
                  <a:gd name="T5" fmla="*/ 2147483647 h 2"/>
                  <a:gd name="T6" fmla="*/ 2147483647 w 3"/>
                  <a:gd name="T7" fmla="*/ 2147483647 h 2"/>
                  <a:gd name="T8" fmla="*/ 0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0" y="1"/>
                    </a:moveTo>
                    <a:cubicBezTo>
                      <a:pt x="1" y="1"/>
                      <a:pt x="2" y="0"/>
                      <a:pt x="3" y="0"/>
                    </a:cubicBezTo>
                    <a:lnTo>
                      <a:pt x="3" y="1"/>
                    </a:lnTo>
                    <a:cubicBezTo>
                      <a:pt x="3" y="1"/>
                      <a:pt x="2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29" name="Freeform 212"/>
              <p:cNvSpPr>
                <a:spLocks/>
              </p:cNvSpPr>
              <p:nvPr/>
            </p:nvSpPr>
            <p:spPr bwMode="auto">
              <a:xfrm>
                <a:off x="3511" y="122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cubicBezTo>
                      <a:pt x="1" y="1"/>
                      <a:pt x="2" y="0"/>
                      <a:pt x="2" y="0"/>
                    </a:cubicBezTo>
                    <a:lnTo>
                      <a:pt x="3" y="1"/>
                    </a:lnTo>
                    <a:cubicBezTo>
                      <a:pt x="2" y="1"/>
                      <a:pt x="2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0" name="Freeform 213"/>
              <p:cNvSpPr>
                <a:spLocks/>
              </p:cNvSpPr>
              <p:nvPr/>
            </p:nvSpPr>
            <p:spPr bwMode="auto">
              <a:xfrm>
                <a:off x="3544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1" y="0"/>
                    </a:moveTo>
                    <a:cubicBezTo>
                      <a:pt x="1" y="1"/>
                      <a:pt x="1" y="1"/>
                      <a:pt x="0" y="2"/>
                    </a:cubicBezTo>
                    <a:cubicBezTo>
                      <a:pt x="1" y="2"/>
                      <a:pt x="2" y="2"/>
                      <a:pt x="3" y="1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1" name="Freeform 214"/>
              <p:cNvSpPr>
                <a:spLocks/>
              </p:cNvSpPr>
              <p:nvPr/>
            </p:nvSpPr>
            <p:spPr bwMode="auto">
              <a:xfrm>
                <a:off x="3511" y="1191"/>
                <a:ext cx="67" cy="80"/>
              </a:xfrm>
              <a:custGeom>
                <a:avLst/>
                <a:gdLst>
                  <a:gd name="T0" fmla="*/ 0 w 6"/>
                  <a:gd name="T1" fmla="*/ 2147483647 h 7"/>
                  <a:gd name="T2" fmla="*/ 0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0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0" y="1"/>
                    </a:moveTo>
                    <a:lnTo>
                      <a:pt x="0" y="1"/>
                    </a:lnTo>
                    <a:cubicBezTo>
                      <a:pt x="1" y="2"/>
                      <a:pt x="2" y="2"/>
                      <a:pt x="2" y="3"/>
                    </a:cubicBezTo>
                    <a:cubicBezTo>
                      <a:pt x="2" y="4"/>
                      <a:pt x="2" y="5"/>
                      <a:pt x="3" y="5"/>
                    </a:cubicBezTo>
                    <a:cubicBezTo>
                      <a:pt x="3" y="6"/>
                      <a:pt x="4" y="7"/>
                      <a:pt x="5" y="7"/>
                    </a:cubicBezTo>
                    <a:lnTo>
                      <a:pt x="6" y="6"/>
                    </a:lnTo>
                    <a:cubicBezTo>
                      <a:pt x="5" y="6"/>
                      <a:pt x="4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3" y="1"/>
                      <a:pt x="2" y="1"/>
                      <a:pt x="1" y="1"/>
                    </a:cubicBezTo>
                    <a:cubicBezTo>
                      <a:pt x="0" y="0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2" name="Freeform 215"/>
              <p:cNvSpPr>
                <a:spLocks/>
              </p:cNvSpPr>
              <p:nvPr/>
            </p:nvSpPr>
            <p:spPr bwMode="auto">
              <a:xfrm>
                <a:off x="3602" y="1157"/>
                <a:ext cx="130" cy="69"/>
              </a:xfrm>
              <a:custGeom>
                <a:avLst/>
                <a:gdLst>
                  <a:gd name="T0" fmla="*/ 0 w 11"/>
                  <a:gd name="T1" fmla="*/ 2147483647 h 6"/>
                  <a:gd name="T2" fmla="*/ 0 w 11"/>
                  <a:gd name="T3" fmla="*/ 2147483647 h 6"/>
                  <a:gd name="T4" fmla="*/ 2147483647 w 11"/>
                  <a:gd name="T5" fmla="*/ 2147483647 h 6"/>
                  <a:gd name="T6" fmla="*/ 2147483647 w 11"/>
                  <a:gd name="T7" fmla="*/ 2147483647 h 6"/>
                  <a:gd name="T8" fmla="*/ 2147483647 w 11"/>
                  <a:gd name="T9" fmla="*/ 2147483647 h 6"/>
                  <a:gd name="T10" fmla="*/ 2147483647 w 11"/>
                  <a:gd name="T11" fmla="*/ 2147483647 h 6"/>
                  <a:gd name="T12" fmla="*/ 2147483647 w 11"/>
                  <a:gd name="T13" fmla="*/ 2147483647 h 6"/>
                  <a:gd name="T14" fmla="*/ 2147483647 w 11"/>
                  <a:gd name="T15" fmla="*/ 2147483647 h 6"/>
                  <a:gd name="T16" fmla="*/ 2147483647 w 11"/>
                  <a:gd name="T17" fmla="*/ 2147483647 h 6"/>
                  <a:gd name="T18" fmla="*/ 2147483647 w 11"/>
                  <a:gd name="T19" fmla="*/ 2147483647 h 6"/>
                  <a:gd name="T20" fmla="*/ 2147483647 w 11"/>
                  <a:gd name="T21" fmla="*/ 2147483647 h 6"/>
                  <a:gd name="T22" fmla="*/ 2147483647 w 11"/>
                  <a:gd name="T23" fmla="*/ 2147483647 h 6"/>
                  <a:gd name="T24" fmla="*/ 2147483647 w 11"/>
                  <a:gd name="T25" fmla="*/ 2147483647 h 6"/>
                  <a:gd name="T26" fmla="*/ 2147483647 w 11"/>
                  <a:gd name="T27" fmla="*/ 2147483647 h 6"/>
                  <a:gd name="T28" fmla="*/ 2147483647 w 11"/>
                  <a:gd name="T29" fmla="*/ 2147483647 h 6"/>
                  <a:gd name="T30" fmla="*/ 2147483647 w 11"/>
                  <a:gd name="T31" fmla="*/ 2147483647 h 6"/>
                  <a:gd name="T32" fmla="*/ 2147483647 w 11"/>
                  <a:gd name="T33" fmla="*/ 2147483647 h 6"/>
                  <a:gd name="T34" fmla="*/ 2147483647 w 11"/>
                  <a:gd name="T35" fmla="*/ 0 h 6"/>
                  <a:gd name="T36" fmla="*/ 2147483647 w 11"/>
                  <a:gd name="T37" fmla="*/ 0 h 6"/>
                  <a:gd name="T38" fmla="*/ 2147483647 w 11"/>
                  <a:gd name="T39" fmla="*/ 2147483647 h 6"/>
                  <a:gd name="T40" fmla="*/ 2147483647 w 11"/>
                  <a:gd name="T41" fmla="*/ 2147483647 h 6"/>
                  <a:gd name="T42" fmla="*/ 2147483647 w 11"/>
                  <a:gd name="T43" fmla="*/ 2147483647 h 6"/>
                  <a:gd name="T44" fmla="*/ 2147483647 w 11"/>
                  <a:gd name="T45" fmla="*/ 0 h 6"/>
                  <a:gd name="T46" fmla="*/ 2147483647 w 11"/>
                  <a:gd name="T47" fmla="*/ 0 h 6"/>
                  <a:gd name="T48" fmla="*/ 0 w 11"/>
                  <a:gd name="T49" fmla="*/ 2147483647 h 6"/>
                  <a:gd name="T50" fmla="*/ 0 60000 65536"/>
                  <a:gd name="T51" fmla="*/ 0 60000 65536"/>
                  <a:gd name="T52" fmla="*/ 0 60000 65536"/>
                  <a:gd name="T53" fmla="*/ 0 60000 65536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w 11"/>
                  <a:gd name="T76" fmla="*/ 0 h 6"/>
                  <a:gd name="T77" fmla="*/ 11 w 11"/>
                  <a:gd name="T78" fmla="*/ 6 h 6"/>
                </a:gdLst>
                <a:ahLst/>
                <a:cxnLst>
                  <a:cxn ang="T50">
                    <a:pos x="T0" y="T1"/>
                  </a:cxn>
                  <a:cxn ang="T51">
                    <a:pos x="T2" y="T3"/>
                  </a:cxn>
                  <a:cxn ang="T52">
                    <a:pos x="T4" y="T5"/>
                  </a:cxn>
                  <a:cxn ang="T53">
                    <a:pos x="T6" y="T7"/>
                  </a:cxn>
                  <a:cxn ang="T54">
                    <a:pos x="T8" y="T9"/>
                  </a:cxn>
                  <a:cxn ang="T55">
                    <a:pos x="T10" y="T11"/>
                  </a:cxn>
                  <a:cxn ang="T56">
                    <a:pos x="T12" y="T13"/>
                  </a:cxn>
                  <a:cxn ang="T57">
                    <a:pos x="T14" y="T15"/>
                  </a:cxn>
                  <a:cxn ang="T58">
                    <a:pos x="T16" y="T17"/>
                  </a:cxn>
                  <a:cxn ang="T59">
                    <a:pos x="T18" y="T19"/>
                  </a:cxn>
                  <a:cxn ang="T60">
                    <a:pos x="T20" y="T21"/>
                  </a:cxn>
                  <a:cxn ang="T61">
                    <a:pos x="T22" y="T23"/>
                  </a:cxn>
                  <a:cxn ang="T62">
                    <a:pos x="T24" y="T25"/>
                  </a:cxn>
                  <a:cxn ang="T63">
                    <a:pos x="T26" y="T27"/>
                  </a:cxn>
                  <a:cxn ang="T64">
                    <a:pos x="T28" y="T29"/>
                  </a:cxn>
                  <a:cxn ang="T65">
                    <a:pos x="T30" y="T31"/>
                  </a:cxn>
                  <a:cxn ang="T66">
                    <a:pos x="T32" y="T33"/>
                  </a:cxn>
                  <a:cxn ang="T67">
                    <a:pos x="T34" y="T35"/>
                  </a:cxn>
                  <a:cxn ang="T68">
                    <a:pos x="T36" y="T37"/>
                  </a:cxn>
                  <a:cxn ang="T69">
                    <a:pos x="T38" y="T39"/>
                  </a:cxn>
                  <a:cxn ang="T70">
                    <a:pos x="T40" y="T41"/>
                  </a:cxn>
                  <a:cxn ang="T71">
                    <a:pos x="T42" y="T43"/>
                  </a:cxn>
                  <a:cxn ang="T72">
                    <a:pos x="T44" y="T45"/>
                  </a:cxn>
                  <a:cxn ang="T73">
                    <a:pos x="T46" y="T47"/>
                  </a:cxn>
                  <a:cxn ang="T74">
                    <a:pos x="T48" y="T49"/>
                  </a:cxn>
                </a:cxnLst>
                <a:rect l="T75" t="T76" r="T77" b="T78"/>
                <a:pathLst>
                  <a:path w="11" h="6">
                    <a:moveTo>
                      <a:pt x="0" y="4"/>
                    </a:moveTo>
                    <a:lnTo>
                      <a:pt x="0" y="6"/>
                    </a:lnTo>
                    <a:cubicBezTo>
                      <a:pt x="1" y="6"/>
                      <a:pt x="1" y="5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6"/>
                      <a:pt x="3" y="5"/>
                      <a:pt x="3" y="3"/>
                    </a:cubicBezTo>
                    <a:lnTo>
                      <a:pt x="5" y="6"/>
                    </a:lnTo>
                    <a:lnTo>
                      <a:pt x="5" y="3"/>
                    </a:lnTo>
                    <a:lnTo>
                      <a:pt x="6" y="4"/>
                    </a:lnTo>
                    <a:lnTo>
                      <a:pt x="6" y="3"/>
                    </a:lnTo>
                    <a:lnTo>
                      <a:pt x="6" y="6"/>
                    </a:lnTo>
                    <a:lnTo>
                      <a:pt x="8" y="3"/>
                    </a:lnTo>
                    <a:cubicBezTo>
                      <a:pt x="8" y="5"/>
                      <a:pt x="8" y="6"/>
                      <a:pt x="9" y="6"/>
                    </a:cubicBezTo>
                    <a:cubicBezTo>
                      <a:pt x="9" y="5"/>
                      <a:pt x="9" y="4"/>
                      <a:pt x="9" y="3"/>
                    </a:cubicBezTo>
                    <a:cubicBezTo>
                      <a:pt x="10" y="5"/>
                      <a:pt x="10" y="6"/>
                      <a:pt x="11" y="6"/>
                    </a:cubicBezTo>
                    <a:lnTo>
                      <a:pt x="11" y="4"/>
                    </a:lnTo>
                    <a:lnTo>
                      <a:pt x="10" y="0"/>
                    </a:lnTo>
                    <a:lnTo>
                      <a:pt x="8" y="0"/>
                    </a:lnTo>
                    <a:lnTo>
                      <a:pt x="6" y="1"/>
                    </a:lnTo>
                    <a:lnTo>
                      <a:pt x="3" y="0"/>
                    </a:lnTo>
                    <a:lnTo>
                      <a:pt x="1" y="0"/>
                    </a:lnTo>
                    <a:lnTo>
                      <a:pt x="0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3" name="Freeform 21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4" name="Freeform 21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5" name="Freeform 21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6" name="Freeform 21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7" name="Freeform 22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8" name="Freeform 22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39" name="Freeform 22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0" name="Freeform 22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1" name="Freeform 22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2" name="Freeform 22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3" name="Freeform 22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4" name="Freeform 22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5" name="Freeform 22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6" name="Freeform 229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7" name="Freeform 230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8" name="Freeform 231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49" name="Freeform 232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0" name="Freeform 233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1" name="Freeform 234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2" name="Freeform 235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3" name="Freeform 236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4" name="Freeform 237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5" name="Freeform 238"/>
              <p:cNvSpPr>
                <a:spLocks/>
              </p:cNvSpPr>
              <p:nvPr/>
            </p:nvSpPr>
            <p:spPr bwMode="auto">
              <a:xfrm>
                <a:off x="3911" y="1398"/>
                <a:ext cx="48" cy="195"/>
              </a:xfrm>
              <a:custGeom>
                <a:avLst/>
                <a:gdLst>
                  <a:gd name="T0" fmla="*/ 2147483647 w 4"/>
                  <a:gd name="T1" fmla="*/ 2147483647 h 17"/>
                  <a:gd name="T2" fmla="*/ 2147483647 w 4"/>
                  <a:gd name="T3" fmla="*/ 2147483647 h 17"/>
                  <a:gd name="T4" fmla="*/ 0 w 4"/>
                  <a:gd name="T5" fmla="*/ 0 h 17"/>
                  <a:gd name="T6" fmla="*/ 2147483647 w 4"/>
                  <a:gd name="T7" fmla="*/ 2147483647 h 1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7"/>
                  <a:gd name="T14" fmla="*/ 4 w 4"/>
                  <a:gd name="T15" fmla="*/ 17 h 1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7">
                    <a:moveTo>
                      <a:pt x="3" y="2"/>
                    </a:moveTo>
                    <a:cubicBezTo>
                      <a:pt x="4" y="7"/>
                      <a:pt x="3" y="13"/>
                      <a:pt x="1" y="17"/>
                    </a:cubicBezTo>
                    <a:cubicBezTo>
                      <a:pt x="0" y="11"/>
                      <a:pt x="0" y="5"/>
                      <a:pt x="0" y="0"/>
                    </a:cubicBezTo>
                    <a:lnTo>
                      <a:pt x="3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6" name="Freeform 239"/>
              <p:cNvSpPr>
                <a:spLocks/>
              </p:cNvSpPr>
              <p:nvPr/>
            </p:nvSpPr>
            <p:spPr bwMode="auto">
              <a:xfrm>
                <a:off x="3877" y="1386"/>
                <a:ext cx="48" cy="184"/>
              </a:xfrm>
              <a:custGeom>
                <a:avLst/>
                <a:gdLst>
                  <a:gd name="T0" fmla="*/ 2147483647 w 4"/>
                  <a:gd name="T1" fmla="*/ 2147483647 h 16"/>
                  <a:gd name="T2" fmla="*/ 2147483647 w 4"/>
                  <a:gd name="T3" fmla="*/ 2147483647 h 16"/>
                  <a:gd name="T4" fmla="*/ 2147483647 w 4"/>
                  <a:gd name="T5" fmla="*/ 0 h 16"/>
                  <a:gd name="T6" fmla="*/ 2147483647 w 4"/>
                  <a:gd name="T7" fmla="*/ 2147483647 h 16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6"/>
                  <a:gd name="T14" fmla="*/ 4 w 4"/>
                  <a:gd name="T15" fmla="*/ 16 h 16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6">
                    <a:moveTo>
                      <a:pt x="3" y="1"/>
                    </a:moveTo>
                    <a:cubicBezTo>
                      <a:pt x="4" y="7"/>
                      <a:pt x="4" y="12"/>
                      <a:pt x="2" y="16"/>
                    </a:cubicBezTo>
                    <a:cubicBezTo>
                      <a:pt x="1" y="10"/>
                      <a:pt x="0" y="5"/>
                      <a:pt x="1" y="0"/>
                    </a:cubicBezTo>
                    <a:cubicBezTo>
                      <a:pt x="2" y="0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7" name="Freeform 240"/>
              <p:cNvSpPr>
                <a:spLocks/>
              </p:cNvSpPr>
              <p:nvPr/>
            </p:nvSpPr>
            <p:spPr bwMode="auto">
              <a:xfrm>
                <a:off x="3858" y="1375"/>
                <a:ext cx="43" cy="172"/>
              </a:xfrm>
              <a:custGeom>
                <a:avLst/>
                <a:gdLst>
                  <a:gd name="T0" fmla="*/ 2147483647 w 4"/>
                  <a:gd name="T1" fmla="*/ 2147483647 h 15"/>
                  <a:gd name="T2" fmla="*/ 2147483647 w 4"/>
                  <a:gd name="T3" fmla="*/ 2147483647 h 15"/>
                  <a:gd name="T4" fmla="*/ 2147483647 w 4"/>
                  <a:gd name="T5" fmla="*/ 0 h 15"/>
                  <a:gd name="T6" fmla="*/ 2147483647 w 4"/>
                  <a:gd name="T7" fmla="*/ 2147483647 h 15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5"/>
                  <a:gd name="T14" fmla="*/ 4 w 4"/>
                  <a:gd name="T15" fmla="*/ 15 h 15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5">
                    <a:moveTo>
                      <a:pt x="3" y="1"/>
                    </a:moveTo>
                    <a:cubicBezTo>
                      <a:pt x="4" y="6"/>
                      <a:pt x="4" y="11"/>
                      <a:pt x="2" y="15"/>
                    </a:cubicBezTo>
                    <a:cubicBezTo>
                      <a:pt x="0" y="9"/>
                      <a:pt x="0" y="4"/>
                      <a:pt x="1" y="0"/>
                    </a:cubicBezTo>
                    <a:cubicBezTo>
                      <a:pt x="1" y="0"/>
                      <a:pt x="2" y="0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8" name="Freeform 241"/>
              <p:cNvSpPr>
                <a:spLocks/>
              </p:cNvSpPr>
              <p:nvPr/>
            </p:nvSpPr>
            <p:spPr bwMode="auto">
              <a:xfrm>
                <a:off x="3834" y="1352"/>
                <a:ext cx="43" cy="155"/>
              </a:xfrm>
              <a:custGeom>
                <a:avLst/>
                <a:gdLst>
                  <a:gd name="T0" fmla="*/ 2147483647 w 4"/>
                  <a:gd name="T1" fmla="*/ 2147483647 h 14"/>
                  <a:gd name="T2" fmla="*/ 2147483647 w 4"/>
                  <a:gd name="T3" fmla="*/ 2147483647 h 14"/>
                  <a:gd name="T4" fmla="*/ 0 w 4"/>
                  <a:gd name="T5" fmla="*/ 0 h 14"/>
                  <a:gd name="T6" fmla="*/ 2147483647 w 4"/>
                  <a:gd name="T7" fmla="*/ 2147483647 h 1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4"/>
                  <a:gd name="T14" fmla="*/ 4 w 4"/>
                  <a:gd name="T15" fmla="*/ 14 h 1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4">
                    <a:moveTo>
                      <a:pt x="2" y="1"/>
                    </a:moveTo>
                    <a:cubicBezTo>
                      <a:pt x="3" y="6"/>
                      <a:pt x="4" y="11"/>
                      <a:pt x="2" y="14"/>
                    </a:cubicBezTo>
                    <a:cubicBezTo>
                      <a:pt x="0" y="9"/>
                      <a:pt x="0" y="4"/>
                      <a:pt x="0" y="0"/>
                    </a:cubicBezTo>
                    <a:cubicBezTo>
                      <a:pt x="1" y="1"/>
                      <a:pt x="2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59" name="Freeform 242"/>
              <p:cNvSpPr>
                <a:spLocks/>
              </p:cNvSpPr>
              <p:nvPr/>
            </p:nvSpPr>
            <p:spPr bwMode="auto">
              <a:xfrm>
                <a:off x="3800" y="1340"/>
                <a:ext cx="43" cy="149"/>
              </a:xfrm>
              <a:custGeom>
                <a:avLst/>
                <a:gdLst>
                  <a:gd name="T0" fmla="*/ 2147483647 w 4"/>
                  <a:gd name="T1" fmla="*/ 2147483647 h 13"/>
                  <a:gd name="T2" fmla="*/ 2147483647 w 4"/>
                  <a:gd name="T3" fmla="*/ 2147483647 h 13"/>
                  <a:gd name="T4" fmla="*/ 2147483647 w 4"/>
                  <a:gd name="T5" fmla="*/ 0 h 13"/>
                  <a:gd name="T6" fmla="*/ 2147483647 w 4"/>
                  <a:gd name="T7" fmla="*/ 2147483647 h 13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3"/>
                  <a:gd name="T14" fmla="*/ 4 w 4"/>
                  <a:gd name="T15" fmla="*/ 13 h 13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3">
                    <a:moveTo>
                      <a:pt x="3" y="1"/>
                    </a:moveTo>
                    <a:cubicBezTo>
                      <a:pt x="4" y="5"/>
                      <a:pt x="4" y="10"/>
                      <a:pt x="2" y="13"/>
                    </a:cubicBezTo>
                    <a:cubicBezTo>
                      <a:pt x="1" y="8"/>
                      <a:pt x="0" y="4"/>
                      <a:pt x="1" y="0"/>
                    </a:cubicBezTo>
                    <a:cubicBezTo>
                      <a:pt x="2" y="0"/>
                      <a:pt x="2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0" name="Freeform 243"/>
              <p:cNvSpPr>
                <a:spLocks/>
              </p:cNvSpPr>
              <p:nvPr/>
            </p:nvSpPr>
            <p:spPr bwMode="auto">
              <a:xfrm>
                <a:off x="3776" y="1329"/>
                <a:ext cx="48" cy="138"/>
              </a:xfrm>
              <a:custGeom>
                <a:avLst/>
                <a:gdLst>
                  <a:gd name="T0" fmla="*/ 2147483647 w 4"/>
                  <a:gd name="T1" fmla="*/ 2147483647 h 12"/>
                  <a:gd name="T2" fmla="*/ 2147483647 w 4"/>
                  <a:gd name="T3" fmla="*/ 2147483647 h 12"/>
                  <a:gd name="T4" fmla="*/ 2147483647 w 4"/>
                  <a:gd name="T5" fmla="*/ 0 h 12"/>
                  <a:gd name="T6" fmla="*/ 2147483647 w 4"/>
                  <a:gd name="T7" fmla="*/ 2147483647 h 1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2"/>
                  <a:gd name="T14" fmla="*/ 4 w 4"/>
                  <a:gd name="T15" fmla="*/ 12 h 1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2">
                    <a:moveTo>
                      <a:pt x="2" y="1"/>
                    </a:moveTo>
                    <a:cubicBezTo>
                      <a:pt x="3" y="5"/>
                      <a:pt x="4" y="9"/>
                      <a:pt x="2" y="12"/>
                    </a:cubicBezTo>
                    <a:cubicBezTo>
                      <a:pt x="0" y="7"/>
                      <a:pt x="0" y="3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1" name="Freeform 244"/>
              <p:cNvSpPr>
                <a:spLocks/>
              </p:cNvSpPr>
              <p:nvPr/>
            </p:nvSpPr>
            <p:spPr bwMode="auto">
              <a:xfrm>
                <a:off x="3752" y="1306"/>
                <a:ext cx="48" cy="126"/>
              </a:xfrm>
              <a:custGeom>
                <a:avLst/>
                <a:gdLst>
                  <a:gd name="T0" fmla="*/ 2147483647 w 4"/>
                  <a:gd name="T1" fmla="*/ 2147483647 h 11"/>
                  <a:gd name="T2" fmla="*/ 2147483647 w 4"/>
                  <a:gd name="T3" fmla="*/ 2147483647 h 11"/>
                  <a:gd name="T4" fmla="*/ 0 w 4"/>
                  <a:gd name="T5" fmla="*/ 0 h 11"/>
                  <a:gd name="T6" fmla="*/ 2147483647 w 4"/>
                  <a:gd name="T7" fmla="*/ 2147483647 h 1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1"/>
                  <a:gd name="T14" fmla="*/ 4 w 4"/>
                  <a:gd name="T15" fmla="*/ 11 h 1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1">
                    <a:moveTo>
                      <a:pt x="2" y="1"/>
                    </a:moveTo>
                    <a:cubicBezTo>
                      <a:pt x="3" y="5"/>
                      <a:pt x="4" y="9"/>
                      <a:pt x="2" y="11"/>
                    </a:cubicBezTo>
                    <a:cubicBezTo>
                      <a:pt x="0" y="7"/>
                      <a:pt x="0" y="4"/>
                      <a:pt x="0" y="0"/>
                    </a:cubicBezTo>
                    <a:cubicBezTo>
                      <a:pt x="1" y="1"/>
                      <a:pt x="1" y="1"/>
                      <a:pt x="2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2" name="Freeform 245"/>
              <p:cNvSpPr>
                <a:spLocks/>
              </p:cNvSpPr>
              <p:nvPr/>
            </p:nvSpPr>
            <p:spPr bwMode="auto">
              <a:xfrm>
                <a:off x="3732" y="1294"/>
                <a:ext cx="43" cy="115"/>
              </a:xfrm>
              <a:custGeom>
                <a:avLst/>
                <a:gdLst>
                  <a:gd name="T0" fmla="*/ 2147483647 w 4"/>
                  <a:gd name="T1" fmla="*/ 2147483647 h 10"/>
                  <a:gd name="T2" fmla="*/ 2147483647 w 4"/>
                  <a:gd name="T3" fmla="*/ 2147483647 h 10"/>
                  <a:gd name="T4" fmla="*/ 0 w 4"/>
                  <a:gd name="T5" fmla="*/ 0 h 10"/>
                  <a:gd name="T6" fmla="*/ 2147483647 w 4"/>
                  <a:gd name="T7" fmla="*/ 2147483647 h 10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10"/>
                  <a:gd name="T14" fmla="*/ 4 w 4"/>
                  <a:gd name="T15" fmla="*/ 10 h 10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10">
                    <a:moveTo>
                      <a:pt x="1" y="1"/>
                    </a:moveTo>
                    <a:cubicBezTo>
                      <a:pt x="2" y="4"/>
                      <a:pt x="4" y="8"/>
                      <a:pt x="2" y="10"/>
                    </a:cubicBezTo>
                    <a:cubicBezTo>
                      <a:pt x="0" y="7"/>
                      <a:pt x="0" y="3"/>
                      <a:pt x="0" y="0"/>
                    </a:cubicBezTo>
                    <a:cubicBezTo>
                      <a:pt x="0" y="0"/>
                      <a:pt x="1" y="0"/>
                      <a:pt x="1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3" name="Freeform 24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4" name="Freeform 24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5" name="Freeform 24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6" name="Freeform 24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7" name="Freeform 25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8" name="Freeform 25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69" name="Freeform 25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0" name="Freeform 25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1" name="Freeform 25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2" name="Freeform 25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3" name="Freeform 25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4" name="Freeform 25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5" name="Freeform 25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6" name="Freeform 259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7" name="Freeform 260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8" name="Freeform 261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79" name="Freeform 262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0" name="Freeform 263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1" name="Freeform 264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2" name="Freeform 265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3" name="Freeform 266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4" name="Freeform 267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5" name="Freeform 268"/>
              <p:cNvSpPr>
                <a:spLocks/>
              </p:cNvSpPr>
              <p:nvPr/>
            </p:nvSpPr>
            <p:spPr bwMode="auto">
              <a:xfrm>
                <a:off x="3699" y="1283"/>
                <a:ext cx="43" cy="103"/>
              </a:xfrm>
              <a:custGeom>
                <a:avLst/>
                <a:gdLst>
                  <a:gd name="T0" fmla="*/ 2147483647 w 4"/>
                  <a:gd name="T1" fmla="*/ 0 h 9"/>
                  <a:gd name="T2" fmla="*/ 2147483647 w 4"/>
                  <a:gd name="T3" fmla="*/ 2147483647 h 9"/>
                  <a:gd name="T4" fmla="*/ 0 w 4"/>
                  <a:gd name="T5" fmla="*/ 0 h 9"/>
                  <a:gd name="T6" fmla="*/ 2147483647 w 4"/>
                  <a:gd name="T7" fmla="*/ 0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4"/>
                  <a:gd name="T13" fmla="*/ 0 h 9"/>
                  <a:gd name="T14" fmla="*/ 4 w 4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4" h="9">
                    <a:moveTo>
                      <a:pt x="2" y="0"/>
                    </a:moveTo>
                    <a:cubicBezTo>
                      <a:pt x="3" y="3"/>
                      <a:pt x="4" y="7"/>
                      <a:pt x="2" y="9"/>
                    </a:cubicBezTo>
                    <a:cubicBezTo>
                      <a:pt x="0" y="6"/>
                      <a:pt x="0" y="2"/>
                      <a:pt x="0" y="0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6" name="Freeform 269"/>
              <p:cNvSpPr>
                <a:spLocks/>
              </p:cNvSpPr>
              <p:nvPr/>
            </p:nvSpPr>
            <p:spPr bwMode="auto">
              <a:xfrm>
                <a:off x="3877" y="1329"/>
                <a:ext cx="72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2147483647 w 6"/>
                  <a:gd name="T5" fmla="*/ 2147483647 h 9"/>
                  <a:gd name="T6" fmla="*/ 0 w 6"/>
                  <a:gd name="T7" fmla="*/ 0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2147483647 w 6"/>
                  <a:gd name="T13" fmla="*/ 2147483647 h 9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9"/>
                  <a:gd name="T23" fmla="*/ 6 w 6"/>
                  <a:gd name="T24" fmla="*/ 9 h 9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9">
                    <a:moveTo>
                      <a:pt x="6" y="9"/>
                    </a:moveTo>
                    <a:cubicBezTo>
                      <a:pt x="6" y="9"/>
                      <a:pt x="6" y="6"/>
                      <a:pt x="5" y="3"/>
                    </a:cubicBezTo>
                    <a:cubicBezTo>
                      <a:pt x="5" y="2"/>
                      <a:pt x="5" y="2"/>
                      <a:pt x="4" y="1"/>
                    </a:cubicBezTo>
                    <a:cubicBezTo>
                      <a:pt x="3" y="0"/>
                      <a:pt x="1" y="0"/>
                      <a:pt x="0" y="0"/>
                    </a:cubicBezTo>
                    <a:cubicBezTo>
                      <a:pt x="0" y="1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8"/>
                      <a:pt x="4" y="9"/>
                      <a:pt x="6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7" name="Freeform 270"/>
              <p:cNvSpPr>
                <a:spLocks/>
              </p:cNvSpPr>
              <p:nvPr/>
            </p:nvSpPr>
            <p:spPr bwMode="auto">
              <a:xfrm>
                <a:off x="3843" y="1317"/>
                <a:ext cx="67" cy="103"/>
              </a:xfrm>
              <a:custGeom>
                <a:avLst/>
                <a:gdLst>
                  <a:gd name="T0" fmla="*/ 2147483647 w 6"/>
                  <a:gd name="T1" fmla="*/ 2147483647 h 9"/>
                  <a:gd name="T2" fmla="*/ 2147483647 w 6"/>
                  <a:gd name="T3" fmla="*/ 2147483647 h 9"/>
                  <a:gd name="T4" fmla="*/ 0 w 6"/>
                  <a:gd name="T5" fmla="*/ 2147483647 h 9"/>
                  <a:gd name="T6" fmla="*/ 2147483647 w 6"/>
                  <a:gd name="T7" fmla="*/ 2147483647 h 9"/>
                  <a:gd name="T8" fmla="*/ 2147483647 w 6"/>
                  <a:gd name="T9" fmla="*/ 2147483647 h 9"/>
                  <a:gd name="T10" fmla="*/ 2147483647 w 6"/>
                  <a:gd name="T11" fmla="*/ 2147483647 h 9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9"/>
                  <a:gd name="T20" fmla="*/ 6 w 6"/>
                  <a:gd name="T21" fmla="*/ 9 h 9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9">
                    <a:moveTo>
                      <a:pt x="5" y="9"/>
                    </a:moveTo>
                    <a:cubicBezTo>
                      <a:pt x="6" y="8"/>
                      <a:pt x="5" y="6"/>
                      <a:pt x="4" y="4"/>
                    </a:cubicBezTo>
                    <a:cubicBezTo>
                      <a:pt x="4" y="2"/>
                      <a:pt x="2" y="0"/>
                      <a:pt x="0" y="1"/>
                    </a:cubicBezTo>
                    <a:cubicBezTo>
                      <a:pt x="1" y="2"/>
                      <a:pt x="1" y="3"/>
                      <a:pt x="1" y="4"/>
                    </a:cubicBezTo>
                    <a:cubicBezTo>
                      <a:pt x="2" y="5"/>
                      <a:pt x="2" y="6"/>
                      <a:pt x="2" y="6"/>
                    </a:cubicBezTo>
                    <a:cubicBezTo>
                      <a:pt x="3" y="8"/>
                      <a:pt x="4" y="8"/>
                      <a:pt x="5" y="9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8" name="Freeform 271"/>
              <p:cNvSpPr>
                <a:spLocks/>
              </p:cNvSpPr>
              <p:nvPr/>
            </p:nvSpPr>
            <p:spPr bwMode="auto">
              <a:xfrm>
                <a:off x="3824" y="1317"/>
                <a:ext cx="43" cy="92"/>
              </a:xfrm>
              <a:custGeom>
                <a:avLst/>
                <a:gdLst>
                  <a:gd name="T0" fmla="*/ 2147483647 w 4"/>
                  <a:gd name="T1" fmla="*/ 2147483647 h 8"/>
                  <a:gd name="T2" fmla="*/ 2147483647 w 4"/>
                  <a:gd name="T3" fmla="*/ 2147483647 h 8"/>
                  <a:gd name="T4" fmla="*/ 0 w 4"/>
                  <a:gd name="T5" fmla="*/ 0 h 8"/>
                  <a:gd name="T6" fmla="*/ 2147483647 w 4"/>
                  <a:gd name="T7" fmla="*/ 2147483647 h 8"/>
                  <a:gd name="T8" fmla="*/ 2147483647 w 4"/>
                  <a:gd name="T9" fmla="*/ 2147483647 h 8"/>
                  <a:gd name="T10" fmla="*/ 2147483647 w 4"/>
                  <a:gd name="T11" fmla="*/ 2147483647 h 8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8"/>
                  <a:gd name="T20" fmla="*/ 4 w 4"/>
                  <a:gd name="T21" fmla="*/ 8 h 8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8">
                    <a:moveTo>
                      <a:pt x="4" y="8"/>
                    </a:moveTo>
                    <a:cubicBezTo>
                      <a:pt x="4" y="7"/>
                      <a:pt x="4" y="5"/>
                      <a:pt x="3" y="3"/>
                    </a:cubicBez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4"/>
                      <a:pt x="1" y="5"/>
                      <a:pt x="1" y="6"/>
                    </a:cubicBezTo>
                    <a:cubicBezTo>
                      <a:pt x="2" y="7"/>
                      <a:pt x="3" y="7"/>
                      <a:pt x="4" y="8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89" name="Freeform 272"/>
              <p:cNvSpPr>
                <a:spLocks/>
              </p:cNvSpPr>
              <p:nvPr/>
            </p:nvSpPr>
            <p:spPr bwMode="auto">
              <a:xfrm>
                <a:off x="3800" y="1317"/>
                <a:ext cx="43" cy="80"/>
              </a:xfrm>
              <a:custGeom>
                <a:avLst/>
                <a:gdLst>
                  <a:gd name="T0" fmla="*/ 2147483647 w 4"/>
                  <a:gd name="T1" fmla="*/ 2147483647 h 7"/>
                  <a:gd name="T2" fmla="*/ 2147483647 w 4"/>
                  <a:gd name="T3" fmla="*/ 2147483647 h 7"/>
                  <a:gd name="T4" fmla="*/ 0 w 4"/>
                  <a:gd name="T5" fmla="*/ 0 h 7"/>
                  <a:gd name="T6" fmla="*/ 2147483647 w 4"/>
                  <a:gd name="T7" fmla="*/ 2147483647 h 7"/>
                  <a:gd name="T8" fmla="*/ 2147483647 w 4"/>
                  <a:gd name="T9" fmla="*/ 2147483647 h 7"/>
                  <a:gd name="T10" fmla="*/ 2147483647 w 4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7"/>
                  <a:gd name="T20" fmla="*/ 4 w 4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7">
                    <a:moveTo>
                      <a:pt x="3" y="7"/>
                    </a:moveTo>
                    <a:cubicBezTo>
                      <a:pt x="4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3"/>
                    </a:cubicBezTo>
                    <a:cubicBezTo>
                      <a:pt x="1" y="3"/>
                      <a:pt x="1" y="4"/>
                      <a:pt x="1" y="5"/>
                    </a:cubicBezTo>
                    <a:cubicBezTo>
                      <a:pt x="1" y="6"/>
                      <a:pt x="2" y="6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0" name="Freeform 273"/>
              <p:cNvSpPr>
                <a:spLocks/>
              </p:cNvSpPr>
              <p:nvPr/>
            </p:nvSpPr>
            <p:spPr bwMode="auto">
              <a:xfrm>
                <a:off x="3776" y="1306"/>
                <a:ext cx="34" cy="80"/>
              </a:xfrm>
              <a:custGeom>
                <a:avLst/>
                <a:gdLst>
                  <a:gd name="T0" fmla="*/ 2147483647 w 3"/>
                  <a:gd name="T1" fmla="*/ 2147483647 h 7"/>
                  <a:gd name="T2" fmla="*/ 2147483647 w 3"/>
                  <a:gd name="T3" fmla="*/ 2147483647 h 7"/>
                  <a:gd name="T4" fmla="*/ 0 w 3"/>
                  <a:gd name="T5" fmla="*/ 2147483647 h 7"/>
                  <a:gd name="T6" fmla="*/ 2147483647 w 3"/>
                  <a:gd name="T7" fmla="*/ 2147483647 h 7"/>
                  <a:gd name="T8" fmla="*/ 2147483647 w 3"/>
                  <a:gd name="T9" fmla="*/ 2147483647 h 7"/>
                  <a:gd name="T10" fmla="*/ 2147483647 w 3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7"/>
                  <a:gd name="T20" fmla="*/ 3 w 3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7">
                    <a:moveTo>
                      <a:pt x="3" y="7"/>
                    </a:moveTo>
                    <a:cubicBezTo>
                      <a:pt x="3" y="7"/>
                      <a:pt x="3" y="5"/>
                      <a:pt x="3" y="3"/>
                    </a:cubicBezTo>
                    <a:cubicBezTo>
                      <a:pt x="2" y="2"/>
                      <a:pt x="1" y="0"/>
                      <a:pt x="0" y="1"/>
                    </a:cubicBezTo>
                    <a:cubicBezTo>
                      <a:pt x="0" y="2"/>
                      <a:pt x="1" y="3"/>
                      <a:pt x="1" y="3"/>
                    </a:cubicBezTo>
                    <a:cubicBezTo>
                      <a:pt x="1" y="4"/>
                      <a:pt x="1" y="5"/>
                      <a:pt x="1" y="5"/>
                    </a:cubicBezTo>
                    <a:cubicBezTo>
                      <a:pt x="2" y="6"/>
                      <a:pt x="2" y="7"/>
                      <a:pt x="3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1" name="Freeform 274"/>
              <p:cNvSpPr>
                <a:spLocks/>
              </p:cNvSpPr>
              <p:nvPr/>
            </p:nvSpPr>
            <p:spPr bwMode="auto">
              <a:xfrm>
                <a:off x="375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6"/>
                      <a:pt x="3" y="4"/>
                      <a:pt x="3" y="3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4"/>
                      <a:pt x="2" y="4"/>
                      <a:pt x="2" y="5"/>
                    </a:cubicBezTo>
                    <a:cubicBezTo>
                      <a:pt x="2" y="6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2" name="Freeform 275"/>
              <p:cNvSpPr>
                <a:spLocks/>
              </p:cNvSpPr>
              <p:nvPr/>
            </p:nvSpPr>
            <p:spPr bwMode="auto">
              <a:xfrm>
                <a:off x="3742" y="1306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3" name="Freeform 276"/>
              <p:cNvSpPr>
                <a:spLocks/>
              </p:cNvSpPr>
              <p:nvPr/>
            </p:nvSpPr>
            <p:spPr bwMode="auto">
              <a:xfrm>
                <a:off x="3732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4"/>
                      <a:pt x="1" y="4"/>
                    </a:cubicBezTo>
                    <a:cubicBezTo>
                      <a:pt x="1" y="5"/>
                      <a:pt x="2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4" name="Freeform 277"/>
              <p:cNvSpPr>
                <a:spLocks/>
              </p:cNvSpPr>
              <p:nvPr/>
            </p:nvSpPr>
            <p:spPr bwMode="auto">
              <a:xfrm>
                <a:off x="3718" y="1306"/>
                <a:ext cx="24" cy="57"/>
              </a:xfrm>
              <a:custGeom>
                <a:avLst/>
                <a:gdLst>
                  <a:gd name="T0" fmla="*/ 2147483647 w 2"/>
                  <a:gd name="T1" fmla="*/ 2147483647 h 5"/>
                  <a:gd name="T2" fmla="*/ 2147483647 w 2"/>
                  <a:gd name="T3" fmla="*/ 2147483647 h 5"/>
                  <a:gd name="T4" fmla="*/ 0 w 2"/>
                  <a:gd name="T5" fmla="*/ 0 h 5"/>
                  <a:gd name="T6" fmla="*/ 2147483647 w 2"/>
                  <a:gd name="T7" fmla="*/ 2147483647 h 5"/>
                  <a:gd name="T8" fmla="*/ 2147483647 w 2"/>
                  <a:gd name="T9" fmla="*/ 2147483647 h 5"/>
                  <a:gd name="T10" fmla="*/ 2147483647 w 2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5"/>
                  <a:gd name="T20" fmla="*/ 2 w 2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5">
                    <a:moveTo>
                      <a:pt x="2" y="5"/>
                    </a:moveTo>
                    <a:cubicBezTo>
                      <a:pt x="2" y="5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2"/>
                      <a:pt x="1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5"/>
                      <a:pt x="2" y="5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5" name="Freeform 278"/>
              <p:cNvSpPr>
                <a:spLocks/>
              </p:cNvSpPr>
              <p:nvPr/>
            </p:nvSpPr>
            <p:spPr bwMode="auto">
              <a:xfrm>
                <a:off x="3703" y="1306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6" name="Freeform 279"/>
              <p:cNvSpPr>
                <a:spLocks/>
              </p:cNvSpPr>
              <p:nvPr/>
            </p:nvSpPr>
            <p:spPr bwMode="auto">
              <a:xfrm>
                <a:off x="3699" y="1306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1"/>
                      <a:pt x="1" y="0"/>
                      <a:pt x="0" y="0"/>
                    </a:cubicBezTo>
                    <a:cubicBezTo>
                      <a:pt x="0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7" name="Freeform 280"/>
              <p:cNvSpPr>
                <a:spLocks/>
              </p:cNvSpPr>
              <p:nvPr/>
            </p:nvSpPr>
            <p:spPr bwMode="auto">
              <a:xfrm>
                <a:off x="3684" y="1306"/>
                <a:ext cx="1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0 h 4"/>
                  <a:gd name="T6" fmla="*/ 2147483647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2"/>
                      <a:pt x="2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1" y="1"/>
                      <a:pt x="1" y="1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1" y="3"/>
                      <a:pt x="2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8" name="Freeform 281"/>
              <p:cNvSpPr>
                <a:spLocks/>
              </p:cNvSpPr>
              <p:nvPr/>
            </p:nvSpPr>
            <p:spPr bwMode="auto">
              <a:xfrm>
                <a:off x="3858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0 h 7"/>
                  <a:gd name="T6" fmla="*/ 0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2147483647 w 6"/>
                  <a:gd name="T13" fmla="*/ 2147483647 h 7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60000 65536"/>
                  <a:gd name="T19" fmla="*/ 0 60000 65536"/>
                  <a:gd name="T20" fmla="*/ 0 60000 65536"/>
                  <a:gd name="T21" fmla="*/ 0 w 6"/>
                  <a:gd name="T22" fmla="*/ 0 h 7"/>
                  <a:gd name="T23" fmla="*/ 6 w 6"/>
                  <a:gd name="T24" fmla="*/ 7 h 7"/>
                </a:gdLst>
                <a:ahLst/>
                <a:cxnLst>
                  <a:cxn ang="T14">
                    <a:pos x="T0" y="T1"/>
                  </a:cxn>
                  <a:cxn ang="T15">
                    <a:pos x="T2" y="T3"/>
                  </a:cxn>
                  <a:cxn ang="T16">
                    <a:pos x="T4" y="T5"/>
                  </a:cxn>
                  <a:cxn ang="T17">
                    <a:pos x="T6" y="T7"/>
                  </a:cxn>
                  <a:cxn ang="T18">
                    <a:pos x="T8" y="T9"/>
                  </a:cxn>
                  <a:cxn ang="T19">
                    <a:pos x="T10" y="T11"/>
                  </a:cxn>
                  <a:cxn ang="T20">
                    <a:pos x="T12" y="T13"/>
                  </a:cxn>
                </a:cxnLst>
                <a:rect l="T21" t="T22" r="T23" b="T24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6" y="4"/>
                      <a:pt x="5" y="2"/>
                    </a:cubicBezTo>
                    <a:cubicBezTo>
                      <a:pt x="4" y="1"/>
                      <a:pt x="4" y="0"/>
                      <a:pt x="3" y="0"/>
                    </a:cubicBezTo>
                    <a:cubicBezTo>
                      <a:pt x="2" y="0"/>
                      <a:pt x="1" y="0"/>
                      <a:pt x="0" y="1"/>
                    </a:cubicBezTo>
                    <a:cubicBezTo>
                      <a:pt x="1" y="2"/>
                      <a:pt x="1" y="2"/>
                      <a:pt x="2" y="3"/>
                    </a:cubicBezTo>
                    <a:cubicBezTo>
                      <a:pt x="2" y="4"/>
                      <a:pt x="2" y="5"/>
                      <a:pt x="2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299" name="Freeform 282"/>
              <p:cNvSpPr>
                <a:spLocks/>
              </p:cNvSpPr>
              <p:nvPr/>
            </p:nvSpPr>
            <p:spPr bwMode="auto">
              <a:xfrm>
                <a:off x="3824" y="1260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0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2147483647 w 6"/>
                  <a:gd name="T11" fmla="*/ 2147483647 h 7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6"/>
                  <a:gd name="T19" fmla="*/ 0 h 7"/>
                  <a:gd name="T20" fmla="*/ 6 w 6"/>
                  <a:gd name="T21" fmla="*/ 7 h 7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6" h="7">
                    <a:moveTo>
                      <a:pt x="6" y="7"/>
                    </a:moveTo>
                    <a:cubicBezTo>
                      <a:pt x="6" y="6"/>
                      <a:pt x="5" y="4"/>
                      <a:pt x="4" y="3"/>
                    </a:cubicBezTo>
                    <a:cubicBezTo>
                      <a:pt x="4" y="1"/>
                      <a:pt x="2" y="0"/>
                      <a:pt x="0" y="1"/>
                    </a:cubicBezTo>
                    <a:cubicBezTo>
                      <a:pt x="1" y="2"/>
                      <a:pt x="2" y="3"/>
                      <a:pt x="2" y="3"/>
                    </a:cubicBezTo>
                    <a:cubicBezTo>
                      <a:pt x="2" y="4"/>
                      <a:pt x="3" y="5"/>
                      <a:pt x="3" y="6"/>
                    </a:cubicBezTo>
                    <a:cubicBezTo>
                      <a:pt x="3" y="7"/>
                      <a:pt x="4" y="7"/>
                      <a:pt x="6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0" name="Freeform 283"/>
              <p:cNvSpPr>
                <a:spLocks/>
              </p:cNvSpPr>
              <p:nvPr/>
            </p:nvSpPr>
            <p:spPr bwMode="auto">
              <a:xfrm>
                <a:off x="3800" y="1271"/>
                <a:ext cx="58" cy="69"/>
              </a:xfrm>
              <a:custGeom>
                <a:avLst/>
                <a:gdLst>
                  <a:gd name="T0" fmla="*/ 2147483647 w 5"/>
                  <a:gd name="T1" fmla="*/ 2147483647 h 6"/>
                  <a:gd name="T2" fmla="*/ 2147483647 w 5"/>
                  <a:gd name="T3" fmla="*/ 2147483647 h 6"/>
                  <a:gd name="T4" fmla="*/ 0 w 5"/>
                  <a:gd name="T5" fmla="*/ 2147483647 h 6"/>
                  <a:gd name="T6" fmla="*/ 2147483647 w 5"/>
                  <a:gd name="T7" fmla="*/ 2147483647 h 6"/>
                  <a:gd name="T8" fmla="*/ 2147483647 w 5"/>
                  <a:gd name="T9" fmla="*/ 2147483647 h 6"/>
                  <a:gd name="T10" fmla="*/ 2147483647 w 5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5"/>
                  <a:gd name="T19" fmla="*/ 0 h 6"/>
                  <a:gd name="T20" fmla="*/ 5 w 5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5" h="6">
                    <a:moveTo>
                      <a:pt x="5" y="6"/>
                    </a:moveTo>
                    <a:cubicBezTo>
                      <a:pt x="5" y="5"/>
                      <a:pt x="5" y="3"/>
                      <a:pt x="4" y="2"/>
                    </a:cubicBezTo>
                    <a:cubicBezTo>
                      <a:pt x="3" y="0"/>
                      <a:pt x="2" y="0"/>
                      <a:pt x="0" y="1"/>
                    </a:cubicBezTo>
                    <a:cubicBezTo>
                      <a:pt x="1" y="1"/>
                      <a:pt x="2" y="2"/>
                      <a:pt x="2" y="3"/>
                    </a:cubicBezTo>
                    <a:cubicBezTo>
                      <a:pt x="2" y="3"/>
                      <a:pt x="2" y="4"/>
                      <a:pt x="3" y="5"/>
                    </a:cubicBezTo>
                    <a:cubicBezTo>
                      <a:pt x="3" y="5"/>
                      <a:pt x="4" y="6"/>
                      <a:pt x="5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1" name="Freeform 284"/>
              <p:cNvSpPr>
                <a:spLocks/>
              </p:cNvSpPr>
              <p:nvPr/>
            </p:nvSpPr>
            <p:spPr bwMode="auto">
              <a:xfrm>
                <a:off x="3790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3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1"/>
                      <a:pt x="1" y="2"/>
                      <a:pt x="1" y="3"/>
                    </a:cubicBezTo>
                    <a:cubicBezTo>
                      <a:pt x="1" y="3"/>
                      <a:pt x="1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2" name="Freeform 285"/>
              <p:cNvSpPr>
                <a:spLocks/>
              </p:cNvSpPr>
              <p:nvPr/>
            </p:nvSpPr>
            <p:spPr bwMode="auto">
              <a:xfrm>
                <a:off x="3766" y="1271"/>
                <a:ext cx="43" cy="69"/>
              </a:xfrm>
              <a:custGeom>
                <a:avLst/>
                <a:gdLst>
                  <a:gd name="T0" fmla="*/ 2147483647 w 4"/>
                  <a:gd name="T1" fmla="*/ 2147483647 h 6"/>
                  <a:gd name="T2" fmla="*/ 2147483647 w 4"/>
                  <a:gd name="T3" fmla="*/ 2147483647 h 6"/>
                  <a:gd name="T4" fmla="*/ 0 w 4"/>
                  <a:gd name="T5" fmla="*/ 2147483647 h 6"/>
                  <a:gd name="T6" fmla="*/ 2147483647 w 4"/>
                  <a:gd name="T7" fmla="*/ 2147483647 h 6"/>
                  <a:gd name="T8" fmla="*/ 2147483647 w 4"/>
                  <a:gd name="T9" fmla="*/ 2147483647 h 6"/>
                  <a:gd name="T10" fmla="*/ 2147483647 w 4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4"/>
                  <a:gd name="T19" fmla="*/ 0 h 6"/>
                  <a:gd name="T20" fmla="*/ 4 w 4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4" h="6">
                    <a:moveTo>
                      <a:pt x="4" y="6"/>
                    </a:moveTo>
                    <a:cubicBezTo>
                      <a:pt x="4" y="5"/>
                      <a:pt x="3" y="4"/>
                      <a:pt x="3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2" y="3"/>
                      <a:pt x="2" y="4"/>
                      <a:pt x="2" y="5"/>
                    </a:cubicBezTo>
                    <a:cubicBezTo>
                      <a:pt x="2" y="5"/>
                      <a:pt x="3" y="6"/>
                      <a:pt x="4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3" name="Freeform 286"/>
              <p:cNvSpPr>
                <a:spLocks/>
              </p:cNvSpPr>
              <p:nvPr/>
            </p:nvSpPr>
            <p:spPr bwMode="auto">
              <a:xfrm>
                <a:off x="3752" y="1271"/>
                <a:ext cx="34" cy="69"/>
              </a:xfrm>
              <a:custGeom>
                <a:avLst/>
                <a:gdLst>
                  <a:gd name="T0" fmla="*/ 2147483647 w 3"/>
                  <a:gd name="T1" fmla="*/ 2147483647 h 6"/>
                  <a:gd name="T2" fmla="*/ 2147483647 w 3"/>
                  <a:gd name="T3" fmla="*/ 2147483647 h 6"/>
                  <a:gd name="T4" fmla="*/ 0 w 3"/>
                  <a:gd name="T5" fmla="*/ 2147483647 h 6"/>
                  <a:gd name="T6" fmla="*/ 2147483647 w 3"/>
                  <a:gd name="T7" fmla="*/ 2147483647 h 6"/>
                  <a:gd name="T8" fmla="*/ 2147483647 w 3"/>
                  <a:gd name="T9" fmla="*/ 2147483647 h 6"/>
                  <a:gd name="T10" fmla="*/ 2147483647 w 3"/>
                  <a:gd name="T11" fmla="*/ 2147483647 h 6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6"/>
                  <a:gd name="T20" fmla="*/ 3 w 3"/>
                  <a:gd name="T21" fmla="*/ 6 h 6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6">
                    <a:moveTo>
                      <a:pt x="3" y="6"/>
                    </a:moveTo>
                    <a:cubicBezTo>
                      <a:pt x="3" y="5"/>
                      <a:pt x="3" y="4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0" y="2"/>
                      <a:pt x="1" y="2"/>
                      <a:pt x="1" y="3"/>
                    </a:cubicBezTo>
                    <a:cubicBezTo>
                      <a:pt x="1" y="4"/>
                      <a:pt x="1" y="4"/>
                      <a:pt x="1" y="5"/>
                    </a:cubicBezTo>
                    <a:cubicBezTo>
                      <a:pt x="2" y="5"/>
                      <a:pt x="2" y="6"/>
                      <a:pt x="3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4" name="Freeform 287"/>
              <p:cNvSpPr>
                <a:spLocks/>
              </p:cNvSpPr>
              <p:nvPr/>
            </p:nvSpPr>
            <p:spPr bwMode="auto">
              <a:xfrm>
                <a:off x="3742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0 h 5"/>
                  <a:gd name="T6" fmla="*/ 0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2" y="4"/>
                      <a:pt x="2" y="3"/>
                      <a:pt x="2" y="2"/>
                    </a:cubicBezTo>
                    <a:cubicBezTo>
                      <a:pt x="1" y="0"/>
                      <a:pt x="0" y="0"/>
                      <a:pt x="0" y="0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5" name="Freeform 288"/>
              <p:cNvSpPr>
                <a:spLocks/>
              </p:cNvSpPr>
              <p:nvPr/>
            </p:nvSpPr>
            <p:spPr bwMode="auto">
              <a:xfrm>
                <a:off x="3718" y="1283"/>
                <a:ext cx="34" cy="57"/>
              </a:xfrm>
              <a:custGeom>
                <a:avLst/>
                <a:gdLst>
                  <a:gd name="T0" fmla="*/ 2147483647 w 3"/>
                  <a:gd name="T1" fmla="*/ 2147483647 h 5"/>
                  <a:gd name="T2" fmla="*/ 2147483647 w 3"/>
                  <a:gd name="T3" fmla="*/ 2147483647 h 5"/>
                  <a:gd name="T4" fmla="*/ 0 w 3"/>
                  <a:gd name="T5" fmla="*/ 2147483647 h 5"/>
                  <a:gd name="T6" fmla="*/ 2147483647 w 3"/>
                  <a:gd name="T7" fmla="*/ 2147483647 h 5"/>
                  <a:gd name="T8" fmla="*/ 2147483647 w 3"/>
                  <a:gd name="T9" fmla="*/ 2147483647 h 5"/>
                  <a:gd name="T10" fmla="*/ 2147483647 w 3"/>
                  <a:gd name="T11" fmla="*/ 2147483647 h 5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5"/>
                  <a:gd name="T20" fmla="*/ 3 w 3"/>
                  <a:gd name="T21" fmla="*/ 5 h 5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5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2" y="3"/>
                      <a:pt x="2" y="3"/>
                      <a:pt x="2" y="4"/>
                    </a:cubicBezTo>
                    <a:cubicBezTo>
                      <a:pt x="2" y="4"/>
                      <a:pt x="2" y="5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6" name="Freeform 289"/>
              <p:cNvSpPr>
                <a:spLocks/>
              </p:cNvSpPr>
              <p:nvPr/>
            </p:nvSpPr>
            <p:spPr bwMode="auto">
              <a:xfrm>
                <a:off x="3703" y="1283"/>
                <a:ext cx="39" cy="46"/>
              </a:xfrm>
              <a:custGeom>
                <a:avLst/>
                <a:gdLst>
                  <a:gd name="T0" fmla="*/ 2147483647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2147483647 w 3"/>
                  <a:gd name="T7" fmla="*/ 2147483647 h 4"/>
                  <a:gd name="T8" fmla="*/ 2147483647 w 3"/>
                  <a:gd name="T9" fmla="*/ 2147483647 h 4"/>
                  <a:gd name="T10" fmla="*/ 2147483647 w 3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3"/>
                  <a:gd name="T19" fmla="*/ 0 h 4"/>
                  <a:gd name="T20" fmla="*/ 3 w 3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3" h="4">
                    <a:moveTo>
                      <a:pt x="3" y="4"/>
                    </a:moveTo>
                    <a:cubicBezTo>
                      <a:pt x="3" y="4"/>
                      <a:pt x="3" y="3"/>
                      <a:pt x="2" y="2"/>
                    </a:cubicBezTo>
                    <a:cubicBezTo>
                      <a:pt x="2" y="1"/>
                      <a:pt x="1" y="0"/>
                      <a:pt x="0" y="1"/>
                    </a:cubicBezTo>
                    <a:cubicBezTo>
                      <a:pt x="1" y="1"/>
                      <a:pt x="1" y="2"/>
                      <a:pt x="1" y="2"/>
                    </a:cubicBezTo>
                    <a:cubicBezTo>
                      <a:pt x="1" y="3"/>
                      <a:pt x="2" y="3"/>
                      <a:pt x="2" y="4"/>
                    </a:cubicBezTo>
                    <a:cubicBezTo>
                      <a:pt x="2" y="4"/>
                      <a:pt x="2" y="4"/>
                      <a:pt x="3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7" name="Freeform 290"/>
              <p:cNvSpPr>
                <a:spLocks/>
              </p:cNvSpPr>
              <p:nvPr/>
            </p:nvSpPr>
            <p:spPr bwMode="auto">
              <a:xfrm>
                <a:off x="3703" y="1283"/>
                <a:ext cx="29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0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8" name="Freeform 291"/>
              <p:cNvSpPr>
                <a:spLocks/>
              </p:cNvSpPr>
              <p:nvPr/>
            </p:nvSpPr>
            <p:spPr bwMode="auto">
              <a:xfrm>
                <a:off x="3699" y="1283"/>
                <a:ext cx="24" cy="46"/>
              </a:xfrm>
              <a:custGeom>
                <a:avLst/>
                <a:gdLst>
                  <a:gd name="T0" fmla="*/ 2147483647 w 2"/>
                  <a:gd name="T1" fmla="*/ 2147483647 h 4"/>
                  <a:gd name="T2" fmla="*/ 2147483647 w 2"/>
                  <a:gd name="T3" fmla="*/ 2147483647 h 4"/>
                  <a:gd name="T4" fmla="*/ 0 w 2"/>
                  <a:gd name="T5" fmla="*/ 2147483647 h 4"/>
                  <a:gd name="T6" fmla="*/ 0 w 2"/>
                  <a:gd name="T7" fmla="*/ 2147483647 h 4"/>
                  <a:gd name="T8" fmla="*/ 2147483647 w 2"/>
                  <a:gd name="T9" fmla="*/ 2147483647 h 4"/>
                  <a:gd name="T10" fmla="*/ 2147483647 w 2"/>
                  <a:gd name="T11" fmla="*/ 2147483647 h 4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4"/>
                  <a:gd name="T20" fmla="*/ 2 w 2"/>
                  <a:gd name="T21" fmla="*/ 4 h 4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4">
                    <a:moveTo>
                      <a:pt x="2" y="4"/>
                    </a:moveTo>
                    <a:cubicBezTo>
                      <a:pt x="2" y="4"/>
                      <a:pt x="2" y="3"/>
                      <a:pt x="1" y="2"/>
                    </a:cubicBezTo>
                    <a:cubicBezTo>
                      <a:pt x="1" y="1"/>
                      <a:pt x="0" y="0"/>
                      <a:pt x="0" y="1"/>
                    </a:cubicBezTo>
                    <a:cubicBezTo>
                      <a:pt x="0" y="1"/>
                      <a:pt x="0" y="2"/>
                      <a:pt x="0" y="2"/>
                    </a:cubicBezTo>
                    <a:cubicBezTo>
                      <a:pt x="1" y="3"/>
                      <a:pt x="1" y="3"/>
                      <a:pt x="1" y="4"/>
                    </a:cubicBezTo>
                    <a:cubicBezTo>
                      <a:pt x="1" y="4"/>
                      <a:pt x="1" y="4"/>
                      <a:pt x="2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09" name="Freeform 292"/>
              <p:cNvSpPr>
                <a:spLocks/>
              </p:cNvSpPr>
              <p:nvPr/>
            </p:nvSpPr>
            <p:spPr bwMode="auto">
              <a:xfrm>
                <a:off x="3684" y="1294"/>
                <a:ext cx="19" cy="34"/>
              </a:xfrm>
              <a:custGeom>
                <a:avLst/>
                <a:gdLst>
                  <a:gd name="T0" fmla="*/ 2147483647 w 2"/>
                  <a:gd name="T1" fmla="*/ 2147483647 h 3"/>
                  <a:gd name="T2" fmla="*/ 2147483647 w 2"/>
                  <a:gd name="T3" fmla="*/ 2147483647 h 3"/>
                  <a:gd name="T4" fmla="*/ 0 w 2"/>
                  <a:gd name="T5" fmla="*/ 0 h 3"/>
                  <a:gd name="T6" fmla="*/ 2147483647 w 2"/>
                  <a:gd name="T7" fmla="*/ 2147483647 h 3"/>
                  <a:gd name="T8" fmla="*/ 2147483647 w 2"/>
                  <a:gd name="T9" fmla="*/ 2147483647 h 3"/>
                  <a:gd name="T10" fmla="*/ 2147483647 w 2"/>
                  <a:gd name="T11" fmla="*/ 2147483647 h 3"/>
                  <a:gd name="T12" fmla="*/ 0 60000 65536"/>
                  <a:gd name="T13" fmla="*/ 0 60000 65536"/>
                  <a:gd name="T14" fmla="*/ 0 60000 65536"/>
                  <a:gd name="T15" fmla="*/ 0 60000 65536"/>
                  <a:gd name="T16" fmla="*/ 0 60000 65536"/>
                  <a:gd name="T17" fmla="*/ 0 60000 65536"/>
                  <a:gd name="T18" fmla="*/ 0 w 2"/>
                  <a:gd name="T19" fmla="*/ 0 h 3"/>
                  <a:gd name="T20" fmla="*/ 2 w 2"/>
                  <a:gd name="T21" fmla="*/ 3 h 3"/>
                </a:gdLst>
                <a:ahLst/>
                <a:cxnLst>
                  <a:cxn ang="T12">
                    <a:pos x="T0" y="T1"/>
                  </a:cxn>
                  <a:cxn ang="T13">
                    <a:pos x="T2" y="T3"/>
                  </a:cxn>
                  <a:cxn ang="T14">
                    <a:pos x="T4" y="T5"/>
                  </a:cxn>
                  <a:cxn ang="T15">
                    <a:pos x="T6" y="T7"/>
                  </a:cxn>
                  <a:cxn ang="T16">
                    <a:pos x="T8" y="T9"/>
                  </a:cxn>
                  <a:cxn ang="T17">
                    <a:pos x="T10" y="T11"/>
                  </a:cxn>
                </a:cxnLst>
                <a:rect l="T18" t="T19" r="T20" b="T21"/>
                <a:pathLst>
                  <a:path w="2" h="3">
                    <a:moveTo>
                      <a:pt x="2" y="3"/>
                    </a:moveTo>
                    <a:cubicBezTo>
                      <a:pt x="2" y="3"/>
                      <a:pt x="2" y="2"/>
                      <a:pt x="1" y="1"/>
                    </a:cubicBezTo>
                    <a:cubicBezTo>
                      <a:pt x="1" y="0"/>
                      <a:pt x="1" y="0"/>
                      <a:pt x="0" y="0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2"/>
                      <a:pt x="1" y="2"/>
                      <a:pt x="1" y="3"/>
                    </a:cubicBezTo>
                    <a:cubicBezTo>
                      <a:pt x="1" y="3"/>
                      <a:pt x="1" y="3"/>
                      <a:pt x="2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0" name="Freeform 29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1" name="Freeform 29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2" name="Freeform 29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3" name="Freeform 29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4" name="Freeform 29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5" name="Freeform 29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6" name="Freeform 29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7" name="Freeform 30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8" name="Freeform 30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19" name="Freeform 30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0" name="Freeform 30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1" name="Freeform 30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2" name="Freeform 30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3" name="Freeform 306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4" name="Freeform 307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5" name="Freeform 308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6" name="Freeform 309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7" name="Freeform 310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8" name="Freeform 311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29" name="Freeform 312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0" name="Freeform 313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1" name="Freeform 314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2" name="Freeform 315"/>
              <p:cNvSpPr>
                <a:spLocks/>
              </p:cNvSpPr>
              <p:nvPr/>
            </p:nvSpPr>
            <p:spPr bwMode="auto">
              <a:xfrm>
                <a:off x="3858" y="1214"/>
                <a:ext cx="43" cy="57"/>
              </a:xfrm>
              <a:custGeom>
                <a:avLst/>
                <a:gdLst>
                  <a:gd name="T0" fmla="*/ 2147483647 w 4"/>
                  <a:gd name="T1" fmla="*/ 0 h 5"/>
                  <a:gd name="T2" fmla="*/ 2147483647 w 4"/>
                  <a:gd name="T3" fmla="*/ 2147483647 h 5"/>
                  <a:gd name="T4" fmla="*/ 2147483647 w 4"/>
                  <a:gd name="T5" fmla="*/ 2147483647 h 5"/>
                  <a:gd name="T6" fmla="*/ 0 w 4"/>
                  <a:gd name="T7" fmla="*/ 0 h 5"/>
                  <a:gd name="T8" fmla="*/ 2147483647 w 4"/>
                  <a:gd name="T9" fmla="*/ 0 h 5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5"/>
                  <a:gd name="T17" fmla="*/ 4 w 4"/>
                  <a:gd name="T18" fmla="*/ 5 h 5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5">
                    <a:moveTo>
                      <a:pt x="1" y="0"/>
                    </a:moveTo>
                    <a:cubicBezTo>
                      <a:pt x="3" y="1"/>
                      <a:pt x="4" y="3"/>
                      <a:pt x="4" y="5"/>
                    </a:cubicBezTo>
                    <a:cubicBezTo>
                      <a:pt x="4" y="5"/>
                      <a:pt x="3" y="5"/>
                      <a:pt x="2" y="4"/>
                    </a:cubicBezTo>
                    <a:lnTo>
                      <a:pt x="0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3" name="Freeform 316"/>
              <p:cNvSpPr>
                <a:spLocks/>
              </p:cNvSpPr>
              <p:nvPr/>
            </p:nvSpPr>
            <p:spPr bwMode="auto">
              <a:xfrm>
                <a:off x="3834" y="1226"/>
                <a:ext cx="58" cy="46"/>
              </a:xfrm>
              <a:custGeom>
                <a:avLst/>
                <a:gdLst>
                  <a:gd name="T0" fmla="*/ 2147483647 w 5"/>
                  <a:gd name="T1" fmla="*/ 0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0 h 4"/>
                  <a:gd name="T8" fmla="*/ 2147483647 w 5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4"/>
                  <a:gd name="T17" fmla="*/ 5 w 5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4">
                    <a:moveTo>
                      <a:pt x="2" y="0"/>
                    </a:moveTo>
                    <a:cubicBezTo>
                      <a:pt x="3" y="1"/>
                      <a:pt x="4" y="2"/>
                      <a:pt x="5" y="4"/>
                    </a:cubicBezTo>
                    <a:cubicBezTo>
                      <a:pt x="4" y="4"/>
                      <a:pt x="3" y="4"/>
                      <a:pt x="2" y="3"/>
                    </a:cubicBezTo>
                    <a:cubicBezTo>
                      <a:pt x="2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4" name="Freeform 317"/>
              <p:cNvSpPr>
                <a:spLocks/>
              </p:cNvSpPr>
              <p:nvPr/>
            </p:nvSpPr>
            <p:spPr bwMode="auto">
              <a:xfrm>
                <a:off x="3824" y="1226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2147483647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4"/>
                    </a:cubicBezTo>
                    <a:cubicBezTo>
                      <a:pt x="3" y="4"/>
                      <a:pt x="2" y="4"/>
                      <a:pt x="1" y="3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5" name="Freeform 318"/>
              <p:cNvSpPr>
                <a:spLocks/>
              </p:cNvSpPr>
              <p:nvPr/>
            </p:nvSpPr>
            <p:spPr bwMode="auto">
              <a:xfrm>
                <a:off x="3800" y="1237"/>
                <a:ext cx="43" cy="46"/>
              </a:xfrm>
              <a:custGeom>
                <a:avLst/>
                <a:gdLst>
                  <a:gd name="T0" fmla="*/ 2147483647 w 4"/>
                  <a:gd name="T1" fmla="*/ 0 h 4"/>
                  <a:gd name="T2" fmla="*/ 2147483647 w 4"/>
                  <a:gd name="T3" fmla="*/ 2147483647 h 4"/>
                  <a:gd name="T4" fmla="*/ 2147483647 w 4"/>
                  <a:gd name="T5" fmla="*/ 2147483647 h 4"/>
                  <a:gd name="T6" fmla="*/ 0 w 4"/>
                  <a:gd name="T7" fmla="*/ 0 h 4"/>
                  <a:gd name="T8" fmla="*/ 2147483647 w 4"/>
                  <a:gd name="T9" fmla="*/ 0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4"/>
                  <a:gd name="T17" fmla="*/ 4 w 4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4">
                    <a:moveTo>
                      <a:pt x="1" y="0"/>
                    </a:moveTo>
                    <a:cubicBezTo>
                      <a:pt x="2" y="1"/>
                      <a:pt x="3" y="2"/>
                      <a:pt x="4" y="3"/>
                    </a:cubicBezTo>
                    <a:cubicBezTo>
                      <a:pt x="3" y="4"/>
                      <a:pt x="2" y="3"/>
                      <a:pt x="1" y="2"/>
                    </a:cubicBezTo>
                    <a:cubicBezTo>
                      <a:pt x="1" y="2"/>
                      <a:pt x="1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6" name="Freeform 319"/>
              <p:cNvSpPr>
                <a:spLocks/>
              </p:cNvSpPr>
              <p:nvPr/>
            </p:nvSpPr>
            <p:spPr bwMode="auto">
              <a:xfrm>
                <a:off x="3790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0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cubicBezTo>
                      <a:pt x="2" y="0"/>
                      <a:pt x="2" y="1"/>
                      <a:pt x="3" y="2"/>
                    </a:cubicBezTo>
                    <a:cubicBezTo>
                      <a:pt x="2" y="3"/>
                      <a:pt x="2" y="2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17463" cap="rnd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7" name="Freeform 32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8" name="Freeform 32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39" name="Freeform 32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0" name="Freeform 32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1" name="Freeform 32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2" name="Freeform 32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3" name="Freeform 32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4" name="Freeform 32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5" name="Freeform 32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6" name="Freeform 32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7" name="Freeform 33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8" name="Freeform 33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49" name="Freeform 33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0" name="Freeform 333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1" name="Freeform 334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2" name="Freeform 335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3" name="Freeform 336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4" name="Freeform 337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Freeform 338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6" name="Freeform 339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7" name="Freeform 340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8" name="Freeform 341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Freeform 342"/>
              <p:cNvSpPr>
                <a:spLocks/>
              </p:cNvSpPr>
              <p:nvPr/>
            </p:nvSpPr>
            <p:spPr bwMode="auto">
              <a:xfrm>
                <a:off x="3766" y="1248"/>
                <a:ext cx="34" cy="34"/>
              </a:xfrm>
              <a:custGeom>
                <a:avLst/>
                <a:gdLst>
                  <a:gd name="T0" fmla="*/ 2147483647 w 3"/>
                  <a:gd name="T1" fmla="*/ 0 h 3"/>
                  <a:gd name="T2" fmla="*/ 2147483647 w 3"/>
                  <a:gd name="T3" fmla="*/ 2147483647 h 3"/>
                  <a:gd name="T4" fmla="*/ 2147483647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3"/>
                  <a:gd name="T17" fmla="*/ 3 w 3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3">
                    <a:moveTo>
                      <a:pt x="1" y="0"/>
                    </a:moveTo>
                    <a:lnTo>
                      <a:pt x="3" y="2"/>
                    </a:lnTo>
                    <a:cubicBezTo>
                      <a:pt x="2" y="3"/>
                      <a:pt x="2" y="3"/>
                      <a:pt x="1" y="2"/>
                    </a:cubicBez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0" name="Freeform 343"/>
              <p:cNvSpPr>
                <a:spLocks/>
              </p:cNvSpPr>
              <p:nvPr/>
            </p:nvSpPr>
            <p:spPr bwMode="auto">
              <a:xfrm>
                <a:off x="3809" y="1203"/>
                <a:ext cx="48" cy="23"/>
              </a:xfrm>
              <a:custGeom>
                <a:avLst/>
                <a:gdLst>
                  <a:gd name="T0" fmla="*/ 2147483647 w 4"/>
                  <a:gd name="T1" fmla="*/ 2147483647 h 2"/>
                  <a:gd name="T2" fmla="*/ 0 w 4"/>
                  <a:gd name="T3" fmla="*/ 0 h 2"/>
                  <a:gd name="T4" fmla="*/ 0 w 4"/>
                  <a:gd name="T5" fmla="*/ 2147483647 h 2"/>
                  <a:gd name="T6" fmla="*/ 2147483647 w 4"/>
                  <a:gd name="T7" fmla="*/ 2147483647 h 2"/>
                  <a:gd name="T8" fmla="*/ 2147483647 w 4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4"/>
                  <a:gd name="T16" fmla="*/ 0 h 2"/>
                  <a:gd name="T17" fmla="*/ 4 w 4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4" h="2">
                    <a:moveTo>
                      <a:pt x="4" y="2"/>
                    </a:moveTo>
                    <a:cubicBezTo>
                      <a:pt x="3" y="1"/>
                      <a:pt x="1" y="1"/>
                      <a:pt x="0" y="0"/>
                    </a:cubicBezTo>
                    <a:lnTo>
                      <a:pt x="0" y="1"/>
                    </a:lnTo>
                    <a:cubicBezTo>
                      <a:pt x="1" y="2"/>
                      <a:pt x="1" y="2"/>
                      <a:pt x="2" y="2"/>
                    </a:cubicBezTo>
                    <a:cubicBezTo>
                      <a:pt x="3" y="2"/>
                      <a:pt x="3" y="2"/>
                      <a:pt x="4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1" name="Freeform 344"/>
              <p:cNvSpPr>
                <a:spLocks/>
              </p:cNvSpPr>
              <p:nvPr/>
            </p:nvSpPr>
            <p:spPr bwMode="auto">
              <a:xfrm>
                <a:off x="3800" y="1214"/>
                <a:ext cx="34" cy="23"/>
              </a:xfrm>
              <a:custGeom>
                <a:avLst/>
                <a:gdLst>
                  <a:gd name="T0" fmla="*/ 2147483647 w 3"/>
                  <a:gd name="T1" fmla="*/ 2147483647 h 2"/>
                  <a:gd name="T2" fmla="*/ 0 w 3"/>
                  <a:gd name="T3" fmla="*/ 0 h 2"/>
                  <a:gd name="T4" fmla="*/ 0 w 3"/>
                  <a:gd name="T5" fmla="*/ 2147483647 h 2"/>
                  <a:gd name="T6" fmla="*/ 2147483647 w 3"/>
                  <a:gd name="T7" fmla="*/ 2147483647 h 2"/>
                  <a:gd name="T8" fmla="*/ 2147483647 w 3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2"/>
                  <a:gd name="T17" fmla="*/ 3 w 3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2">
                    <a:moveTo>
                      <a:pt x="3" y="1"/>
                    </a:moveTo>
                    <a:cubicBezTo>
                      <a:pt x="2" y="1"/>
                      <a:pt x="1" y="0"/>
                      <a:pt x="0" y="0"/>
                    </a:cubicBezTo>
                    <a:lnTo>
                      <a:pt x="0" y="1"/>
                    </a:lnTo>
                    <a:cubicBezTo>
                      <a:pt x="0" y="1"/>
                      <a:pt x="1" y="2"/>
                      <a:pt x="2" y="2"/>
                    </a:cubicBezTo>
                    <a:cubicBezTo>
                      <a:pt x="2" y="2"/>
                      <a:pt x="3" y="2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2" name="Freeform 345"/>
              <p:cNvSpPr>
                <a:spLocks/>
              </p:cNvSpPr>
              <p:nvPr/>
            </p:nvSpPr>
            <p:spPr bwMode="auto">
              <a:xfrm>
                <a:off x="3790" y="1226"/>
                <a:ext cx="34" cy="11"/>
              </a:xfrm>
              <a:custGeom>
                <a:avLst/>
                <a:gdLst>
                  <a:gd name="T0" fmla="*/ 2147483647 w 3"/>
                  <a:gd name="T1" fmla="*/ 2147483647 h 1"/>
                  <a:gd name="T2" fmla="*/ 2147483647 w 3"/>
                  <a:gd name="T3" fmla="*/ 0 h 1"/>
                  <a:gd name="T4" fmla="*/ 0 w 3"/>
                  <a:gd name="T5" fmla="*/ 2147483647 h 1"/>
                  <a:gd name="T6" fmla="*/ 2147483647 w 3"/>
                  <a:gd name="T7" fmla="*/ 2147483647 h 1"/>
                  <a:gd name="T8" fmla="*/ 2147483647 w 3"/>
                  <a:gd name="T9" fmla="*/ 2147483647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3" y="1"/>
                    </a:moveTo>
                    <a:cubicBezTo>
                      <a:pt x="2" y="1"/>
                      <a:pt x="1" y="0"/>
                      <a:pt x="1" y="0"/>
                    </a:cubicBezTo>
                    <a:lnTo>
                      <a:pt x="0" y="1"/>
                    </a:lnTo>
                    <a:cubicBezTo>
                      <a:pt x="1" y="1"/>
                      <a:pt x="1" y="1"/>
                      <a:pt x="2" y="1"/>
                    </a:cubicBezTo>
                    <a:cubicBezTo>
                      <a:pt x="2" y="1"/>
                      <a:pt x="3" y="1"/>
                      <a:pt x="3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3" name="Freeform 346"/>
              <p:cNvSpPr>
                <a:spLocks/>
              </p:cNvSpPr>
              <p:nvPr/>
            </p:nvSpPr>
            <p:spPr bwMode="auto">
              <a:xfrm>
                <a:off x="3752" y="1260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2147483647 w 3"/>
                  <a:gd name="T3" fmla="*/ 2147483647 h 2"/>
                  <a:gd name="T4" fmla="*/ 0 w 3"/>
                  <a:gd name="T5" fmla="*/ 2147483647 h 2"/>
                  <a:gd name="T6" fmla="*/ 2147483647 w 3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2"/>
                  <a:gd name="T14" fmla="*/ 3 w 3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2">
                    <a:moveTo>
                      <a:pt x="2" y="0"/>
                    </a:moveTo>
                    <a:cubicBezTo>
                      <a:pt x="2" y="1"/>
                      <a:pt x="2" y="1"/>
                      <a:pt x="3" y="2"/>
                    </a:cubicBezTo>
                    <a:cubicBezTo>
                      <a:pt x="2" y="2"/>
                      <a:pt x="1" y="2"/>
                      <a:pt x="0" y="1"/>
                    </a:cubicBez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4" name="Freeform 347"/>
              <p:cNvSpPr>
                <a:spLocks/>
              </p:cNvSpPr>
              <p:nvPr/>
            </p:nvSpPr>
            <p:spPr bwMode="auto">
              <a:xfrm>
                <a:off x="3752" y="1191"/>
                <a:ext cx="67" cy="80"/>
              </a:xfrm>
              <a:custGeom>
                <a:avLst/>
                <a:gdLst>
                  <a:gd name="T0" fmla="*/ 2147483647 w 6"/>
                  <a:gd name="T1" fmla="*/ 2147483647 h 7"/>
                  <a:gd name="T2" fmla="*/ 2147483647 w 6"/>
                  <a:gd name="T3" fmla="*/ 2147483647 h 7"/>
                  <a:gd name="T4" fmla="*/ 2147483647 w 6"/>
                  <a:gd name="T5" fmla="*/ 2147483647 h 7"/>
                  <a:gd name="T6" fmla="*/ 2147483647 w 6"/>
                  <a:gd name="T7" fmla="*/ 2147483647 h 7"/>
                  <a:gd name="T8" fmla="*/ 2147483647 w 6"/>
                  <a:gd name="T9" fmla="*/ 2147483647 h 7"/>
                  <a:gd name="T10" fmla="*/ 0 w 6"/>
                  <a:gd name="T11" fmla="*/ 2147483647 h 7"/>
                  <a:gd name="T12" fmla="*/ 2147483647 w 6"/>
                  <a:gd name="T13" fmla="*/ 2147483647 h 7"/>
                  <a:gd name="T14" fmla="*/ 2147483647 w 6"/>
                  <a:gd name="T15" fmla="*/ 2147483647 h 7"/>
                  <a:gd name="T16" fmla="*/ 2147483647 w 6"/>
                  <a:gd name="T17" fmla="*/ 2147483647 h 7"/>
                  <a:gd name="T18" fmla="*/ 2147483647 w 6"/>
                  <a:gd name="T19" fmla="*/ 2147483647 h 7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w 6"/>
                  <a:gd name="T31" fmla="*/ 0 h 7"/>
                  <a:gd name="T32" fmla="*/ 6 w 6"/>
                  <a:gd name="T33" fmla="*/ 7 h 7"/>
                </a:gdLst>
                <a:ahLst/>
                <a:cxnLst>
                  <a:cxn ang="T20">
                    <a:pos x="T0" y="T1"/>
                  </a:cxn>
                  <a:cxn ang="T21">
                    <a:pos x="T2" y="T3"/>
                  </a:cxn>
                  <a:cxn ang="T22">
                    <a:pos x="T4" y="T5"/>
                  </a:cxn>
                  <a:cxn ang="T23">
                    <a:pos x="T6" y="T7"/>
                  </a:cxn>
                  <a:cxn ang="T24">
                    <a:pos x="T8" y="T9"/>
                  </a:cxn>
                  <a:cxn ang="T25">
                    <a:pos x="T10" y="T11"/>
                  </a:cxn>
                  <a:cxn ang="T26">
                    <a:pos x="T12" y="T13"/>
                  </a:cxn>
                  <a:cxn ang="T27">
                    <a:pos x="T14" y="T15"/>
                  </a:cxn>
                  <a:cxn ang="T28">
                    <a:pos x="T16" y="T17"/>
                  </a:cxn>
                  <a:cxn ang="T29">
                    <a:pos x="T18" y="T19"/>
                  </a:cxn>
                </a:cxnLst>
                <a:rect l="T30" t="T31" r="T32" b="T33"/>
                <a:pathLst>
                  <a:path w="6" h="7">
                    <a:moveTo>
                      <a:pt x="6" y="1"/>
                    </a:moveTo>
                    <a:lnTo>
                      <a:pt x="6" y="1"/>
                    </a:lnTo>
                    <a:cubicBezTo>
                      <a:pt x="5" y="2"/>
                      <a:pt x="4" y="2"/>
                      <a:pt x="4" y="3"/>
                    </a:cubicBezTo>
                    <a:cubicBezTo>
                      <a:pt x="4" y="4"/>
                      <a:pt x="4" y="5"/>
                      <a:pt x="3" y="5"/>
                    </a:cubicBezTo>
                    <a:cubicBezTo>
                      <a:pt x="3" y="6"/>
                      <a:pt x="2" y="7"/>
                      <a:pt x="1" y="7"/>
                    </a:cubicBezTo>
                    <a:lnTo>
                      <a:pt x="0" y="6"/>
                    </a:lnTo>
                    <a:cubicBezTo>
                      <a:pt x="1" y="6"/>
                      <a:pt x="2" y="5"/>
                      <a:pt x="3" y="5"/>
                    </a:cubicBezTo>
                    <a:cubicBezTo>
                      <a:pt x="3" y="4"/>
                      <a:pt x="3" y="3"/>
                      <a:pt x="3" y="2"/>
                    </a:cubicBezTo>
                    <a:cubicBezTo>
                      <a:pt x="4" y="1"/>
                      <a:pt x="4" y="1"/>
                      <a:pt x="5" y="1"/>
                    </a:cubicBezTo>
                    <a:cubicBezTo>
                      <a:pt x="6" y="0"/>
                      <a:pt x="6" y="1"/>
                      <a:pt x="6" y="1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5" name="Freeform 348"/>
              <p:cNvSpPr>
                <a:spLocks/>
              </p:cNvSpPr>
              <p:nvPr/>
            </p:nvSpPr>
            <p:spPr bwMode="auto">
              <a:xfrm>
                <a:off x="3400" y="1363"/>
                <a:ext cx="178" cy="241"/>
              </a:xfrm>
              <a:custGeom>
                <a:avLst/>
                <a:gdLst>
                  <a:gd name="T0" fmla="*/ 2147483647 w 16"/>
                  <a:gd name="T1" fmla="*/ 2147483647 h 21"/>
                  <a:gd name="T2" fmla="*/ 2147483647 w 16"/>
                  <a:gd name="T3" fmla="*/ 2147483647 h 21"/>
                  <a:gd name="T4" fmla="*/ 2147483647 w 16"/>
                  <a:gd name="T5" fmla="*/ 2147483647 h 21"/>
                  <a:gd name="T6" fmla="*/ 2147483647 w 16"/>
                  <a:gd name="T7" fmla="*/ 2147483647 h 21"/>
                  <a:gd name="T8" fmla="*/ 2147483647 w 16"/>
                  <a:gd name="T9" fmla="*/ 2147483647 h 21"/>
                  <a:gd name="T10" fmla="*/ 2147483647 w 16"/>
                  <a:gd name="T11" fmla="*/ 2147483647 h 21"/>
                  <a:gd name="T12" fmla="*/ 2147483647 w 16"/>
                  <a:gd name="T13" fmla="*/ 2147483647 h 21"/>
                  <a:gd name="T14" fmla="*/ 2147483647 w 16"/>
                  <a:gd name="T15" fmla="*/ 2147483647 h 21"/>
                  <a:gd name="T16" fmla="*/ 2147483647 w 16"/>
                  <a:gd name="T17" fmla="*/ 2147483647 h 21"/>
                  <a:gd name="T18" fmla="*/ 2147483647 w 16"/>
                  <a:gd name="T19" fmla="*/ 2147483647 h 21"/>
                  <a:gd name="T20" fmla="*/ 2147483647 w 16"/>
                  <a:gd name="T21" fmla="*/ 2147483647 h 21"/>
                  <a:gd name="T22" fmla="*/ 2147483647 w 16"/>
                  <a:gd name="T23" fmla="*/ 2147483647 h 21"/>
                  <a:gd name="T24" fmla="*/ 2147483647 w 16"/>
                  <a:gd name="T25" fmla="*/ 2147483647 h 21"/>
                  <a:gd name="T26" fmla="*/ 2147483647 w 16"/>
                  <a:gd name="T27" fmla="*/ 2147483647 h 21"/>
                  <a:gd name="T28" fmla="*/ 2147483647 w 16"/>
                  <a:gd name="T29" fmla="*/ 2147483647 h 21"/>
                  <a:gd name="T30" fmla="*/ 2147483647 w 16"/>
                  <a:gd name="T31" fmla="*/ 2147483647 h 21"/>
                  <a:gd name="T32" fmla="*/ 2147483647 w 16"/>
                  <a:gd name="T33" fmla="*/ 2147483647 h 21"/>
                  <a:gd name="T34" fmla="*/ 2147483647 w 16"/>
                  <a:gd name="T35" fmla="*/ 2147483647 h 21"/>
                  <a:gd name="T36" fmla="*/ 2147483647 w 16"/>
                  <a:gd name="T37" fmla="*/ 2147483647 h 21"/>
                  <a:gd name="T38" fmla="*/ 2147483647 w 16"/>
                  <a:gd name="T39" fmla="*/ 2147483647 h 21"/>
                  <a:gd name="T40" fmla="*/ 2147483647 w 16"/>
                  <a:gd name="T41" fmla="*/ 2147483647 h 21"/>
                  <a:gd name="T42" fmla="*/ 2147483647 w 16"/>
                  <a:gd name="T43" fmla="*/ 2147483647 h 21"/>
                  <a:gd name="T44" fmla="*/ 2147483647 w 16"/>
                  <a:gd name="T45" fmla="*/ 2147483647 h 21"/>
                  <a:gd name="T46" fmla="*/ 2147483647 w 16"/>
                  <a:gd name="T47" fmla="*/ 2147483647 h 21"/>
                  <a:gd name="T48" fmla="*/ 2147483647 w 16"/>
                  <a:gd name="T49" fmla="*/ 2147483647 h 21"/>
                  <a:gd name="T50" fmla="*/ 2147483647 w 16"/>
                  <a:gd name="T51" fmla="*/ 2147483647 h 21"/>
                  <a:gd name="T52" fmla="*/ 2147483647 w 16"/>
                  <a:gd name="T53" fmla="*/ 2147483647 h 21"/>
                  <a:gd name="T54" fmla="*/ 2147483647 w 16"/>
                  <a:gd name="T55" fmla="*/ 2147483647 h 21"/>
                  <a:gd name="T56" fmla="*/ 2147483647 w 16"/>
                  <a:gd name="T57" fmla="*/ 2147483647 h 21"/>
                  <a:gd name="T58" fmla="*/ 2147483647 w 16"/>
                  <a:gd name="T59" fmla="*/ 2147483647 h 21"/>
                  <a:gd name="T60" fmla="*/ 2147483647 w 16"/>
                  <a:gd name="T61" fmla="*/ 2147483647 h 21"/>
                  <a:gd name="T62" fmla="*/ 2147483647 w 16"/>
                  <a:gd name="T63" fmla="*/ 2147483647 h 21"/>
                  <a:gd name="T64" fmla="*/ 0 w 16"/>
                  <a:gd name="T65" fmla="*/ 2147483647 h 21"/>
                  <a:gd name="T66" fmla="*/ 0 w 16"/>
                  <a:gd name="T67" fmla="*/ 2147483647 h 21"/>
                  <a:gd name="T68" fmla="*/ 0 w 16"/>
                  <a:gd name="T69" fmla="*/ 2147483647 h 21"/>
                  <a:gd name="T70" fmla="*/ 2147483647 w 16"/>
                  <a:gd name="T71" fmla="*/ 2147483647 h 21"/>
                  <a:gd name="T72" fmla="*/ 0 w 16"/>
                  <a:gd name="T73" fmla="*/ 2147483647 h 21"/>
                  <a:gd name="T74" fmla="*/ 2147483647 w 16"/>
                  <a:gd name="T75" fmla="*/ 0 h 21"/>
                  <a:gd name="T76" fmla="*/ 2147483647 w 16"/>
                  <a:gd name="T77" fmla="*/ 2147483647 h 21"/>
                  <a:gd name="T78" fmla="*/ 2147483647 w 16"/>
                  <a:gd name="T79" fmla="*/ 2147483647 h 21"/>
                  <a:gd name="T80" fmla="*/ 2147483647 w 16"/>
                  <a:gd name="T81" fmla="*/ 2147483647 h 21"/>
                  <a:gd name="T82" fmla="*/ 2147483647 w 16"/>
                  <a:gd name="T83" fmla="*/ 2147483647 h 21"/>
                  <a:gd name="T84" fmla="*/ 2147483647 w 16"/>
                  <a:gd name="T85" fmla="*/ 2147483647 h 21"/>
                  <a:gd name="T86" fmla="*/ 2147483647 w 16"/>
                  <a:gd name="T87" fmla="*/ 2147483647 h 21"/>
                  <a:gd name="T88" fmla="*/ 2147483647 w 16"/>
                  <a:gd name="T89" fmla="*/ 2147483647 h 21"/>
                  <a:gd name="T90" fmla="*/ 2147483647 w 16"/>
                  <a:gd name="T91" fmla="*/ 2147483647 h 21"/>
                  <a:gd name="T92" fmla="*/ 2147483647 w 16"/>
                  <a:gd name="T93" fmla="*/ 2147483647 h 21"/>
                  <a:gd name="T94" fmla="*/ 2147483647 w 16"/>
                  <a:gd name="T95" fmla="*/ 2147483647 h 21"/>
                  <a:gd name="T96" fmla="*/ 2147483647 w 16"/>
                  <a:gd name="T97" fmla="*/ 2147483647 h 21"/>
                  <a:gd name="T98" fmla="*/ 2147483647 w 16"/>
                  <a:gd name="T99" fmla="*/ 2147483647 h 21"/>
                  <a:gd name="T100" fmla="*/ 2147483647 w 16"/>
                  <a:gd name="T101" fmla="*/ 2147483647 h 21"/>
                  <a:gd name="T102" fmla="*/ 2147483647 w 16"/>
                  <a:gd name="T103" fmla="*/ 2147483647 h 21"/>
                  <a:gd name="T104" fmla="*/ 2147483647 w 16"/>
                  <a:gd name="T105" fmla="*/ 2147483647 h 21"/>
                  <a:gd name="T106" fmla="*/ 2147483647 w 16"/>
                  <a:gd name="T107" fmla="*/ 2147483647 h 21"/>
                  <a:gd name="T108" fmla="*/ 0 60000 65536"/>
                  <a:gd name="T109" fmla="*/ 0 60000 65536"/>
                  <a:gd name="T110" fmla="*/ 0 60000 65536"/>
                  <a:gd name="T111" fmla="*/ 0 60000 65536"/>
                  <a:gd name="T112" fmla="*/ 0 60000 65536"/>
                  <a:gd name="T113" fmla="*/ 0 60000 65536"/>
                  <a:gd name="T114" fmla="*/ 0 60000 65536"/>
                  <a:gd name="T115" fmla="*/ 0 60000 65536"/>
                  <a:gd name="T116" fmla="*/ 0 60000 65536"/>
                  <a:gd name="T117" fmla="*/ 0 60000 65536"/>
                  <a:gd name="T118" fmla="*/ 0 60000 65536"/>
                  <a:gd name="T119" fmla="*/ 0 60000 65536"/>
                  <a:gd name="T120" fmla="*/ 0 60000 65536"/>
                  <a:gd name="T121" fmla="*/ 0 60000 65536"/>
                  <a:gd name="T122" fmla="*/ 0 60000 65536"/>
                  <a:gd name="T123" fmla="*/ 0 60000 65536"/>
                  <a:gd name="T124" fmla="*/ 0 60000 65536"/>
                  <a:gd name="T125" fmla="*/ 0 60000 65536"/>
                  <a:gd name="T126" fmla="*/ 0 60000 65536"/>
                  <a:gd name="T127" fmla="*/ 0 60000 65536"/>
                  <a:gd name="T128" fmla="*/ 0 60000 65536"/>
                  <a:gd name="T129" fmla="*/ 0 60000 65536"/>
                  <a:gd name="T130" fmla="*/ 0 60000 65536"/>
                  <a:gd name="T131" fmla="*/ 0 60000 65536"/>
                  <a:gd name="T132" fmla="*/ 0 60000 65536"/>
                  <a:gd name="T133" fmla="*/ 0 60000 65536"/>
                  <a:gd name="T134" fmla="*/ 0 60000 65536"/>
                  <a:gd name="T135" fmla="*/ 0 60000 65536"/>
                  <a:gd name="T136" fmla="*/ 0 60000 65536"/>
                  <a:gd name="T137" fmla="*/ 0 60000 65536"/>
                  <a:gd name="T138" fmla="*/ 0 60000 65536"/>
                  <a:gd name="T139" fmla="*/ 0 60000 65536"/>
                  <a:gd name="T140" fmla="*/ 0 60000 65536"/>
                  <a:gd name="T141" fmla="*/ 0 60000 65536"/>
                  <a:gd name="T142" fmla="*/ 0 60000 65536"/>
                  <a:gd name="T143" fmla="*/ 0 60000 65536"/>
                  <a:gd name="T144" fmla="*/ 0 60000 65536"/>
                  <a:gd name="T145" fmla="*/ 0 60000 65536"/>
                  <a:gd name="T146" fmla="*/ 0 60000 65536"/>
                  <a:gd name="T147" fmla="*/ 0 60000 65536"/>
                  <a:gd name="T148" fmla="*/ 0 60000 65536"/>
                  <a:gd name="T149" fmla="*/ 0 60000 65536"/>
                  <a:gd name="T150" fmla="*/ 0 60000 65536"/>
                  <a:gd name="T151" fmla="*/ 0 60000 65536"/>
                  <a:gd name="T152" fmla="*/ 0 60000 65536"/>
                  <a:gd name="T153" fmla="*/ 0 60000 65536"/>
                  <a:gd name="T154" fmla="*/ 0 60000 65536"/>
                  <a:gd name="T155" fmla="*/ 0 60000 65536"/>
                  <a:gd name="T156" fmla="*/ 0 60000 65536"/>
                  <a:gd name="T157" fmla="*/ 0 60000 65536"/>
                  <a:gd name="T158" fmla="*/ 0 60000 65536"/>
                  <a:gd name="T159" fmla="*/ 0 60000 65536"/>
                  <a:gd name="T160" fmla="*/ 0 60000 65536"/>
                  <a:gd name="T161" fmla="*/ 0 60000 65536"/>
                  <a:gd name="T162" fmla="*/ 0 w 16"/>
                  <a:gd name="T163" fmla="*/ 0 h 21"/>
                  <a:gd name="T164" fmla="*/ 16 w 16"/>
                  <a:gd name="T165" fmla="*/ 21 h 21"/>
                </a:gdLst>
                <a:ahLst/>
                <a:cxnLst>
                  <a:cxn ang="T108">
                    <a:pos x="T0" y="T1"/>
                  </a:cxn>
                  <a:cxn ang="T109">
                    <a:pos x="T2" y="T3"/>
                  </a:cxn>
                  <a:cxn ang="T110">
                    <a:pos x="T4" y="T5"/>
                  </a:cxn>
                  <a:cxn ang="T111">
                    <a:pos x="T6" y="T7"/>
                  </a:cxn>
                  <a:cxn ang="T112">
                    <a:pos x="T8" y="T9"/>
                  </a:cxn>
                  <a:cxn ang="T113">
                    <a:pos x="T10" y="T11"/>
                  </a:cxn>
                  <a:cxn ang="T114">
                    <a:pos x="T12" y="T13"/>
                  </a:cxn>
                  <a:cxn ang="T115">
                    <a:pos x="T14" y="T15"/>
                  </a:cxn>
                  <a:cxn ang="T116">
                    <a:pos x="T16" y="T17"/>
                  </a:cxn>
                  <a:cxn ang="T117">
                    <a:pos x="T18" y="T19"/>
                  </a:cxn>
                  <a:cxn ang="T118">
                    <a:pos x="T20" y="T21"/>
                  </a:cxn>
                  <a:cxn ang="T119">
                    <a:pos x="T22" y="T23"/>
                  </a:cxn>
                  <a:cxn ang="T120">
                    <a:pos x="T24" y="T25"/>
                  </a:cxn>
                  <a:cxn ang="T121">
                    <a:pos x="T26" y="T27"/>
                  </a:cxn>
                  <a:cxn ang="T122">
                    <a:pos x="T28" y="T29"/>
                  </a:cxn>
                  <a:cxn ang="T123">
                    <a:pos x="T30" y="T31"/>
                  </a:cxn>
                  <a:cxn ang="T124">
                    <a:pos x="T32" y="T33"/>
                  </a:cxn>
                  <a:cxn ang="T125">
                    <a:pos x="T34" y="T35"/>
                  </a:cxn>
                  <a:cxn ang="T126">
                    <a:pos x="T36" y="T37"/>
                  </a:cxn>
                  <a:cxn ang="T127">
                    <a:pos x="T38" y="T39"/>
                  </a:cxn>
                  <a:cxn ang="T128">
                    <a:pos x="T40" y="T41"/>
                  </a:cxn>
                  <a:cxn ang="T129">
                    <a:pos x="T42" y="T43"/>
                  </a:cxn>
                  <a:cxn ang="T130">
                    <a:pos x="T44" y="T45"/>
                  </a:cxn>
                  <a:cxn ang="T131">
                    <a:pos x="T46" y="T47"/>
                  </a:cxn>
                  <a:cxn ang="T132">
                    <a:pos x="T48" y="T49"/>
                  </a:cxn>
                  <a:cxn ang="T133">
                    <a:pos x="T50" y="T51"/>
                  </a:cxn>
                  <a:cxn ang="T134">
                    <a:pos x="T52" y="T53"/>
                  </a:cxn>
                  <a:cxn ang="T135">
                    <a:pos x="T54" y="T55"/>
                  </a:cxn>
                  <a:cxn ang="T136">
                    <a:pos x="T56" y="T57"/>
                  </a:cxn>
                  <a:cxn ang="T137">
                    <a:pos x="T58" y="T59"/>
                  </a:cxn>
                  <a:cxn ang="T138">
                    <a:pos x="T60" y="T61"/>
                  </a:cxn>
                  <a:cxn ang="T139">
                    <a:pos x="T62" y="T63"/>
                  </a:cxn>
                  <a:cxn ang="T140">
                    <a:pos x="T64" y="T65"/>
                  </a:cxn>
                  <a:cxn ang="T141">
                    <a:pos x="T66" y="T67"/>
                  </a:cxn>
                  <a:cxn ang="T142">
                    <a:pos x="T68" y="T69"/>
                  </a:cxn>
                  <a:cxn ang="T143">
                    <a:pos x="T70" y="T71"/>
                  </a:cxn>
                  <a:cxn ang="T144">
                    <a:pos x="T72" y="T73"/>
                  </a:cxn>
                  <a:cxn ang="T145">
                    <a:pos x="T74" y="T75"/>
                  </a:cxn>
                  <a:cxn ang="T146">
                    <a:pos x="T76" y="T77"/>
                  </a:cxn>
                  <a:cxn ang="T147">
                    <a:pos x="T78" y="T79"/>
                  </a:cxn>
                  <a:cxn ang="T148">
                    <a:pos x="T80" y="T81"/>
                  </a:cxn>
                  <a:cxn ang="T149">
                    <a:pos x="T82" y="T83"/>
                  </a:cxn>
                  <a:cxn ang="T150">
                    <a:pos x="T84" y="T85"/>
                  </a:cxn>
                  <a:cxn ang="T151">
                    <a:pos x="T86" y="T87"/>
                  </a:cxn>
                  <a:cxn ang="T152">
                    <a:pos x="T88" y="T89"/>
                  </a:cxn>
                  <a:cxn ang="T153">
                    <a:pos x="T90" y="T91"/>
                  </a:cxn>
                  <a:cxn ang="T154">
                    <a:pos x="T92" y="T93"/>
                  </a:cxn>
                  <a:cxn ang="T155">
                    <a:pos x="T94" y="T95"/>
                  </a:cxn>
                  <a:cxn ang="T156">
                    <a:pos x="T96" y="T97"/>
                  </a:cxn>
                  <a:cxn ang="T157">
                    <a:pos x="T98" y="T99"/>
                  </a:cxn>
                  <a:cxn ang="T158">
                    <a:pos x="T100" y="T101"/>
                  </a:cxn>
                  <a:cxn ang="T159">
                    <a:pos x="T102" y="T103"/>
                  </a:cxn>
                  <a:cxn ang="T160">
                    <a:pos x="T104" y="T105"/>
                  </a:cxn>
                  <a:cxn ang="T161">
                    <a:pos x="T106" y="T107"/>
                  </a:cxn>
                </a:cxnLst>
                <a:rect l="T162" t="T163" r="T164" b="T165"/>
                <a:pathLst>
                  <a:path w="16" h="21">
                    <a:moveTo>
                      <a:pt x="12" y="13"/>
                    </a:moveTo>
                    <a:lnTo>
                      <a:pt x="14" y="12"/>
                    </a:lnTo>
                    <a:lnTo>
                      <a:pt x="14" y="14"/>
                    </a:lnTo>
                    <a:lnTo>
                      <a:pt x="15" y="14"/>
                    </a:lnTo>
                    <a:lnTo>
                      <a:pt x="16" y="15"/>
                    </a:lnTo>
                    <a:lnTo>
                      <a:pt x="15" y="16"/>
                    </a:lnTo>
                    <a:lnTo>
                      <a:pt x="14" y="16"/>
                    </a:lnTo>
                    <a:lnTo>
                      <a:pt x="13" y="15"/>
                    </a:lnTo>
                    <a:lnTo>
                      <a:pt x="11" y="15"/>
                    </a:lnTo>
                    <a:lnTo>
                      <a:pt x="10" y="17"/>
                    </a:lnTo>
                    <a:lnTo>
                      <a:pt x="10" y="18"/>
                    </a:lnTo>
                    <a:lnTo>
                      <a:pt x="11" y="19"/>
                    </a:lnTo>
                    <a:lnTo>
                      <a:pt x="11" y="21"/>
                    </a:lnTo>
                    <a:lnTo>
                      <a:pt x="10" y="21"/>
                    </a:lnTo>
                    <a:lnTo>
                      <a:pt x="9" y="20"/>
                    </a:lnTo>
                    <a:lnTo>
                      <a:pt x="8" y="19"/>
                    </a:lnTo>
                    <a:lnTo>
                      <a:pt x="7" y="19"/>
                    </a:lnTo>
                    <a:lnTo>
                      <a:pt x="7" y="18"/>
                    </a:lnTo>
                    <a:lnTo>
                      <a:pt x="7" y="17"/>
                    </a:lnTo>
                    <a:lnTo>
                      <a:pt x="6" y="17"/>
                    </a:lnTo>
                    <a:lnTo>
                      <a:pt x="7" y="16"/>
                    </a:lnTo>
                    <a:lnTo>
                      <a:pt x="6" y="15"/>
                    </a:lnTo>
                    <a:lnTo>
                      <a:pt x="7" y="15"/>
                    </a:lnTo>
                    <a:lnTo>
                      <a:pt x="5" y="14"/>
                    </a:lnTo>
                    <a:lnTo>
                      <a:pt x="5" y="12"/>
                    </a:lnTo>
                    <a:lnTo>
                      <a:pt x="2" y="5"/>
                    </a:lnTo>
                    <a:lnTo>
                      <a:pt x="2" y="4"/>
                    </a:lnTo>
                    <a:lnTo>
                      <a:pt x="1" y="5"/>
                    </a:lnTo>
                    <a:lnTo>
                      <a:pt x="1" y="4"/>
                    </a:lnTo>
                    <a:lnTo>
                      <a:pt x="0" y="4"/>
                    </a:lnTo>
                    <a:lnTo>
                      <a:pt x="0" y="3"/>
                    </a:lnTo>
                    <a:lnTo>
                      <a:pt x="0" y="2"/>
                    </a:lnTo>
                    <a:lnTo>
                      <a:pt x="1" y="2"/>
                    </a:lnTo>
                    <a:lnTo>
                      <a:pt x="0" y="1"/>
                    </a:lnTo>
                    <a:lnTo>
                      <a:pt x="2" y="0"/>
                    </a:ln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3" y="3"/>
                    </a:lnTo>
                    <a:lnTo>
                      <a:pt x="3" y="4"/>
                    </a:lnTo>
                    <a:lnTo>
                      <a:pt x="4" y="4"/>
                    </a:lnTo>
                    <a:lnTo>
                      <a:pt x="3" y="4"/>
                    </a:lnTo>
                    <a:lnTo>
                      <a:pt x="4" y="5"/>
                    </a:lnTo>
                    <a:lnTo>
                      <a:pt x="3" y="5"/>
                    </a:lnTo>
                    <a:lnTo>
                      <a:pt x="6" y="12"/>
                    </a:lnTo>
                    <a:lnTo>
                      <a:pt x="7" y="13"/>
                    </a:lnTo>
                    <a:lnTo>
                      <a:pt x="8" y="14"/>
                    </a:lnTo>
                    <a:lnTo>
                      <a:pt x="10" y="15"/>
                    </a:lnTo>
                    <a:lnTo>
                      <a:pt x="13" y="14"/>
                    </a:lnTo>
                    <a:lnTo>
                      <a:pt x="13" y="13"/>
                    </a:lnTo>
                    <a:lnTo>
                      <a:pt x="12" y="13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6" name="Line 349"/>
              <p:cNvSpPr>
                <a:spLocks noChangeShapeType="1"/>
              </p:cNvSpPr>
              <p:nvPr/>
            </p:nvSpPr>
            <p:spPr bwMode="auto">
              <a:xfrm flipH="1">
                <a:off x="3477" y="1524"/>
                <a:ext cx="14" cy="11"/>
              </a:xfrm>
              <a:prstGeom prst="line">
                <a:avLst/>
              </a:pr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7" name="Freeform 350"/>
              <p:cNvSpPr>
                <a:spLocks/>
              </p:cNvSpPr>
              <p:nvPr/>
            </p:nvSpPr>
            <p:spPr bwMode="auto">
              <a:xfrm>
                <a:off x="3477" y="1536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0 h 1"/>
                  <a:gd name="T4" fmla="*/ 2147483647 w 3"/>
                  <a:gd name="T5" fmla="*/ 2147483647 h 1"/>
                  <a:gd name="T6" fmla="*/ 2147483647 w 3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1"/>
                  <a:gd name="T14" fmla="*/ 3 w 3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1">
                    <a:moveTo>
                      <a:pt x="0" y="1"/>
                    </a:moveTo>
                    <a:lnTo>
                      <a:pt x="1" y="0"/>
                    </a:lnTo>
                    <a:lnTo>
                      <a:pt x="2" y="1"/>
                    </a:lnTo>
                    <a:lnTo>
                      <a:pt x="3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8" name="Freeform 351"/>
              <p:cNvSpPr>
                <a:spLocks/>
              </p:cNvSpPr>
              <p:nvPr/>
            </p:nvSpPr>
            <p:spPr bwMode="auto">
              <a:xfrm>
                <a:off x="3477" y="1536"/>
                <a:ext cx="24" cy="11"/>
              </a:xfrm>
              <a:custGeom>
                <a:avLst/>
                <a:gdLst>
                  <a:gd name="T0" fmla="*/ 0 w 2"/>
                  <a:gd name="T1" fmla="*/ 0 h 1"/>
                  <a:gd name="T2" fmla="*/ 2147483647 w 2"/>
                  <a:gd name="T3" fmla="*/ 2147483647 h 1"/>
                  <a:gd name="T4" fmla="*/ 2147483647 w 2"/>
                  <a:gd name="T5" fmla="*/ 2147483647 h 1"/>
                  <a:gd name="T6" fmla="*/ 0 w 2"/>
                  <a:gd name="T7" fmla="*/ 2147483647 h 1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2"/>
                  <a:gd name="T13" fmla="*/ 0 h 1"/>
                  <a:gd name="T14" fmla="*/ 2 w 2"/>
                  <a:gd name="T15" fmla="*/ 1 h 1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2" h="1">
                    <a:moveTo>
                      <a:pt x="0" y="0"/>
                    </a:moveTo>
                    <a:lnTo>
                      <a:pt x="2" y="1"/>
                    </a:lnTo>
                    <a:lnTo>
                      <a:pt x="1" y="1"/>
                    </a:lnTo>
                    <a:lnTo>
                      <a:pt x="0" y="1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69" name="Freeform 352"/>
              <p:cNvSpPr>
                <a:spLocks/>
              </p:cNvSpPr>
              <p:nvPr/>
            </p:nvSpPr>
            <p:spPr bwMode="auto">
              <a:xfrm>
                <a:off x="3477" y="1547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2147483647 h 1"/>
                  <a:gd name="T6" fmla="*/ 2147483647 w 3"/>
                  <a:gd name="T7" fmla="*/ 0 h 1"/>
                  <a:gd name="T8" fmla="*/ 2147483647 w 3"/>
                  <a:gd name="T9" fmla="*/ 0 h 1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3"/>
                  <a:gd name="T16" fmla="*/ 0 h 1"/>
                  <a:gd name="T17" fmla="*/ 3 w 3"/>
                  <a:gd name="T18" fmla="*/ 1 h 1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3" h="1">
                    <a:moveTo>
                      <a:pt x="0" y="1"/>
                    </a:moveTo>
                    <a:lnTo>
                      <a:pt x="1" y="1"/>
                    </a:lnTo>
                    <a:lnTo>
                      <a:pt x="3" y="1"/>
                    </a:lnTo>
                    <a:lnTo>
                      <a:pt x="3" y="0"/>
                    </a:lnTo>
                    <a:lnTo>
                      <a:pt x="1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0" name="Freeform 353"/>
              <p:cNvSpPr>
                <a:spLocks/>
              </p:cNvSpPr>
              <p:nvPr/>
            </p:nvSpPr>
            <p:spPr bwMode="auto">
              <a:xfrm>
                <a:off x="3477" y="1559"/>
                <a:ext cx="34" cy="11"/>
              </a:xfrm>
              <a:custGeom>
                <a:avLst/>
                <a:gdLst>
                  <a:gd name="T0" fmla="*/ 0 w 3"/>
                  <a:gd name="T1" fmla="*/ 2147483647 h 1"/>
                  <a:gd name="T2" fmla="*/ 2147483647 w 3"/>
                  <a:gd name="T3" fmla="*/ 2147483647 h 1"/>
                  <a:gd name="T4" fmla="*/ 2147483647 w 3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1"/>
                  <a:gd name="T11" fmla="*/ 3 w 3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1">
                    <a:moveTo>
                      <a:pt x="0" y="1"/>
                    </a:moveTo>
                    <a:lnTo>
                      <a:pt x="2" y="1"/>
                    </a:lnTo>
                    <a:lnTo>
                      <a:pt x="3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1" name="Freeform 354"/>
              <p:cNvSpPr>
                <a:spLocks/>
              </p:cNvSpPr>
              <p:nvPr/>
            </p:nvSpPr>
            <p:spPr bwMode="auto">
              <a:xfrm>
                <a:off x="3491" y="1570"/>
                <a:ext cx="19" cy="11"/>
              </a:xfrm>
              <a:custGeom>
                <a:avLst/>
                <a:gdLst>
                  <a:gd name="T0" fmla="*/ 0 w 2"/>
                  <a:gd name="T1" fmla="*/ 2147483647 h 1"/>
                  <a:gd name="T2" fmla="*/ 2147483647 w 2"/>
                  <a:gd name="T3" fmla="*/ 2147483647 h 1"/>
                  <a:gd name="T4" fmla="*/ 2147483647 w 2"/>
                  <a:gd name="T5" fmla="*/ 0 h 1"/>
                  <a:gd name="T6" fmla="*/ 0 60000 65536"/>
                  <a:gd name="T7" fmla="*/ 0 60000 65536"/>
                  <a:gd name="T8" fmla="*/ 0 60000 65536"/>
                  <a:gd name="T9" fmla="*/ 0 w 2"/>
                  <a:gd name="T10" fmla="*/ 0 h 1"/>
                  <a:gd name="T11" fmla="*/ 2 w 2"/>
                  <a:gd name="T12" fmla="*/ 1 h 1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2" h="1">
                    <a:moveTo>
                      <a:pt x="0" y="1"/>
                    </a:moveTo>
                    <a:lnTo>
                      <a:pt x="1" y="1"/>
                    </a:lnTo>
                    <a:lnTo>
                      <a:pt x="2" y="0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2" name="Freeform 355"/>
              <p:cNvSpPr>
                <a:spLocks/>
              </p:cNvSpPr>
              <p:nvPr/>
            </p:nvSpPr>
            <p:spPr bwMode="auto">
              <a:xfrm>
                <a:off x="3858" y="1455"/>
                <a:ext cx="10" cy="23"/>
              </a:xfrm>
              <a:custGeom>
                <a:avLst/>
                <a:gdLst>
                  <a:gd name="T0" fmla="*/ 0 w 1"/>
                  <a:gd name="T1" fmla="*/ 2147483647 h 2"/>
                  <a:gd name="T2" fmla="*/ 0 w 1"/>
                  <a:gd name="T3" fmla="*/ 0 h 2"/>
                  <a:gd name="T4" fmla="*/ 2147483647 w 1"/>
                  <a:gd name="T5" fmla="*/ 2147483647 h 2"/>
                  <a:gd name="T6" fmla="*/ 2147483647 w 1"/>
                  <a:gd name="T7" fmla="*/ 2147483647 h 2"/>
                  <a:gd name="T8" fmla="*/ 0 w 1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1"/>
                  <a:gd name="T16" fmla="*/ 0 h 2"/>
                  <a:gd name="T17" fmla="*/ 1 w 1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1" h="2">
                    <a:moveTo>
                      <a:pt x="0" y="1"/>
                    </a:moveTo>
                    <a:lnTo>
                      <a:pt x="0" y="0"/>
                    </a:lnTo>
                    <a:lnTo>
                      <a:pt x="1" y="1"/>
                    </a:lnTo>
                    <a:lnTo>
                      <a:pt x="1" y="2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3" name="Oval 356"/>
              <p:cNvSpPr>
                <a:spLocks noChangeArrowheads="1"/>
              </p:cNvSpPr>
              <p:nvPr/>
            </p:nvSpPr>
            <p:spPr bwMode="auto">
              <a:xfrm>
                <a:off x="3809" y="1467"/>
                <a:ext cx="82" cy="80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4" name="Freeform 357"/>
              <p:cNvSpPr>
                <a:spLocks/>
              </p:cNvSpPr>
              <p:nvPr/>
            </p:nvSpPr>
            <p:spPr bwMode="auto">
              <a:xfrm>
                <a:off x="3809" y="1490"/>
                <a:ext cx="82" cy="34"/>
              </a:xfrm>
              <a:custGeom>
                <a:avLst/>
                <a:gdLst>
                  <a:gd name="T0" fmla="*/ 2147483647 w 7"/>
                  <a:gd name="T1" fmla="*/ 0 h 3"/>
                  <a:gd name="T2" fmla="*/ 2147483647 w 7"/>
                  <a:gd name="T3" fmla="*/ 2147483647 h 3"/>
                  <a:gd name="T4" fmla="*/ 2147483647 w 7"/>
                  <a:gd name="T5" fmla="*/ 2147483647 h 3"/>
                  <a:gd name="T6" fmla="*/ 0 w 7"/>
                  <a:gd name="T7" fmla="*/ 2147483647 h 3"/>
                  <a:gd name="T8" fmla="*/ 2147483647 w 7"/>
                  <a:gd name="T9" fmla="*/ 0 h 3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3"/>
                  <a:gd name="T17" fmla="*/ 7 w 7"/>
                  <a:gd name="T18" fmla="*/ 3 h 3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3">
                    <a:moveTo>
                      <a:pt x="1" y="0"/>
                    </a:moveTo>
                    <a:lnTo>
                      <a:pt x="7" y="2"/>
                    </a:lnTo>
                    <a:lnTo>
                      <a:pt x="7" y="3"/>
                    </a:lnTo>
                    <a:lnTo>
                      <a:pt x="0" y="1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5" name="Freeform 358"/>
              <p:cNvSpPr>
                <a:spLocks/>
              </p:cNvSpPr>
              <p:nvPr/>
            </p:nvSpPr>
            <p:spPr bwMode="auto">
              <a:xfrm>
                <a:off x="3843" y="1432"/>
                <a:ext cx="34" cy="34"/>
              </a:xfrm>
              <a:custGeom>
                <a:avLst/>
                <a:gdLst>
                  <a:gd name="T0" fmla="*/ 2147483647 w 3"/>
                  <a:gd name="T1" fmla="*/ 2147483647 h 3"/>
                  <a:gd name="T2" fmla="*/ 2147483647 w 3"/>
                  <a:gd name="T3" fmla="*/ 2147483647 h 3"/>
                  <a:gd name="T4" fmla="*/ 0 w 3"/>
                  <a:gd name="T5" fmla="*/ 2147483647 h 3"/>
                  <a:gd name="T6" fmla="*/ 0 w 3"/>
                  <a:gd name="T7" fmla="*/ 2147483647 h 3"/>
                  <a:gd name="T8" fmla="*/ 2147483647 w 3"/>
                  <a:gd name="T9" fmla="*/ 2147483647 h 3"/>
                  <a:gd name="T10" fmla="*/ 2147483647 w 3"/>
                  <a:gd name="T11" fmla="*/ 0 h 3"/>
                  <a:gd name="T12" fmla="*/ 2147483647 w 3"/>
                  <a:gd name="T13" fmla="*/ 0 h 3"/>
                  <a:gd name="T14" fmla="*/ 2147483647 w 3"/>
                  <a:gd name="T15" fmla="*/ 2147483647 h 3"/>
                  <a:gd name="T16" fmla="*/ 2147483647 w 3"/>
                  <a:gd name="T17" fmla="*/ 2147483647 h 3"/>
                  <a:gd name="T18" fmla="*/ 2147483647 w 3"/>
                  <a:gd name="T19" fmla="*/ 2147483647 h 3"/>
                  <a:gd name="T20" fmla="*/ 2147483647 w 3"/>
                  <a:gd name="T21" fmla="*/ 2147483647 h 3"/>
                  <a:gd name="T22" fmla="*/ 2147483647 w 3"/>
                  <a:gd name="T23" fmla="*/ 2147483647 h 3"/>
                  <a:gd name="T24" fmla="*/ 2147483647 w 3"/>
                  <a:gd name="T25" fmla="*/ 2147483647 h 3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w 3"/>
                  <a:gd name="T40" fmla="*/ 0 h 3"/>
                  <a:gd name="T41" fmla="*/ 3 w 3"/>
                  <a:gd name="T42" fmla="*/ 3 h 3"/>
                </a:gdLst>
                <a:ahLst/>
                <a:cxnLst>
                  <a:cxn ang="T26">
                    <a:pos x="T0" y="T1"/>
                  </a:cxn>
                  <a:cxn ang="T27">
                    <a:pos x="T2" y="T3"/>
                  </a:cxn>
                  <a:cxn ang="T28">
                    <a:pos x="T4" y="T5"/>
                  </a:cxn>
                  <a:cxn ang="T29">
                    <a:pos x="T6" y="T7"/>
                  </a:cxn>
                  <a:cxn ang="T30">
                    <a:pos x="T8" y="T9"/>
                  </a:cxn>
                  <a:cxn ang="T31">
                    <a:pos x="T10" y="T11"/>
                  </a:cxn>
                  <a:cxn ang="T32">
                    <a:pos x="T12" y="T13"/>
                  </a:cxn>
                  <a:cxn ang="T33">
                    <a:pos x="T14" y="T15"/>
                  </a:cxn>
                  <a:cxn ang="T34">
                    <a:pos x="T16" y="T17"/>
                  </a:cxn>
                  <a:cxn ang="T35">
                    <a:pos x="T18" y="T19"/>
                  </a:cxn>
                  <a:cxn ang="T36">
                    <a:pos x="T20" y="T21"/>
                  </a:cxn>
                  <a:cxn ang="T37">
                    <a:pos x="T22" y="T23"/>
                  </a:cxn>
                  <a:cxn ang="T38">
                    <a:pos x="T24" y="T25"/>
                  </a:cxn>
                </a:cxnLst>
                <a:rect l="T39" t="T40" r="T41" b="T42"/>
                <a:pathLst>
                  <a:path w="3" h="3">
                    <a:moveTo>
                      <a:pt x="1" y="2"/>
                    </a:moveTo>
                    <a:lnTo>
                      <a:pt x="1" y="2"/>
                    </a:lnTo>
                    <a:lnTo>
                      <a:pt x="0" y="2"/>
                    </a:lnTo>
                    <a:lnTo>
                      <a:pt x="0" y="1"/>
                    </a:lnTo>
                    <a:lnTo>
                      <a:pt x="1" y="1"/>
                    </a:lnTo>
                    <a:lnTo>
                      <a:pt x="1" y="0"/>
                    </a:lnTo>
                    <a:lnTo>
                      <a:pt x="2" y="0"/>
                    </a:lnTo>
                    <a:lnTo>
                      <a:pt x="2" y="1"/>
                    </a:lnTo>
                    <a:lnTo>
                      <a:pt x="3" y="1"/>
                    </a:lnTo>
                    <a:lnTo>
                      <a:pt x="3" y="2"/>
                    </a:lnTo>
                    <a:lnTo>
                      <a:pt x="2" y="2"/>
                    </a:lnTo>
                    <a:lnTo>
                      <a:pt x="2" y="3"/>
                    </a:lnTo>
                    <a:lnTo>
                      <a:pt x="1" y="2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6" name="Freeform 359"/>
              <p:cNvSpPr>
                <a:spLocks/>
              </p:cNvSpPr>
              <p:nvPr/>
            </p:nvSpPr>
            <p:spPr bwMode="auto">
              <a:xfrm>
                <a:off x="3752" y="1501"/>
                <a:ext cx="140" cy="57"/>
              </a:xfrm>
              <a:custGeom>
                <a:avLst/>
                <a:gdLst>
                  <a:gd name="T0" fmla="*/ 2147483647 w 12"/>
                  <a:gd name="T1" fmla="*/ 0 h 5"/>
                  <a:gd name="T2" fmla="*/ 2147483647 w 12"/>
                  <a:gd name="T3" fmla="*/ 2147483647 h 5"/>
                  <a:gd name="T4" fmla="*/ 2147483647 w 12"/>
                  <a:gd name="T5" fmla="*/ 2147483647 h 5"/>
                  <a:gd name="T6" fmla="*/ 0 w 12"/>
                  <a:gd name="T7" fmla="*/ 2147483647 h 5"/>
                  <a:gd name="T8" fmla="*/ 2147483647 w 12"/>
                  <a:gd name="T9" fmla="*/ 2147483647 h 5"/>
                  <a:gd name="T10" fmla="*/ 2147483647 w 12"/>
                  <a:gd name="T11" fmla="*/ 2147483647 h 5"/>
                  <a:gd name="T12" fmla="*/ 2147483647 w 12"/>
                  <a:gd name="T13" fmla="*/ 2147483647 h 5"/>
                  <a:gd name="T14" fmla="*/ 2147483647 w 12"/>
                  <a:gd name="T15" fmla="*/ 2147483647 h 5"/>
                  <a:gd name="T16" fmla="*/ 2147483647 w 12"/>
                  <a:gd name="T17" fmla="*/ 2147483647 h 5"/>
                  <a:gd name="T18" fmla="*/ 2147483647 w 12"/>
                  <a:gd name="T19" fmla="*/ 2147483647 h 5"/>
                  <a:gd name="T20" fmla="*/ 2147483647 w 12"/>
                  <a:gd name="T21" fmla="*/ 2147483647 h 5"/>
                  <a:gd name="T22" fmla="*/ 2147483647 w 12"/>
                  <a:gd name="T23" fmla="*/ 2147483647 h 5"/>
                  <a:gd name="T24" fmla="*/ 2147483647 w 12"/>
                  <a:gd name="T25" fmla="*/ 2147483647 h 5"/>
                  <a:gd name="T26" fmla="*/ 2147483647 w 12"/>
                  <a:gd name="T27" fmla="*/ 2147483647 h 5"/>
                  <a:gd name="T28" fmla="*/ 2147483647 w 12"/>
                  <a:gd name="T29" fmla="*/ 2147483647 h 5"/>
                  <a:gd name="T30" fmla="*/ 2147483647 w 12"/>
                  <a:gd name="T31" fmla="*/ 2147483647 h 5"/>
                  <a:gd name="T32" fmla="*/ 2147483647 w 12"/>
                  <a:gd name="T33" fmla="*/ 2147483647 h 5"/>
                  <a:gd name="T34" fmla="*/ 2147483647 w 12"/>
                  <a:gd name="T35" fmla="*/ 2147483647 h 5"/>
                  <a:gd name="T36" fmla="*/ 2147483647 w 12"/>
                  <a:gd name="T37" fmla="*/ 2147483647 h 5"/>
                  <a:gd name="T38" fmla="*/ 2147483647 w 12"/>
                  <a:gd name="T39" fmla="*/ 2147483647 h 5"/>
                  <a:gd name="T40" fmla="*/ 2147483647 w 12"/>
                  <a:gd name="T41" fmla="*/ 2147483647 h 5"/>
                  <a:gd name="T42" fmla="*/ 2147483647 w 12"/>
                  <a:gd name="T43" fmla="*/ 2147483647 h 5"/>
                  <a:gd name="T44" fmla="*/ 2147483647 w 12"/>
                  <a:gd name="T45" fmla="*/ 2147483647 h 5"/>
                  <a:gd name="T46" fmla="*/ 2147483647 w 12"/>
                  <a:gd name="T47" fmla="*/ 2147483647 h 5"/>
                  <a:gd name="T48" fmla="*/ 2147483647 w 12"/>
                  <a:gd name="T49" fmla="*/ 2147483647 h 5"/>
                  <a:gd name="T50" fmla="*/ 2147483647 w 12"/>
                  <a:gd name="T51" fmla="*/ 2147483647 h 5"/>
                  <a:gd name="T52" fmla="*/ 2147483647 w 12"/>
                  <a:gd name="T53" fmla="*/ 2147483647 h 5"/>
                  <a:gd name="T54" fmla="*/ 2147483647 w 12"/>
                  <a:gd name="T55" fmla="*/ 0 h 5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60000 65536"/>
                  <a:gd name="T82" fmla="*/ 0 60000 65536"/>
                  <a:gd name="T83" fmla="*/ 0 60000 65536"/>
                  <a:gd name="T84" fmla="*/ 0 w 12"/>
                  <a:gd name="T85" fmla="*/ 0 h 5"/>
                  <a:gd name="T86" fmla="*/ 12 w 12"/>
                  <a:gd name="T87" fmla="*/ 5 h 5"/>
                </a:gdLst>
                <a:ahLst/>
                <a:cxnLst>
                  <a:cxn ang="T56">
                    <a:pos x="T0" y="T1"/>
                  </a:cxn>
                  <a:cxn ang="T57">
                    <a:pos x="T2" y="T3"/>
                  </a:cxn>
                  <a:cxn ang="T58">
                    <a:pos x="T4" y="T5"/>
                  </a:cxn>
                  <a:cxn ang="T59">
                    <a:pos x="T6" y="T7"/>
                  </a:cxn>
                  <a:cxn ang="T60">
                    <a:pos x="T8" y="T9"/>
                  </a:cxn>
                  <a:cxn ang="T61">
                    <a:pos x="T10" y="T11"/>
                  </a:cxn>
                  <a:cxn ang="T62">
                    <a:pos x="T12" y="T13"/>
                  </a:cxn>
                  <a:cxn ang="T63">
                    <a:pos x="T14" y="T15"/>
                  </a:cxn>
                  <a:cxn ang="T64">
                    <a:pos x="T16" y="T17"/>
                  </a:cxn>
                  <a:cxn ang="T65">
                    <a:pos x="T18" y="T19"/>
                  </a:cxn>
                  <a:cxn ang="T66">
                    <a:pos x="T20" y="T21"/>
                  </a:cxn>
                  <a:cxn ang="T67">
                    <a:pos x="T22" y="T23"/>
                  </a:cxn>
                  <a:cxn ang="T68">
                    <a:pos x="T24" y="T25"/>
                  </a:cxn>
                  <a:cxn ang="T69">
                    <a:pos x="T26" y="T27"/>
                  </a:cxn>
                  <a:cxn ang="T70">
                    <a:pos x="T28" y="T29"/>
                  </a:cxn>
                  <a:cxn ang="T71">
                    <a:pos x="T30" y="T31"/>
                  </a:cxn>
                  <a:cxn ang="T72">
                    <a:pos x="T32" y="T33"/>
                  </a:cxn>
                  <a:cxn ang="T73">
                    <a:pos x="T34" y="T35"/>
                  </a:cxn>
                  <a:cxn ang="T74">
                    <a:pos x="T36" y="T37"/>
                  </a:cxn>
                  <a:cxn ang="T75">
                    <a:pos x="T38" y="T39"/>
                  </a:cxn>
                  <a:cxn ang="T76">
                    <a:pos x="T40" y="T41"/>
                  </a:cxn>
                  <a:cxn ang="T77">
                    <a:pos x="T42" y="T43"/>
                  </a:cxn>
                  <a:cxn ang="T78">
                    <a:pos x="T44" y="T45"/>
                  </a:cxn>
                  <a:cxn ang="T79">
                    <a:pos x="T46" y="T47"/>
                  </a:cxn>
                  <a:cxn ang="T80">
                    <a:pos x="T48" y="T49"/>
                  </a:cxn>
                  <a:cxn ang="T81">
                    <a:pos x="T50" y="T51"/>
                  </a:cxn>
                  <a:cxn ang="T82">
                    <a:pos x="T52" y="T53"/>
                  </a:cxn>
                  <a:cxn ang="T83">
                    <a:pos x="T54" y="T55"/>
                  </a:cxn>
                </a:cxnLst>
                <a:rect l="T84" t="T85" r="T86" b="T87"/>
                <a:pathLst>
                  <a:path w="12" h="5">
                    <a:moveTo>
                      <a:pt x="2" y="0"/>
                    </a:moveTo>
                    <a:lnTo>
                      <a:pt x="1" y="1"/>
                    </a:lnTo>
                    <a:lnTo>
                      <a:pt x="1" y="3"/>
                    </a:lnTo>
                    <a:lnTo>
                      <a:pt x="0" y="4"/>
                    </a:lnTo>
                    <a:lnTo>
                      <a:pt x="1" y="4"/>
                    </a:lnTo>
                    <a:lnTo>
                      <a:pt x="2" y="4"/>
                    </a:lnTo>
                    <a:lnTo>
                      <a:pt x="5" y="4"/>
                    </a:lnTo>
                    <a:lnTo>
                      <a:pt x="7" y="5"/>
                    </a:lnTo>
                    <a:lnTo>
                      <a:pt x="9" y="5"/>
                    </a:lnTo>
                    <a:lnTo>
                      <a:pt x="11" y="5"/>
                    </a:lnTo>
                    <a:lnTo>
                      <a:pt x="12" y="3"/>
                    </a:lnTo>
                    <a:lnTo>
                      <a:pt x="11" y="2"/>
                    </a:lnTo>
                    <a:lnTo>
                      <a:pt x="10" y="2"/>
                    </a:lnTo>
                    <a:lnTo>
                      <a:pt x="10" y="3"/>
                    </a:lnTo>
                    <a:lnTo>
                      <a:pt x="10" y="4"/>
                    </a:lnTo>
                    <a:lnTo>
                      <a:pt x="9" y="4"/>
                    </a:lnTo>
                    <a:lnTo>
                      <a:pt x="9" y="3"/>
                    </a:lnTo>
                    <a:lnTo>
                      <a:pt x="9" y="2"/>
                    </a:lnTo>
                    <a:lnTo>
                      <a:pt x="7" y="1"/>
                    </a:lnTo>
                    <a:lnTo>
                      <a:pt x="8" y="2"/>
                    </a:lnTo>
                    <a:lnTo>
                      <a:pt x="7" y="4"/>
                    </a:lnTo>
                    <a:lnTo>
                      <a:pt x="6" y="3"/>
                    </a:lnTo>
                    <a:lnTo>
                      <a:pt x="5" y="2"/>
                    </a:lnTo>
                    <a:lnTo>
                      <a:pt x="4" y="3"/>
                    </a:lnTo>
                    <a:lnTo>
                      <a:pt x="2" y="3"/>
                    </a:lnTo>
                    <a:lnTo>
                      <a:pt x="2" y="2"/>
                    </a:lnTo>
                    <a:lnTo>
                      <a:pt x="2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7" name="Oval 360"/>
              <p:cNvSpPr>
                <a:spLocks noChangeArrowheads="1"/>
              </p:cNvSpPr>
              <p:nvPr/>
            </p:nvSpPr>
            <p:spPr bwMode="auto">
              <a:xfrm>
                <a:off x="3612" y="1099"/>
                <a:ext cx="106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8" name="Freeform 361"/>
              <p:cNvSpPr>
                <a:spLocks/>
              </p:cNvSpPr>
              <p:nvPr/>
            </p:nvSpPr>
            <p:spPr bwMode="auto">
              <a:xfrm>
                <a:off x="3593" y="996"/>
                <a:ext cx="149" cy="115"/>
              </a:xfrm>
              <a:custGeom>
                <a:avLst/>
                <a:gdLst>
                  <a:gd name="T0" fmla="*/ 2147483647 w 13"/>
                  <a:gd name="T1" fmla="*/ 2147483647 h 10"/>
                  <a:gd name="T2" fmla="*/ 2147483647 w 13"/>
                  <a:gd name="T3" fmla="*/ 2147483647 h 10"/>
                  <a:gd name="T4" fmla="*/ 2147483647 w 13"/>
                  <a:gd name="T5" fmla="*/ 2147483647 h 10"/>
                  <a:gd name="T6" fmla="*/ 2147483647 w 13"/>
                  <a:gd name="T7" fmla="*/ 0 h 10"/>
                  <a:gd name="T8" fmla="*/ 2147483647 w 13"/>
                  <a:gd name="T9" fmla="*/ 2147483647 h 10"/>
                  <a:gd name="T10" fmla="*/ 2147483647 w 13"/>
                  <a:gd name="T11" fmla="*/ 0 h 10"/>
                  <a:gd name="T12" fmla="*/ 0 w 13"/>
                  <a:gd name="T13" fmla="*/ 2147483647 h 10"/>
                  <a:gd name="T14" fmla="*/ 2147483647 w 13"/>
                  <a:gd name="T15" fmla="*/ 2147483647 h 10"/>
                  <a:gd name="T16" fmla="*/ 2147483647 w 13"/>
                  <a:gd name="T17" fmla="*/ 2147483647 h 10"/>
                  <a:gd name="T18" fmla="*/ 2147483647 w 13"/>
                  <a:gd name="T19" fmla="*/ 2147483647 h 10"/>
                  <a:gd name="T20" fmla="*/ 2147483647 w 13"/>
                  <a:gd name="T21" fmla="*/ 2147483647 h 10"/>
                  <a:gd name="T22" fmla="*/ 2147483647 w 13"/>
                  <a:gd name="T23" fmla="*/ 2147483647 h 10"/>
                  <a:gd name="T24" fmla="*/ 0 60000 65536"/>
                  <a:gd name="T25" fmla="*/ 0 60000 65536"/>
                  <a:gd name="T26" fmla="*/ 0 60000 65536"/>
                  <a:gd name="T27" fmla="*/ 0 60000 65536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w 13"/>
                  <a:gd name="T37" fmla="*/ 0 h 10"/>
                  <a:gd name="T38" fmla="*/ 13 w 13"/>
                  <a:gd name="T39" fmla="*/ 10 h 10"/>
                </a:gdLst>
                <a:ahLst/>
                <a:cxnLst>
                  <a:cxn ang="T24">
                    <a:pos x="T0" y="T1"/>
                  </a:cxn>
                  <a:cxn ang="T25">
                    <a:pos x="T2" y="T3"/>
                  </a:cxn>
                  <a:cxn ang="T26">
                    <a:pos x="T4" y="T5"/>
                  </a:cxn>
                  <a:cxn ang="T27">
                    <a:pos x="T6" y="T7"/>
                  </a:cxn>
                  <a:cxn ang="T28">
                    <a:pos x="T8" y="T9"/>
                  </a:cxn>
                  <a:cxn ang="T29">
                    <a:pos x="T10" y="T11"/>
                  </a:cxn>
                  <a:cxn ang="T30">
                    <a:pos x="T12" y="T13"/>
                  </a:cxn>
                  <a:cxn ang="T31">
                    <a:pos x="T14" y="T15"/>
                  </a:cxn>
                  <a:cxn ang="T32">
                    <a:pos x="T16" y="T17"/>
                  </a:cxn>
                  <a:cxn ang="T33">
                    <a:pos x="T18" y="T19"/>
                  </a:cxn>
                  <a:cxn ang="T34">
                    <a:pos x="T20" y="T21"/>
                  </a:cxn>
                  <a:cxn ang="T35">
                    <a:pos x="T22" y="T23"/>
                  </a:cxn>
                </a:cxnLst>
                <a:rect l="T36" t="T37" r="T38" b="T39"/>
                <a:pathLst>
                  <a:path w="13" h="10">
                    <a:moveTo>
                      <a:pt x="11" y="10"/>
                    </a:moveTo>
                    <a:lnTo>
                      <a:pt x="11" y="9"/>
                    </a:lnTo>
                    <a:cubicBezTo>
                      <a:pt x="13" y="6"/>
                      <a:pt x="13" y="4"/>
                      <a:pt x="13" y="2"/>
                    </a:cubicBezTo>
                    <a:cubicBezTo>
                      <a:pt x="12" y="0"/>
                      <a:pt x="10" y="0"/>
                      <a:pt x="9" y="0"/>
                    </a:cubicBezTo>
                    <a:lnTo>
                      <a:pt x="7" y="7"/>
                    </a:lnTo>
                    <a:lnTo>
                      <a:pt x="4" y="0"/>
                    </a:lnTo>
                    <a:cubicBezTo>
                      <a:pt x="3" y="0"/>
                      <a:pt x="1" y="0"/>
                      <a:pt x="0" y="2"/>
                    </a:cubicBezTo>
                    <a:cubicBezTo>
                      <a:pt x="0" y="4"/>
                      <a:pt x="0" y="6"/>
                      <a:pt x="2" y="9"/>
                    </a:cubicBezTo>
                    <a:lnTo>
                      <a:pt x="2" y="10"/>
                    </a:lnTo>
                    <a:cubicBezTo>
                      <a:pt x="2" y="9"/>
                      <a:pt x="4" y="9"/>
                      <a:pt x="7" y="9"/>
                    </a:cubicBezTo>
                    <a:cubicBezTo>
                      <a:pt x="9" y="9"/>
                      <a:pt x="11" y="9"/>
                      <a:pt x="11" y="1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79" name="Freeform 362"/>
              <p:cNvSpPr>
                <a:spLocks/>
              </p:cNvSpPr>
              <p:nvPr/>
            </p:nvSpPr>
            <p:spPr bwMode="auto">
              <a:xfrm>
                <a:off x="3646" y="927"/>
                <a:ext cx="39" cy="46"/>
              </a:xfrm>
              <a:custGeom>
                <a:avLst/>
                <a:gdLst>
                  <a:gd name="T0" fmla="*/ 0 w 3"/>
                  <a:gd name="T1" fmla="*/ 2147483647 h 4"/>
                  <a:gd name="T2" fmla="*/ 2147483647 w 3"/>
                  <a:gd name="T3" fmla="*/ 2147483647 h 4"/>
                  <a:gd name="T4" fmla="*/ 0 w 3"/>
                  <a:gd name="T5" fmla="*/ 2147483647 h 4"/>
                  <a:gd name="T6" fmla="*/ 0 w 3"/>
                  <a:gd name="T7" fmla="*/ 2147483647 h 4"/>
                  <a:gd name="T8" fmla="*/ 0 w 3"/>
                  <a:gd name="T9" fmla="*/ 2147483647 h 4"/>
                  <a:gd name="T10" fmla="*/ 0 w 3"/>
                  <a:gd name="T11" fmla="*/ 2147483647 h 4"/>
                  <a:gd name="T12" fmla="*/ 2147483647 w 3"/>
                  <a:gd name="T13" fmla="*/ 2147483647 h 4"/>
                  <a:gd name="T14" fmla="*/ 0 w 3"/>
                  <a:gd name="T15" fmla="*/ 0 h 4"/>
                  <a:gd name="T16" fmla="*/ 2147483647 w 3"/>
                  <a:gd name="T17" fmla="*/ 0 h 4"/>
                  <a:gd name="T18" fmla="*/ 2147483647 w 3"/>
                  <a:gd name="T19" fmla="*/ 2147483647 h 4"/>
                  <a:gd name="T20" fmla="*/ 2147483647 w 3"/>
                  <a:gd name="T21" fmla="*/ 2147483647 h 4"/>
                  <a:gd name="T22" fmla="*/ 2147483647 w 3"/>
                  <a:gd name="T23" fmla="*/ 2147483647 h 4"/>
                  <a:gd name="T24" fmla="*/ 2147483647 w 3"/>
                  <a:gd name="T25" fmla="*/ 2147483647 h 4"/>
                  <a:gd name="T26" fmla="*/ 2147483647 w 3"/>
                  <a:gd name="T27" fmla="*/ 2147483647 h 4"/>
                  <a:gd name="T28" fmla="*/ 2147483647 w 3"/>
                  <a:gd name="T29" fmla="*/ 2147483647 h 4"/>
                  <a:gd name="T30" fmla="*/ 2147483647 w 3"/>
                  <a:gd name="T31" fmla="*/ 2147483647 h 4"/>
                  <a:gd name="T32" fmla="*/ 0 w 3"/>
                  <a:gd name="T33" fmla="*/ 2147483647 h 4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"/>
                  <a:gd name="T52" fmla="*/ 0 h 4"/>
                  <a:gd name="T53" fmla="*/ 3 w 3"/>
                  <a:gd name="T54" fmla="*/ 4 h 4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" h="4">
                    <a:moveTo>
                      <a:pt x="0" y="4"/>
                    </a:moveTo>
                    <a:lnTo>
                      <a:pt x="1" y="2"/>
                    </a:lnTo>
                    <a:lnTo>
                      <a:pt x="0" y="3"/>
                    </a:lnTo>
                    <a:lnTo>
                      <a:pt x="0" y="2"/>
                    </a:lnTo>
                    <a:cubicBezTo>
                      <a:pt x="0" y="2"/>
                      <a:pt x="0" y="2"/>
                      <a:pt x="0" y="2"/>
                    </a:cubicBezTo>
                    <a:lnTo>
                      <a:pt x="0" y="1"/>
                    </a:lnTo>
                    <a:lnTo>
                      <a:pt x="1" y="2"/>
                    </a:lnTo>
                    <a:lnTo>
                      <a:pt x="0" y="0"/>
                    </a:lnTo>
                    <a:cubicBezTo>
                      <a:pt x="1" y="0"/>
                      <a:pt x="2" y="0"/>
                      <a:pt x="3" y="0"/>
                    </a:cubicBezTo>
                    <a:lnTo>
                      <a:pt x="2" y="2"/>
                    </a:lnTo>
                    <a:lnTo>
                      <a:pt x="3" y="1"/>
                    </a:lnTo>
                    <a:lnTo>
                      <a:pt x="3" y="2"/>
                    </a:lnTo>
                    <a:cubicBezTo>
                      <a:pt x="3" y="2"/>
                      <a:pt x="3" y="2"/>
                      <a:pt x="3" y="2"/>
                    </a:cubicBezTo>
                    <a:lnTo>
                      <a:pt x="3" y="3"/>
                    </a:lnTo>
                    <a:lnTo>
                      <a:pt x="2" y="2"/>
                    </a:lnTo>
                    <a:lnTo>
                      <a:pt x="3" y="4"/>
                    </a:lnTo>
                    <a:cubicBezTo>
                      <a:pt x="2" y="4"/>
                      <a:pt x="1" y="4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0" name="Freeform 363"/>
              <p:cNvSpPr>
                <a:spLocks/>
              </p:cNvSpPr>
              <p:nvPr/>
            </p:nvSpPr>
            <p:spPr bwMode="auto">
              <a:xfrm>
                <a:off x="3593" y="1030"/>
                <a:ext cx="149" cy="57"/>
              </a:xfrm>
              <a:custGeom>
                <a:avLst/>
                <a:gdLst>
                  <a:gd name="T0" fmla="*/ 2147483647 w 13"/>
                  <a:gd name="T1" fmla="*/ 2147483647 h 5"/>
                  <a:gd name="T2" fmla="*/ 0 w 13"/>
                  <a:gd name="T3" fmla="*/ 0 h 5"/>
                  <a:gd name="T4" fmla="*/ 2147483647 w 13"/>
                  <a:gd name="T5" fmla="*/ 2147483647 h 5"/>
                  <a:gd name="T6" fmla="*/ 2147483647 w 13"/>
                  <a:gd name="T7" fmla="*/ 2147483647 h 5"/>
                  <a:gd name="T8" fmla="*/ 2147483647 w 13"/>
                  <a:gd name="T9" fmla="*/ 2147483647 h 5"/>
                  <a:gd name="T10" fmla="*/ 2147483647 w 13"/>
                  <a:gd name="T11" fmla="*/ 2147483647 h 5"/>
                  <a:gd name="T12" fmla="*/ 2147483647 w 13"/>
                  <a:gd name="T13" fmla="*/ 2147483647 h 5"/>
                  <a:gd name="T14" fmla="*/ 2147483647 w 13"/>
                  <a:gd name="T15" fmla="*/ 2147483647 h 5"/>
                  <a:gd name="T16" fmla="*/ 2147483647 w 13"/>
                  <a:gd name="T17" fmla="*/ 2147483647 h 5"/>
                  <a:gd name="T18" fmla="*/ 2147483647 w 13"/>
                  <a:gd name="T19" fmla="*/ 2147483647 h 5"/>
                  <a:gd name="T20" fmla="*/ 2147483647 w 13"/>
                  <a:gd name="T21" fmla="*/ 2147483647 h 5"/>
                  <a:gd name="T22" fmla="*/ 2147483647 w 13"/>
                  <a:gd name="T23" fmla="*/ 2147483647 h 5"/>
                  <a:gd name="T24" fmla="*/ 2147483647 w 13"/>
                  <a:gd name="T25" fmla="*/ 2147483647 h 5"/>
                  <a:gd name="T26" fmla="*/ 2147483647 w 13"/>
                  <a:gd name="T27" fmla="*/ 2147483647 h 5"/>
                  <a:gd name="T28" fmla="*/ 2147483647 w 13"/>
                  <a:gd name="T29" fmla="*/ 2147483647 h 5"/>
                  <a:gd name="T30" fmla="*/ 2147483647 w 13"/>
                  <a:gd name="T31" fmla="*/ 0 h 5"/>
                  <a:gd name="T32" fmla="*/ 2147483647 w 13"/>
                  <a:gd name="T33" fmla="*/ 2147483647 h 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13"/>
                  <a:gd name="T52" fmla="*/ 0 h 5"/>
                  <a:gd name="T53" fmla="*/ 13 w 13"/>
                  <a:gd name="T54" fmla="*/ 5 h 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13" h="5">
                    <a:moveTo>
                      <a:pt x="7" y="4"/>
                    </a:moveTo>
                    <a:cubicBezTo>
                      <a:pt x="5" y="2"/>
                      <a:pt x="3" y="0"/>
                      <a:pt x="0" y="0"/>
                    </a:cubicBezTo>
                    <a:cubicBezTo>
                      <a:pt x="1" y="1"/>
                      <a:pt x="2" y="2"/>
                      <a:pt x="3" y="2"/>
                    </a:cubicBezTo>
                    <a:lnTo>
                      <a:pt x="1" y="2"/>
                    </a:lnTo>
                    <a:cubicBezTo>
                      <a:pt x="2" y="3"/>
                      <a:pt x="3" y="3"/>
                      <a:pt x="4" y="3"/>
                    </a:cubicBezTo>
                    <a:lnTo>
                      <a:pt x="2" y="4"/>
                    </a:lnTo>
                    <a:cubicBezTo>
                      <a:pt x="4" y="3"/>
                      <a:pt x="5" y="4"/>
                      <a:pt x="6" y="5"/>
                    </a:cubicBezTo>
                    <a:cubicBezTo>
                      <a:pt x="6" y="5"/>
                      <a:pt x="6" y="5"/>
                      <a:pt x="7" y="5"/>
                    </a:cubicBezTo>
                    <a:cubicBezTo>
                      <a:pt x="7" y="5"/>
                      <a:pt x="7" y="5"/>
                      <a:pt x="7" y="5"/>
                    </a:cubicBezTo>
                    <a:cubicBezTo>
                      <a:pt x="8" y="4"/>
                      <a:pt x="9" y="3"/>
                      <a:pt x="11" y="4"/>
                    </a:cubicBezTo>
                    <a:lnTo>
                      <a:pt x="9" y="3"/>
                    </a:lnTo>
                    <a:cubicBezTo>
                      <a:pt x="10" y="3"/>
                      <a:pt x="11" y="3"/>
                      <a:pt x="12" y="2"/>
                    </a:cubicBezTo>
                    <a:lnTo>
                      <a:pt x="11" y="2"/>
                    </a:lnTo>
                    <a:cubicBezTo>
                      <a:pt x="11" y="2"/>
                      <a:pt x="12" y="1"/>
                      <a:pt x="13" y="0"/>
                    </a:cubicBezTo>
                    <a:cubicBezTo>
                      <a:pt x="10" y="0"/>
                      <a:pt x="8" y="2"/>
                      <a:pt x="7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1" name="Freeform 364"/>
              <p:cNvSpPr>
                <a:spLocks noEditPoints="1"/>
              </p:cNvSpPr>
              <p:nvPr/>
            </p:nvSpPr>
            <p:spPr bwMode="auto">
              <a:xfrm>
                <a:off x="3670" y="996"/>
                <a:ext cx="63" cy="57"/>
              </a:xfrm>
              <a:custGeom>
                <a:avLst/>
                <a:gdLst>
                  <a:gd name="T0" fmla="*/ 2147483647 w 5"/>
                  <a:gd name="T1" fmla="*/ 2147483647 h 5"/>
                  <a:gd name="T2" fmla="*/ 0 w 5"/>
                  <a:gd name="T3" fmla="*/ 2147483647 h 5"/>
                  <a:gd name="T4" fmla="*/ 2147483647 w 5"/>
                  <a:gd name="T5" fmla="*/ 2147483647 h 5"/>
                  <a:gd name="T6" fmla="*/ 2147483647 w 5"/>
                  <a:gd name="T7" fmla="*/ 0 h 5"/>
                  <a:gd name="T8" fmla="*/ 2147483647 w 5"/>
                  <a:gd name="T9" fmla="*/ 2147483647 h 5"/>
                  <a:gd name="T10" fmla="*/ 2147483647 w 5"/>
                  <a:gd name="T11" fmla="*/ 0 h 5"/>
                  <a:gd name="T12" fmla="*/ 2147483647 w 5"/>
                  <a:gd name="T13" fmla="*/ 2147483647 h 5"/>
                  <a:gd name="T14" fmla="*/ 2147483647 w 5"/>
                  <a:gd name="T15" fmla="*/ 2147483647 h 5"/>
                  <a:gd name="T16" fmla="*/ 2147483647 w 5"/>
                  <a:gd name="T17" fmla="*/ 2147483647 h 5"/>
                  <a:gd name="T18" fmla="*/ 2147483647 w 5"/>
                  <a:gd name="T19" fmla="*/ 2147483647 h 5"/>
                  <a:gd name="T20" fmla="*/ 2147483647 w 5"/>
                  <a:gd name="T21" fmla="*/ 2147483647 h 5"/>
                  <a:gd name="T22" fmla="*/ 2147483647 w 5"/>
                  <a:gd name="T23" fmla="*/ 2147483647 h 5"/>
                  <a:gd name="T24" fmla="*/ 2147483647 w 5"/>
                  <a:gd name="T25" fmla="*/ 2147483647 h 5"/>
                  <a:gd name="T26" fmla="*/ 2147483647 w 5"/>
                  <a:gd name="T27" fmla="*/ 2147483647 h 5"/>
                  <a:gd name="T28" fmla="*/ 2147483647 w 5"/>
                  <a:gd name="T29" fmla="*/ 2147483647 h 5"/>
                  <a:gd name="T30" fmla="*/ 2147483647 w 5"/>
                  <a:gd name="T31" fmla="*/ 2147483647 h 5"/>
                  <a:gd name="T32" fmla="*/ 2147483647 w 5"/>
                  <a:gd name="T33" fmla="*/ 2147483647 h 5"/>
                  <a:gd name="T34" fmla="*/ 2147483647 w 5"/>
                  <a:gd name="T35" fmla="*/ 2147483647 h 5"/>
                  <a:gd name="T36" fmla="*/ 2147483647 w 5"/>
                  <a:gd name="T37" fmla="*/ 2147483647 h 5"/>
                  <a:gd name="T38" fmla="*/ 2147483647 w 5"/>
                  <a:gd name="T39" fmla="*/ 2147483647 h 5"/>
                  <a:gd name="T40" fmla="*/ 2147483647 w 5"/>
                  <a:gd name="T41" fmla="*/ 2147483647 h 5"/>
                  <a:gd name="T42" fmla="*/ 2147483647 w 5"/>
                  <a:gd name="T43" fmla="*/ 2147483647 h 5"/>
                  <a:gd name="T44" fmla="*/ 2147483647 w 5"/>
                  <a:gd name="T45" fmla="*/ 0 h 5"/>
                  <a:gd name="T46" fmla="*/ 2147483647 w 5"/>
                  <a:gd name="T47" fmla="*/ 2147483647 h 5"/>
                  <a:gd name="T48" fmla="*/ 2147483647 w 5"/>
                  <a:gd name="T49" fmla="*/ 2147483647 h 5"/>
                  <a:gd name="T50" fmla="*/ 2147483647 w 5"/>
                  <a:gd name="T51" fmla="*/ 0 h 5"/>
                  <a:gd name="T52" fmla="*/ 2147483647 w 5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5"/>
                  <a:gd name="T82" fmla="*/ 0 h 5"/>
                  <a:gd name="T83" fmla="*/ 5 w 5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5" h="5">
                    <a:moveTo>
                      <a:pt x="1" y="5"/>
                    </a:moveTo>
                    <a:lnTo>
                      <a:pt x="0" y="4"/>
                    </a:lnTo>
                    <a:lnTo>
                      <a:pt x="1" y="5"/>
                    </a:lnTo>
                    <a:close/>
                    <a:moveTo>
                      <a:pt x="2" y="0"/>
                    </a:moveTo>
                    <a:lnTo>
                      <a:pt x="5" y="3"/>
                    </a:lnTo>
                    <a:lnTo>
                      <a:pt x="2" y="0"/>
                    </a:lnTo>
                    <a:close/>
                    <a:moveTo>
                      <a:pt x="4" y="3"/>
                    </a:moveTo>
                    <a:lnTo>
                      <a:pt x="1" y="1"/>
                    </a:lnTo>
                    <a:lnTo>
                      <a:pt x="4" y="3"/>
                    </a:lnTo>
                    <a:close/>
                    <a:moveTo>
                      <a:pt x="3" y="4"/>
                    </a:moveTo>
                    <a:lnTo>
                      <a:pt x="1" y="2"/>
                    </a:lnTo>
                    <a:lnTo>
                      <a:pt x="3" y="4"/>
                    </a:lnTo>
                    <a:close/>
                    <a:moveTo>
                      <a:pt x="2" y="4"/>
                    </a:moveTo>
                    <a:lnTo>
                      <a:pt x="1" y="3"/>
                    </a:lnTo>
                    <a:lnTo>
                      <a:pt x="2" y="4"/>
                    </a:lnTo>
                    <a:close/>
                    <a:moveTo>
                      <a:pt x="5" y="3"/>
                    </a:moveTo>
                    <a:lnTo>
                      <a:pt x="5" y="1"/>
                    </a:lnTo>
                    <a:lnTo>
                      <a:pt x="5" y="3"/>
                    </a:lnTo>
                    <a:close/>
                    <a:moveTo>
                      <a:pt x="4" y="4"/>
                    </a:moveTo>
                    <a:lnTo>
                      <a:pt x="5" y="1"/>
                    </a:lnTo>
                    <a:lnTo>
                      <a:pt x="4" y="4"/>
                    </a:lnTo>
                    <a:close/>
                    <a:moveTo>
                      <a:pt x="1" y="5"/>
                    </a:moveTo>
                    <a:lnTo>
                      <a:pt x="3" y="0"/>
                    </a:lnTo>
                    <a:lnTo>
                      <a:pt x="1" y="5"/>
                    </a:lnTo>
                    <a:close/>
                    <a:moveTo>
                      <a:pt x="2" y="4"/>
                    </a:moveTo>
                    <a:lnTo>
                      <a:pt x="4" y="0"/>
                    </a:lnTo>
                    <a:lnTo>
                      <a:pt x="2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2" name="Freeform 365"/>
              <p:cNvSpPr>
                <a:spLocks noEditPoints="1"/>
              </p:cNvSpPr>
              <p:nvPr/>
            </p:nvSpPr>
            <p:spPr bwMode="auto">
              <a:xfrm>
                <a:off x="3593" y="996"/>
                <a:ext cx="72" cy="57"/>
              </a:xfrm>
              <a:custGeom>
                <a:avLst/>
                <a:gdLst>
                  <a:gd name="T0" fmla="*/ 2147483647 w 6"/>
                  <a:gd name="T1" fmla="*/ 2147483647 h 5"/>
                  <a:gd name="T2" fmla="*/ 2147483647 w 6"/>
                  <a:gd name="T3" fmla="*/ 2147483647 h 5"/>
                  <a:gd name="T4" fmla="*/ 2147483647 w 6"/>
                  <a:gd name="T5" fmla="*/ 2147483647 h 5"/>
                  <a:gd name="T6" fmla="*/ 2147483647 w 6"/>
                  <a:gd name="T7" fmla="*/ 0 h 5"/>
                  <a:gd name="T8" fmla="*/ 0 w 6"/>
                  <a:gd name="T9" fmla="*/ 2147483647 h 5"/>
                  <a:gd name="T10" fmla="*/ 2147483647 w 6"/>
                  <a:gd name="T11" fmla="*/ 0 h 5"/>
                  <a:gd name="T12" fmla="*/ 2147483647 w 6"/>
                  <a:gd name="T13" fmla="*/ 2147483647 h 5"/>
                  <a:gd name="T14" fmla="*/ 2147483647 w 6"/>
                  <a:gd name="T15" fmla="*/ 2147483647 h 5"/>
                  <a:gd name="T16" fmla="*/ 2147483647 w 6"/>
                  <a:gd name="T17" fmla="*/ 2147483647 h 5"/>
                  <a:gd name="T18" fmla="*/ 2147483647 w 6"/>
                  <a:gd name="T19" fmla="*/ 2147483647 h 5"/>
                  <a:gd name="T20" fmla="*/ 2147483647 w 6"/>
                  <a:gd name="T21" fmla="*/ 2147483647 h 5"/>
                  <a:gd name="T22" fmla="*/ 2147483647 w 6"/>
                  <a:gd name="T23" fmla="*/ 2147483647 h 5"/>
                  <a:gd name="T24" fmla="*/ 2147483647 w 6"/>
                  <a:gd name="T25" fmla="*/ 2147483647 h 5"/>
                  <a:gd name="T26" fmla="*/ 2147483647 w 6"/>
                  <a:gd name="T27" fmla="*/ 2147483647 h 5"/>
                  <a:gd name="T28" fmla="*/ 2147483647 w 6"/>
                  <a:gd name="T29" fmla="*/ 2147483647 h 5"/>
                  <a:gd name="T30" fmla="*/ 2147483647 w 6"/>
                  <a:gd name="T31" fmla="*/ 2147483647 h 5"/>
                  <a:gd name="T32" fmla="*/ 2147483647 w 6"/>
                  <a:gd name="T33" fmla="*/ 2147483647 h 5"/>
                  <a:gd name="T34" fmla="*/ 2147483647 w 6"/>
                  <a:gd name="T35" fmla="*/ 2147483647 h 5"/>
                  <a:gd name="T36" fmla="*/ 2147483647 w 6"/>
                  <a:gd name="T37" fmla="*/ 2147483647 h 5"/>
                  <a:gd name="T38" fmla="*/ 2147483647 w 6"/>
                  <a:gd name="T39" fmla="*/ 2147483647 h 5"/>
                  <a:gd name="T40" fmla="*/ 2147483647 w 6"/>
                  <a:gd name="T41" fmla="*/ 2147483647 h 5"/>
                  <a:gd name="T42" fmla="*/ 2147483647 w 6"/>
                  <a:gd name="T43" fmla="*/ 2147483647 h 5"/>
                  <a:gd name="T44" fmla="*/ 2147483647 w 6"/>
                  <a:gd name="T45" fmla="*/ 0 h 5"/>
                  <a:gd name="T46" fmla="*/ 2147483647 w 6"/>
                  <a:gd name="T47" fmla="*/ 2147483647 h 5"/>
                  <a:gd name="T48" fmla="*/ 2147483647 w 6"/>
                  <a:gd name="T49" fmla="*/ 2147483647 h 5"/>
                  <a:gd name="T50" fmla="*/ 2147483647 w 6"/>
                  <a:gd name="T51" fmla="*/ 0 h 5"/>
                  <a:gd name="T52" fmla="*/ 2147483647 w 6"/>
                  <a:gd name="T53" fmla="*/ 2147483647 h 5"/>
                  <a:gd name="T54" fmla="*/ 0 60000 65536"/>
                  <a:gd name="T55" fmla="*/ 0 60000 65536"/>
                  <a:gd name="T56" fmla="*/ 0 60000 65536"/>
                  <a:gd name="T57" fmla="*/ 0 60000 65536"/>
                  <a:gd name="T58" fmla="*/ 0 60000 65536"/>
                  <a:gd name="T59" fmla="*/ 0 60000 65536"/>
                  <a:gd name="T60" fmla="*/ 0 60000 65536"/>
                  <a:gd name="T61" fmla="*/ 0 60000 65536"/>
                  <a:gd name="T62" fmla="*/ 0 60000 65536"/>
                  <a:gd name="T63" fmla="*/ 0 60000 65536"/>
                  <a:gd name="T64" fmla="*/ 0 60000 65536"/>
                  <a:gd name="T65" fmla="*/ 0 60000 65536"/>
                  <a:gd name="T66" fmla="*/ 0 60000 65536"/>
                  <a:gd name="T67" fmla="*/ 0 60000 65536"/>
                  <a:gd name="T68" fmla="*/ 0 60000 65536"/>
                  <a:gd name="T69" fmla="*/ 0 60000 65536"/>
                  <a:gd name="T70" fmla="*/ 0 60000 65536"/>
                  <a:gd name="T71" fmla="*/ 0 60000 65536"/>
                  <a:gd name="T72" fmla="*/ 0 60000 65536"/>
                  <a:gd name="T73" fmla="*/ 0 60000 65536"/>
                  <a:gd name="T74" fmla="*/ 0 60000 65536"/>
                  <a:gd name="T75" fmla="*/ 0 60000 65536"/>
                  <a:gd name="T76" fmla="*/ 0 60000 65536"/>
                  <a:gd name="T77" fmla="*/ 0 60000 65536"/>
                  <a:gd name="T78" fmla="*/ 0 60000 65536"/>
                  <a:gd name="T79" fmla="*/ 0 60000 65536"/>
                  <a:gd name="T80" fmla="*/ 0 60000 65536"/>
                  <a:gd name="T81" fmla="*/ 0 w 6"/>
                  <a:gd name="T82" fmla="*/ 0 h 5"/>
                  <a:gd name="T83" fmla="*/ 6 w 6"/>
                  <a:gd name="T84" fmla="*/ 5 h 5"/>
                </a:gdLst>
                <a:ahLst/>
                <a:cxnLst>
                  <a:cxn ang="T54">
                    <a:pos x="T0" y="T1"/>
                  </a:cxn>
                  <a:cxn ang="T55">
                    <a:pos x="T2" y="T3"/>
                  </a:cxn>
                  <a:cxn ang="T56">
                    <a:pos x="T4" y="T5"/>
                  </a:cxn>
                  <a:cxn ang="T57">
                    <a:pos x="T6" y="T7"/>
                  </a:cxn>
                  <a:cxn ang="T58">
                    <a:pos x="T8" y="T9"/>
                  </a:cxn>
                  <a:cxn ang="T59">
                    <a:pos x="T10" y="T11"/>
                  </a:cxn>
                  <a:cxn ang="T60">
                    <a:pos x="T12" y="T13"/>
                  </a:cxn>
                  <a:cxn ang="T61">
                    <a:pos x="T14" y="T15"/>
                  </a:cxn>
                  <a:cxn ang="T62">
                    <a:pos x="T16" y="T17"/>
                  </a:cxn>
                  <a:cxn ang="T63">
                    <a:pos x="T18" y="T19"/>
                  </a:cxn>
                  <a:cxn ang="T64">
                    <a:pos x="T20" y="T21"/>
                  </a:cxn>
                  <a:cxn ang="T65">
                    <a:pos x="T22" y="T23"/>
                  </a:cxn>
                  <a:cxn ang="T66">
                    <a:pos x="T24" y="T25"/>
                  </a:cxn>
                  <a:cxn ang="T67">
                    <a:pos x="T26" y="T27"/>
                  </a:cxn>
                  <a:cxn ang="T68">
                    <a:pos x="T28" y="T29"/>
                  </a:cxn>
                  <a:cxn ang="T69">
                    <a:pos x="T30" y="T31"/>
                  </a:cxn>
                  <a:cxn ang="T70">
                    <a:pos x="T32" y="T33"/>
                  </a:cxn>
                  <a:cxn ang="T71">
                    <a:pos x="T34" y="T35"/>
                  </a:cxn>
                  <a:cxn ang="T72">
                    <a:pos x="T36" y="T37"/>
                  </a:cxn>
                  <a:cxn ang="T73">
                    <a:pos x="T38" y="T39"/>
                  </a:cxn>
                  <a:cxn ang="T74">
                    <a:pos x="T40" y="T41"/>
                  </a:cxn>
                  <a:cxn ang="T75">
                    <a:pos x="T42" y="T43"/>
                  </a:cxn>
                  <a:cxn ang="T76">
                    <a:pos x="T44" y="T45"/>
                  </a:cxn>
                  <a:cxn ang="T77">
                    <a:pos x="T46" y="T47"/>
                  </a:cxn>
                  <a:cxn ang="T78">
                    <a:pos x="T48" y="T49"/>
                  </a:cxn>
                  <a:cxn ang="T79">
                    <a:pos x="T50" y="T51"/>
                  </a:cxn>
                  <a:cxn ang="T80">
                    <a:pos x="T52" y="T53"/>
                  </a:cxn>
                </a:cxnLst>
                <a:rect l="T81" t="T82" r="T83" b="T84"/>
                <a:pathLst>
                  <a:path w="6" h="5">
                    <a:moveTo>
                      <a:pt x="5" y="5"/>
                    </a:moveTo>
                    <a:lnTo>
                      <a:pt x="6" y="4"/>
                    </a:lnTo>
                    <a:lnTo>
                      <a:pt x="5" y="5"/>
                    </a:lnTo>
                    <a:close/>
                    <a:moveTo>
                      <a:pt x="4" y="0"/>
                    </a:moveTo>
                    <a:lnTo>
                      <a:pt x="0" y="3"/>
                    </a:lnTo>
                    <a:lnTo>
                      <a:pt x="4" y="0"/>
                    </a:lnTo>
                    <a:close/>
                    <a:moveTo>
                      <a:pt x="2" y="3"/>
                    </a:moveTo>
                    <a:lnTo>
                      <a:pt x="5" y="1"/>
                    </a:lnTo>
                    <a:lnTo>
                      <a:pt x="2" y="3"/>
                    </a:lnTo>
                    <a:close/>
                    <a:moveTo>
                      <a:pt x="3" y="4"/>
                    </a:moveTo>
                    <a:lnTo>
                      <a:pt x="5" y="2"/>
                    </a:lnTo>
                    <a:lnTo>
                      <a:pt x="3" y="4"/>
                    </a:lnTo>
                    <a:close/>
                    <a:moveTo>
                      <a:pt x="4" y="4"/>
                    </a:moveTo>
                    <a:lnTo>
                      <a:pt x="5" y="3"/>
                    </a:lnTo>
                    <a:lnTo>
                      <a:pt x="4" y="4"/>
                    </a:lnTo>
                    <a:close/>
                    <a:moveTo>
                      <a:pt x="1" y="3"/>
                    </a:moveTo>
                    <a:lnTo>
                      <a:pt x="1" y="1"/>
                    </a:lnTo>
                    <a:lnTo>
                      <a:pt x="1" y="3"/>
                    </a:lnTo>
                    <a:close/>
                    <a:moveTo>
                      <a:pt x="2" y="4"/>
                    </a:moveTo>
                    <a:lnTo>
                      <a:pt x="1" y="1"/>
                    </a:lnTo>
                    <a:lnTo>
                      <a:pt x="2" y="4"/>
                    </a:lnTo>
                    <a:close/>
                    <a:moveTo>
                      <a:pt x="5" y="5"/>
                    </a:moveTo>
                    <a:lnTo>
                      <a:pt x="3" y="0"/>
                    </a:lnTo>
                    <a:lnTo>
                      <a:pt x="5" y="5"/>
                    </a:lnTo>
                    <a:close/>
                    <a:moveTo>
                      <a:pt x="4" y="4"/>
                    </a:moveTo>
                    <a:lnTo>
                      <a:pt x="2" y="0"/>
                    </a:lnTo>
                    <a:lnTo>
                      <a:pt x="4" y="4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3" name="Freeform 366"/>
              <p:cNvSpPr>
                <a:spLocks/>
              </p:cNvSpPr>
              <p:nvPr/>
            </p:nvSpPr>
            <p:spPr bwMode="auto">
              <a:xfrm>
                <a:off x="3646" y="973"/>
                <a:ext cx="39" cy="103"/>
              </a:xfrm>
              <a:custGeom>
                <a:avLst/>
                <a:gdLst>
                  <a:gd name="T0" fmla="*/ 2147483647 w 3"/>
                  <a:gd name="T1" fmla="*/ 2147483647 h 9"/>
                  <a:gd name="T2" fmla="*/ 0 w 3"/>
                  <a:gd name="T3" fmla="*/ 0 h 9"/>
                  <a:gd name="T4" fmla="*/ 2147483647 w 3"/>
                  <a:gd name="T5" fmla="*/ 0 h 9"/>
                  <a:gd name="T6" fmla="*/ 2147483647 w 3"/>
                  <a:gd name="T7" fmla="*/ 2147483647 h 9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3"/>
                  <a:gd name="T13" fmla="*/ 0 h 9"/>
                  <a:gd name="T14" fmla="*/ 3 w 3"/>
                  <a:gd name="T15" fmla="*/ 9 h 9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3" h="9">
                    <a:moveTo>
                      <a:pt x="2" y="9"/>
                    </a:moveTo>
                    <a:lnTo>
                      <a:pt x="0" y="0"/>
                    </a:lnTo>
                    <a:lnTo>
                      <a:pt x="3" y="0"/>
                    </a:lnTo>
                    <a:lnTo>
                      <a:pt x="2" y="9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4" name="Oval 367"/>
              <p:cNvSpPr>
                <a:spLocks noChangeArrowheads="1"/>
              </p:cNvSpPr>
              <p:nvPr/>
            </p:nvSpPr>
            <p:spPr bwMode="auto">
              <a:xfrm>
                <a:off x="3626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5" name="Oval 368"/>
              <p:cNvSpPr>
                <a:spLocks noChangeArrowheads="1"/>
              </p:cNvSpPr>
              <p:nvPr/>
            </p:nvSpPr>
            <p:spPr bwMode="auto">
              <a:xfrm>
                <a:off x="3612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6" name="Oval 369"/>
              <p:cNvSpPr>
                <a:spLocks noChangeArrowheads="1"/>
              </p:cNvSpPr>
              <p:nvPr/>
            </p:nvSpPr>
            <p:spPr bwMode="auto">
              <a:xfrm>
                <a:off x="3684" y="1076"/>
                <a:ext cx="19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7" name="Oval 370"/>
              <p:cNvSpPr>
                <a:spLocks noChangeArrowheads="1"/>
              </p:cNvSpPr>
              <p:nvPr/>
            </p:nvSpPr>
            <p:spPr bwMode="auto">
              <a:xfrm>
                <a:off x="3703" y="1076"/>
                <a:ext cx="14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8" name="Oval 371"/>
              <p:cNvSpPr>
                <a:spLocks noChangeArrowheads="1"/>
              </p:cNvSpPr>
              <p:nvPr/>
            </p:nvSpPr>
            <p:spPr bwMode="auto">
              <a:xfrm>
                <a:off x="3665" y="1076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89" name="Oval 372"/>
              <p:cNvSpPr>
                <a:spLocks noChangeArrowheads="1"/>
              </p:cNvSpPr>
              <p:nvPr/>
            </p:nvSpPr>
            <p:spPr bwMode="auto">
              <a:xfrm>
                <a:off x="3602" y="1065"/>
                <a:ext cx="10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0" name="Oval 373"/>
              <p:cNvSpPr>
                <a:spLocks noChangeArrowheads="1"/>
              </p:cNvSpPr>
              <p:nvPr/>
            </p:nvSpPr>
            <p:spPr bwMode="auto">
              <a:xfrm>
                <a:off x="3612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1" name="Oval 374"/>
              <p:cNvSpPr>
                <a:spLocks noChangeArrowheads="1"/>
              </p:cNvSpPr>
              <p:nvPr/>
            </p:nvSpPr>
            <p:spPr bwMode="auto">
              <a:xfrm>
                <a:off x="3718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2" name="Oval 375"/>
              <p:cNvSpPr>
                <a:spLocks noChangeArrowheads="1"/>
              </p:cNvSpPr>
              <p:nvPr/>
            </p:nvSpPr>
            <p:spPr bwMode="auto">
              <a:xfrm>
                <a:off x="3703" y="1065"/>
                <a:ext cx="14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3" name="Freeform 376"/>
              <p:cNvSpPr>
                <a:spLocks/>
              </p:cNvSpPr>
              <p:nvPr/>
            </p:nvSpPr>
            <p:spPr bwMode="auto">
              <a:xfrm>
                <a:off x="3593" y="1042"/>
                <a:ext cx="10" cy="23"/>
              </a:xfrm>
              <a:custGeom>
                <a:avLst/>
                <a:gdLst>
                  <a:gd name="T0" fmla="*/ 0 w 1"/>
                  <a:gd name="T1" fmla="*/ 0 h 2"/>
                  <a:gd name="T2" fmla="*/ 2147483647 w 1"/>
                  <a:gd name="T3" fmla="*/ 2147483647 h 2"/>
                  <a:gd name="T4" fmla="*/ 0 w 1"/>
                  <a:gd name="T5" fmla="*/ 2147483647 h 2"/>
                  <a:gd name="T6" fmla="*/ 2147483647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0" y="0"/>
                    </a:moveTo>
                    <a:lnTo>
                      <a:pt x="1" y="1"/>
                    </a:lnTo>
                    <a:lnTo>
                      <a:pt x="0" y="1"/>
                    </a:lnTo>
                    <a:lnTo>
                      <a:pt x="1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4" name="Freeform 377"/>
              <p:cNvSpPr>
                <a:spLocks/>
              </p:cNvSpPr>
              <p:nvPr/>
            </p:nvSpPr>
            <p:spPr bwMode="auto">
              <a:xfrm>
                <a:off x="3732" y="1042"/>
                <a:ext cx="10" cy="23"/>
              </a:xfrm>
              <a:custGeom>
                <a:avLst/>
                <a:gdLst>
                  <a:gd name="T0" fmla="*/ 2147483647 w 1"/>
                  <a:gd name="T1" fmla="*/ 0 h 2"/>
                  <a:gd name="T2" fmla="*/ 0 w 1"/>
                  <a:gd name="T3" fmla="*/ 2147483647 h 2"/>
                  <a:gd name="T4" fmla="*/ 2147483647 w 1"/>
                  <a:gd name="T5" fmla="*/ 2147483647 h 2"/>
                  <a:gd name="T6" fmla="*/ 0 w 1"/>
                  <a:gd name="T7" fmla="*/ 2147483647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1"/>
                  <a:gd name="T13" fmla="*/ 0 h 2"/>
                  <a:gd name="T14" fmla="*/ 1 w 1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1" h="2">
                    <a:moveTo>
                      <a:pt x="1" y="0"/>
                    </a:moveTo>
                    <a:lnTo>
                      <a:pt x="0" y="1"/>
                    </a:lnTo>
                    <a:lnTo>
                      <a:pt x="1" y="1"/>
                    </a:lnTo>
                    <a:lnTo>
                      <a:pt x="0" y="2"/>
                    </a:lnTo>
                  </a:path>
                </a:pathLst>
              </a:custGeom>
              <a:noFill/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5" name="Oval 378"/>
              <p:cNvSpPr>
                <a:spLocks noChangeArrowheads="1"/>
              </p:cNvSpPr>
              <p:nvPr/>
            </p:nvSpPr>
            <p:spPr bwMode="auto">
              <a:xfrm>
                <a:off x="3646" y="973"/>
                <a:ext cx="39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6" name="Oval 379"/>
              <p:cNvSpPr>
                <a:spLocks noChangeArrowheads="1"/>
              </p:cNvSpPr>
              <p:nvPr/>
            </p:nvSpPr>
            <p:spPr bwMode="auto">
              <a:xfrm>
                <a:off x="3665" y="996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7" name="Oval 380"/>
              <p:cNvSpPr>
                <a:spLocks noChangeArrowheads="1"/>
              </p:cNvSpPr>
              <p:nvPr/>
            </p:nvSpPr>
            <p:spPr bwMode="auto">
              <a:xfrm>
                <a:off x="3665" y="1007"/>
                <a:ext cx="5" cy="11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8" name="Oval 381"/>
              <p:cNvSpPr>
                <a:spLocks noChangeArrowheads="1"/>
              </p:cNvSpPr>
              <p:nvPr/>
            </p:nvSpPr>
            <p:spPr bwMode="auto">
              <a:xfrm>
                <a:off x="3665" y="1019"/>
                <a:ext cx="5" cy="23"/>
              </a:xfrm>
              <a:prstGeom prst="ellipse">
                <a:avLst/>
              </a:pr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99" name="Freeform 382"/>
              <p:cNvSpPr>
                <a:spLocks/>
              </p:cNvSpPr>
              <p:nvPr/>
            </p:nvSpPr>
            <p:spPr bwMode="auto">
              <a:xfrm>
                <a:off x="3458" y="1203"/>
                <a:ext cx="53" cy="23"/>
              </a:xfrm>
              <a:custGeom>
                <a:avLst/>
                <a:gdLst>
                  <a:gd name="T0" fmla="*/ 0 w 5"/>
                  <a:gd name="T1" fmla="*/ 2147483647 h 2"/>
                  <a:gd name="T2" fmla="*/ 2147483647 w 5"/>
                  <a:gd name="T3" fmla="*/ 0 h 2"/>
                  <a:gd name="T4" fmla="*/ 2147483647 w 5"/>
                  <a:gd name="T5" fmla="*/ 0 h 2"/>
                  <a:gd name="T6" fmla="*/ 2147483647 w 5"/>
                  <a:gd name="T7" fmla="*/ 2147483647 h 2"/>
                  <a:gd name="T8" fmla="*/ 0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0" y="2"/>
                    </a:moveTo>
                    <a:cubicBezTo>
                      <a:pt x="2" y="1"/>
                      <a:pt x="3" y="0"/>
                      <a:pt x="5" y="0"/>
                    </a:cubicBezTo>
                    <a:cubicBezTo>
                      <a:pt x="4" y="1"/>
                      <a:pt x="4" y="2"/>
                      <a:pt x="2" y="2"/>
                    </a:cubicBezTo>
                    <a:cubicBezTo>
                      <a:pt x="1" y="2"/>
                      <a:pt x="1" y="2"/>
                      <a:pt x="0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0" name="Freeform 383"/>
              <p:cNvSpPr>
                <a:spLocks/>
              </p:cNvSpPr>
              <p:nvPr/>
            </p:nvSpPr>
            <p:spPr bwMode="auto">
              <a:xfrm>
                <a:off x="3491" y="1134"/>
                <a:ext cx="101" cy="23"/>
              </a:xfrm>
              <a:custGeom>
                <a:avLst/>
                <a:gdLst>
                  <a:gd name="T0" fmla="*/ 0 w 9"/>
                  <a:gd name="T1" fmla="*/ 0 h 2"/>
                  <a:gd name="T2" fmla="*/ 2147483647 w 9"/>
                  <a:gd name="T3" fmla="*/ 0 h 2"/>
                  <a:gd name="T4" fmla="*/ 2147483647 w 9"/>
                  <a:gd name="T5" fmla="*/ 2147483647 h 2"/>
                  <a:gd name="T6" fmla="*/ 0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0" y="0"/>
                    </a:moveTo>
                    <a:cubicBezTo>
                      <a:pt x="3" y="1"/>
                      <a:pt x="5" y="1"/>
                      <a:pt x="8" y="0"/>
                    </a:cubicBezTo>
                    <a:lnTo>
                      <a:pt x="9" y="2"/>
                    </a:lnTo>
                    <a:cubicBezTo>
                      <a:pt x="5" y="2"/>
                      <a:pt x="1" y="2"/>
                      <a:pt x="0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1" name="Freeform 384"/>
              <p:cNvSpPr>
                <a:spLocks/>
              </p:cNvSpPr>
              <p:nvPr/>
            </p:nvSpPr>
            <p:spPr bwMode="auto">
              <a:xfrm>
                <a:off x="3544" y="1134"/>
                <a:ext cx="58" cy="46"/>
              </a:xfrm>
              <a:custGeom>
                <a:avLst/>
                <a:gdLst>
                  <a:gd name="T0" fmla="*/ 0 w 5"/>
                  <a:gd name="T1" fmla="*/ 2147483647 h 4"/>
                  <a:gd name="T2" fmla="*/ 2147483647 w 5"/>
                  <a:gd name="T3" fmla="*/ 2147483647 h 4"/>
                  <a:gd name="T4" fmla="*/ 2147483647 w 5"/>
                  <a:gd name="T5" fmla="*/ 2147483647 h 4"/>
                  <a:gd name="T6" fmla="*/ 0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0" y="4"/>
                    </a:moveTo>
                    <a:cubicBezTo>
                      <a:pt x="1" y="2"/>
                      <a:pt x="2" y="2"/>
                      <a:pt x="5" y="4"/>
                    </a:cubicBezTo>
                    <a:lnTo>
                      <a:pt x="4" y="1"/>
                    </a:lnTo>
                    <a:cubicBezTo>
                      <a:pt x="1" y="0"/>
                      <a:pt x="0" y="1"/>
                      <a:pt x="0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2" name="Freeform 385"/>
              <p:cNvSpPr>
                <a:spLocks/>
              </p:cNvSpPr>
              <p:nvPr/>
            </p:nvSpPr>
            <p:spPr bwMode="auto">
              <a:xfrm>
                <a:off x="3559" y="1053"/>
                <a:ext cx="111" cy="80"/>
              </a:xfrm>
              <a:custGeom>
                <a:avLst/>
                <a:gdLst>
                  <a:gd name="T0" fmla="*/ 2147483647 w 10"/>
                  <a:gd name="T1" fmla="*/ 2147483647 h 7"/>
                  <a:gd name="T2" fmla="*/ 0 w 10"/>
                  <a:gd name="T3" fmla="*/ 2147483647 h 7"/>
                  <a:gd name="T4" fmla="*/ 2147483647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10" y="6"/>
                    </a:moveTo>
                    <a:cubicBezTo>
                      <a:pt x="6" y="6"/>
                      <a:pt x="0" y="6"/>
                      <a:pt x="0" y="4"/>
                    </a:cubicBezTo>
                    <a:cubicBezTo>
                      <a:pt x="0" y="0"/>
                      <a:pt x="5" y="7"/>
                      <a:pt x="1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3" name="Freeform 386"/>
              <p:cNvSpPr>
                <a:spLocks/>
              </p:cNvSpPr>
              <p:nvPr/>
            </p:nvSpPr>
            <p:spPr bwMode="auto">
              <a:xfrm>
                <a:off x="3544" y="1099"/>
                <a:ext cx="58" cy="80"/>
              </a:xfrm>
              <a:custGeom>
                <a:avLst/>
                <a:gdLst>
                  <a:gd name="T0" fmla="*/ 2147483647 w 5"/>
                  <a:gd name="T1" fmla="*/ 2147483647 h 7"/>
                  <a:gd name="T2" fmla="*/ 2147483647 w 5"/>
                  <a:gd name="T3" fmla="*/ 2147483647 h 7"/>
                  <a:gd name="T4" fmla="*/ 0 w 5"/>
                  <a:gd name="T5" fmla="*/ 0 h 7"/>
                  <a:gd name="T6" fmla="*/ 2147483647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5" y="7"/>
                    </a:moveTo>
                    <a:lnTo>
                      <a:pt x="3" y="2"/>
                    </a:lnTo>
                    <a:cubicBezTo>
                      <a:pt x="3" y="1"/>
                      <a:pt x="1" y="0"/>
                      <a:pt x="0" y="0"/>
                    </a:cubicBezTo>
                    <a:cubicBezTo>
                      <a:pt x="0" y="1"/>
                      <a:pt x="3" y="3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4" name="Freeform 387"/>
              <p:cNvSpPr>
                <a:spLocks/>
              </p:cNvSpPr>
              <p:nvPr/>
            </p:nvSpPr>
            <p:spPr bwMode="auto">
              <a:xfrm>
                <a:off x="3511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2147483647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1" y="4"/>
                    </a:moveTo>
                    <a:cubicBezTo>
                      <a:pt x="1" y="2"/>
                      <a:pt x="1" y="2"/>
                      <a:pt x="2" y="2"/>
                    </a:cubicBezTo>
                    <a:lnTo>
                      <a:pt x="7" y="4"/>
                    </a:lnTo>
                    <a:cubicBezTo>
                      <a:pt x="6" y="3"/>
                      <a:pt x="5" y="2"/>
                      <a:pt x="3" y="0"/>
                    </a:cubicBezTo>
                    <a:cubicBezTo>
                      <a:pt x="0" y="0"/>
                      <a:pt x="0" y="1"/>
                      <a:pt x="1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5" name="Freeform 388"/>
              <p:cNvSpPr>
                <a:spLocks/>
              </p:cNvSpPr>
              <p:nvPr/>
            </p:nvSpPr>
            <p:spPr bwMode="auto">
              <a:xfrm>
                <a:off x="3578" y="1122"/>
                <a:ext cx="87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0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2147483647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2" y="7"/>
                    </a:moveTo>
                    <a:lnTo>
                      <a:pt x="0" y="0"/>
                    </a:lnTo>
                    <a:cubicBezTo>
                      <a:pt x="1" y="0"/>
                      <a:pt x="2" y="0"/>
                      <a:pt x="3" y="1"/>
                    </a:cubicBezTo>
                    <a:lnTo>
                      <a:pt x="5" y="1"/>
                    </a:lnTo>
                    <a:lnTo>
                      <a:pt x="7" y="4"/>
                    </a:lnTo>
                    <a:lnTo>
                      <a:pt x="5" y="3"/>
                    </a:lnTo>
                    <a:cubicBezTo>
                      <a:pt x="5" y="4"/>
                      <a:pt x="5" y="5"/>
                      <a:pt x="5" y="6"/>
                    </a:cubicBezTo>
                    <a:cubicBezTo>
                      <a:pt x="5" y="5"/>
                      <a:pt x="4" y="4"/>
                      <a:pt x="3" y="3"/>
                    </a:cubicBezTo>
                    <a:cubicBezTo>
                      <a:pt x="3" y="5"/>
                      <a:pt x="3" y="6"/>
                      <a:pt x="2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6" name="Freeform 389"/>
              <p:cNvSpPr>
                <a:spLocks/>
              </p:cNvSpPr>
              <p:nvPr/>
            </p:nvSpPr>
            <p:spPr bwMode="auto">
              <a:xfrm>
                <a:off x="3593" y="1111"/>
                <a:ext cx="77" cy="34"/>
              </a:xfrm>
              <a:custGeom>
                <a:avLst/>
                <a:gdLst>
                  <a:gd name="T0" fmla="*/ 2147483647 w 7"/>
                  <a:gd name="T1" fmla="*/ 2147483647 h 3"/>
                  <a:gd name="T2" fmla="*/ 0 w 7"/>
                  <a:gd name="T3" fmla="*/ 2147483647 h 3"/>
                  <a:gd name="T4" fmla="*/ 2147483647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7" y="3"/>
                    </a:moveTo>
                    <a:cubicBezTo>
                      <a:pt x="4" y="1"/>
                      <a:pt x="0" y="0"/>
                      <a:pt x="0" y="1"/>
                    </a:cubicBezTo>
                    <a:cubicBezTo>
                      <a:pt x="0" y="2"/>
                      <a:pt x="5" y="3"/>
                      <a:pt x="7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7" name="Freeform 390"/>
              <p:cNvSpPr>
                <a:spLocks/>
              </p:cNvSpPr>
              <p:nvPr/>
            </p:nvSpPr>
            <p:spPr bwMode="auto">
              <a:xfrm>
                <a:off x="3569" y="1111"/>
                <a:ext cx="34" cy="23"/>
              </a:xfrm>
              <a:custGeom>
                <a:avLst/>
                <a:gdLst>
                  <a:gd name="T0" fmla="*/ 0 w 3"/>
                  <a:gd name="T1" fmla="*/ 0 h 2"/>
                  <a:gd name="T2" fmla="*/ 2147483647 w 3"/>
                  <a:gd name="T3" fmla="*/ 2147483647 h 2"/>
                  <a:gd name="T4" fmla="*/ 0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0" y="0"/>
                    </a:moveTo>
                    <a:cubicBezTo>
                      <a:pt x="0" y="1"/>
                      <a:pt x="2" y="2"/>
                      <a:pt x="3" y="1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8" name="Freeform 391"/>
              <p:cNvSpPr>
                <a:spLocks/>
              </p:cNvSpPr>
              <p:nvPr/>
            </p:nvSpPr>
            <p:spPr bwMode="auto">
              <a:xfrm>
                <a:off x="3824" y="1203"/>
                <a:ext cx="53" cy="23"/>
              </a:xfrm>
              <a:custGeom>
                <a:avLst/>
                <a:gdLst>
                  <a:gd name="T0" fmla="*/ 2147483647 w 5"/>
                  <a:gd name="T1" fmla="*/ 2147483647 h 2"/>
                  <a:gd name="T2" fmla="*/ 0 w 5"/>
                  <a:gd name="T3" fmla="*/ 0 h 2"/>
                  <a:gd name="T4" fmla="*/ 0 w 5"/>
                  <a:gd name="T5" fmla="*/ 0 h 2"/>
                  <a:gd name="T6" fmla="*/ 2147483647 w 5"/>
                  <a:gd name="T7" fmla="*/ 2147483647 h 2"/>
                  <a:gd name="T8" fmla="*/ 2147483647 w 5"/>
                  <a:gd name="T9" fmla="*/ 2147483647 h 2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5"/>
                  <a:gd name="T16" fmla="*/ 0 h 2"/>
                  <a:gd name="T17" fmla="*/ 5 w 5"/>
                  <a:gd name="T18" fmla="*/ 2 h 2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5" h="2">
                    <a:moveTo>
                      <a:pt x="5" y="2"/>
                    </a:moveTo>
                    <a:cubicBezTo>
                      <a:pt x="3" y="1"/>
                      <a:pt x="2" y="0"/>
                      <a:pt x="0" y="0"/>
                    </a:cubicBezTo>
                    <a:cubicBezTo>
                      <a:pt x="1" y="1"/>
                      <a:pt x="1" y="2"/>
                      <a:pt x="3" y="2"/>
                    </a:cubicBezTo>
                    <a:cubicBezTo>
                      <a:pt x="4" y="2"/>
                      <a:pt x="4" y="2"/>
                      <a:pt x="5" y="2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09" name="Freeform 392"/>
              <p:cNvSpPr>
                <a:spLocks/>
              </p:cNvSpPr>
              <p:nvPr/>
            </p:nvSpPr>
            <p:spPr bwMode="auto">
              <a:xfrm>
                <a:off x="3742" y="1134"/>
                <a:ext cx="101" cy="23"/>
              </a:xfrm>
              <a:custGeom>
                <a:avLst/>
                <a:gdLst>
                  <a:gd name="T0" fmla="*/ 2147483647 w 9"/>
                  <a:gd name="T1" fmla="*/ 0 h 2"/>
                  <a:gd name="T2" fmla="*/ 2147483647 w 9"/>
                  <a:gd name="T3" fmla="*/ 0 h 2"/>
                  <a:gd name="T4" fmla="*/ 0 w 9"/>
                  <a:gd name="T5" fmla="*/ 2147483647 h 2"/>
                  <a:gd name="T6" fmla="*/ 2147483647 w 9"/>
                  <a:gd name="T7" fmla="*/ 0 h 2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9"/>
                  <a:gd name="T13" fmla="*/ 0 h 2"/>
                  <a:gd name="T14" fmla="*/ 9 w 9"/>
                  <a:gd name="T15" fmla="*/ 2 h 2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9" h="2">
                    <a:moveTo>
                      <a:pt x="9" y="0"/>
                    </a:moveTo>
                    <a:cubicBezTo>
                      <a:pt x="6" y="1"/>
                      <a:pt x="4" y="1"/>
                      <a:pt x="1" y="0"/>
                    </a:cubicBezTo>
                    <a:lnTo>
                      <a:pt x="0" y="2"/>
                    </a:lnTo>
                    <a:cubicBezTo>
                      <a:pt x="4" y="2"/>
                      <a:pt x="8" y="2"/>
                      <a:pt x="9" y="0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0" name="Freeform 393"/>
              <p:cNvSpPr>
                <a:spLocks/>
              </p:cNvSpPr>
              <p:nvPr/>
            </p:nvSpPr>
            <p:spPr bwMode="auto">
              <a:xfrm>
                <a:off x="3732" y="1134"/>
                <a:ext cx="58" cy="46"/>
              </a:xfrm>
              <a:custGeom>
                <a:avLst/>
                <a:gdLst>
                  <a:gd name="T0" fmla="*/ 2147483647 w 5"/>
                  <a:gd name="T1" fmla="*/ 2147483647 h 4"/>
                  <a:gd name="T2" fmla="*/ 0 w 5"/>
                  <a:gd name="T3" fmla="*/ 2147483647 h 4"/>
                  <a:gd name="T4" fmla="*/ 2147483647 w 5"/>
                  <a:gd name="T5" fmla="*/ 2147483647 h 4"/>
                  <a:gd name="T6" fmla="*/ 2147483647 w 5"/>
                  <a:gd name="T7" fmla="*/ 2147483647 h 4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4"/>
                  <a:gd name="T14" fmla="*/ 5 w 5"/>
                  <a:gd name="T15" fmla="*/ 4 h 4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4">
                    <a:moveTo>
                      <a:pt x="5" y="4"/>
                    </a:moveTo>
                    <a:cubicBezTo>
                      <a:pt x="4" y="2"/>
                      <a:pt x="3" y="2"/>
                      <a:pt x="0" y="4"/>
                    </a:cubicBezTo>
                    <a:lnTo>
                      <a:pt x="1" y="1"/>
                    </a:lnTo>
                    <a:cubicBezTo>
                      <a:pt x="4" y="0"/>
                      <a:pt x="5" y="1"/>
                      <a:pt x="5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1" name="Freeform 394"/>
              <p:cNvSpPr>
                <a:spLocks/>
              </p:cNvSpPr>
              <p:nvPr/>
            </p:nvSpPr>
            <p:spPr bwMode="auto">
              <a:xfrm>
                <a:off x="3665" y="1053"/>
                <a:ext cx="111" cy="80"/>
              </a:xfrm>
              <a:custGeom>
                <a:avLst/>
                <a:gdLst>
                  <a:gd name="T0" fmla="*/ 0 w 10"/>
                  <a:gd name="T1" fmla="*/ 2147483647 h 7"/>
                  <a:gd name="T2" fmla="*/ 2147483647 w 10"/>
                  <a:gd name="T3" fmla="*/ 2147483647 h 7"/>
                  <a:gd name="T4" fmla="*/ 0 w 10"/>
                  <a:gd name="T5" fmla="*/ 2147483647 h 7"/>
                  <a:gd name="T6" fmla="*/ 0 60000 65536"/>
                  <a:gd name="T7" fmla="*/ 0 60000 65536"/>
                  <a:gd name="T8" fmla="*/ 0 60000 65536"/>
                  <a:gd name="T9" fmla="*/ 0 w 10"/>
                  <a:gd name="T10" fmla="*/ 0 h 7"/>
                  <a:gd name="T11" fmla="*/ 10 w 10"/>
                  <a:gd name="T12" fmla="*/ 7 h 7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10" h="7">
                    <a:moveTo>
                      <a:pt x="0" y="6"/>
                    </a:moveTo>
                    <a:cubicBezTo>
                      <a:pt x="4" y="6"/>
                      <a:pt x="10" y="6"/>
                      <a:pt x="10" y="4"/>
                    </a:cubicBezTo>
                    <a:cubicBezTo>
                      <a:pt x="10" y="0"/>
                      <a:pt x="5" y="7"/>
                      <a:pt x="0" y="6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2" name="Freeform 395"/>
              <p:cNvSpPr>
                <a:spLocks/>
              </p:cNvSpPr>
              <p:nvPr/>
            </p:nvSpPr>
            <p:spPr bwMode="auto">
              <a:xfrm>
                <a:off x="3732" y="1099"/>
                <a:ext cx="58" cy="80"/>
              </a:xfrm>
              <a:custGeom>
                <a:avLst/>
                <a:gdLst>
                  <a:gd name="T0" fmla="*/ 0 w 5"/>
                  <a:gd name="T1" fmla="*/ 2147483647 h 7"/>
                  <a:gd name="T2" fmla="*/ 2147483647 w 5"/>
                  <a:gd name="T3" fmla="*/ 2147483647 h 7"/>
                  <a:gd name="T4" fmla="*/ 2147483647 w 5"/>
                  <a:gd name="T5" fmla="*/ 0 h 7"/>
                  <a:gd name="T6" fmla="*/ 0 w 5"/>
                  <a:gd name="T7" fmla="*/ 2147483647 h 7"/>
                  <a:gd name="T8" fmla="*/ 0 60000 65536"/>
                  <a:gd name="T9" fmla="*/ 0 60000 65536"/>
                  <a:gd name="T10" fmla="*/ 0 60000 65536"/>
                  <a:gd name="T11" fmla="*/ 0 60000 65536"/>
                  <a:gd name="T12" fmla="*/ 0 w 5"/>
                  <a:gd name="T13" fmla="*/ 0 h 7"/>
                  <a:gd name="T14" fmla="*/ 5 w 5"/>
                  <a:gd name="T15" fmla="*/ 7 h 7"/>
                </a:gdLst>
                <a:ahLst/>
                <a:cxnLst>
                  <a:cxn ang="T8">
                    <a:pos x="T0" y="T1"/>
                  </a:cxn>
                  <a:cxn ang="T9">
                    <a:pos x="T2" y="T3"/>
                  </a:cxn>
                  <a:cxn ang="T10">
                    <a:pos x="T4" y="T5"/>
                  </a:cxn>
                  <a:cxn ang="T11">
                    <a:pos x="T6" y="T7"/>
                  </a:cxn>
                </a:cxnLst>
                <a:rect l="T12" t="T13" r="T14" b="T15"/>
                <a:pathLst>
                  <a:path w="5" h="7">
                    <a:moveTo>
                      <a:pt x="0" y="7"/>
                    </a:moveTo>
                    <a:lnTo>
                      <a:pt x="2" y="2"/>
                    </a:lnTo>
                    <a:cubicBezTo>
                      <a:pt x="2" y="1"/>
                      <a:pt x="4" y="0"/>
                      <a:pt x="5" y="0"/>
                    </a:cubicBezTo>
                    <a:cubicBezTo>
                      <a:pt x="5" y="1"/>
                      <a:pt x="2" y="3"/>
                      <a:pt x="0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3" name="Freeform 396"/>
              <p:cNvSpPr>
                <a:spLocks/>
              </p:cNvSpPr>
              <p:nvPr/>
            </p:nvSpPr>
            <p:spPr bwMode="auto">
              <a:xfrm>
                <a:off x="3742" y="1099"/>
                <a:ext cx="82" cy="46"/>
              </a:xfrm>
              <a:custGeom>
                <a:avLst/>
                <a:gdLst>
                  <a:gd name="T0" fmla="*/ 2147483647 w 7"/>
                  <a:gd name="T1" fmla="*/ 2147483647 h 4"/>
                  <a:gd name="T2" fmla="*/ 2147483647 w 7"/>
                  <a:gd name="T3" fmla="*/ 2147483647 h 4"/>
                  <a:gd name="T4" fmla="*/ 0 w 7"/>
                  <a:gd name="T5" fmla="*/ 2147483647 h 4"/>
                  <a:gd name="T6" fmla="*/ 2147483647 w 7"/>
                  <a:gd name="T7" fmla="*/ 0 h 4"/>
                  <a:gd name="T8" fmla="*/ 2147483647 w 7"/>
                  <a:gd name="T9" fmla="*/ 2147483647 h 4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7"/>
                  <a:gd name="T16" fmla="*/ 0 h 4"/>
                  <a:gd name="T17" fmla="*/ 7 w 7"/>
                  <a:gd name="T18" fmla="*/ 4 h 4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7" h="4">
                    <a:moveTo>
                      <a:pt x="6" y="4"/>
                    </a:moveTo>
                    <a:cubicBezTo>
                      <a:pt x="6" y="2"/>
                      <a:pt x="6" y="2"/>
                      <a:pt x="5" y="2"/>
                    </a:cubicBezTo>
                    <a:lnTo>
                      <a:pt x="0" y="4"/>
                    </a:lnTo>
                    <a:cubicBezTo>
                      <a:pt x="1" y="3"/>
                      <a:pt x="2" y="2"/>
                      <a:pt x="4" y="0"/>
                    </a:cubicBezTo>
                    <a:cubicBezTo>
                      <a:pt x="7" y="0"/>
                      <a:pt x="7" y="1"/>
                      <a:pt x="6" y="4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4" name="Freeform 397"/>
              <p:cNvSpPr>
                <a:spLocks/>
              </p:cNvSpPr>
              <p:nvPr/>
            </p:nvSpPr>
            <p:spPr bwMode="auto">
              <a:xfrm>
                <a:off x="3670" y="1122"/>
                <a:ext cx="82" cy="80"/>
              </a:xfrm>
              <a:custGeom>
                <a:avLst/>
                <a:gdLst>
                  <a:gd name="T0" fmla="*/ 2147483647 w 7"/>
                  <a:gd name="T1" fmla="*/ 2147483647 h 7"/>
                  <a:gd name="T2" fmla="*/ 2147483647 w 7"/>
                  <a:gd name="T3" fmla="*/ 0 h 7"/>
                  <a:gd name="T4" fmla="*/ 2147483647 w 7"/>
                  <a:gd name="T5" fmla="*/ 2147483647 h 7"/>
                  <a:gd name="T6" fmla="*/ 2147483647 w 7"/>
                  <a:gd name="T7" fmla="*/ 2147483647 h 7"/>
                  <a:gd name="T8" fmla="*/ 0 w 7"/>
                  <a:gd name="T9" fmla="*/ 2147483647 h 7"/>
                  <a:gd name="T10" fmla="*/ 2147483647 w 7"/>
                  <a:gd name="T11" fmla="*/ 2147483647 h 7"/>
                  <a:gd name="T12" fmla="*/ 2147483647 w 7"/>
                  <a:gd name="T13" fmla="*/ 2147483647 h 7"/>
                  <a:gd name="T14" fmla="*/ 2147483647 w 7"/>
                  <a:gd name="T15" fmla="*/ 2147483647 h 7"/>
                  <a:gd name="T16" fmla="*/ 2147483647 w 7"/>
                  <a:gd name="T17" fmla="*/ 2147483647 h 7"/>
                  <a:gd name="T18" fmla="*/ 0 60000 65536"/>
                  <a:gd name="T19" fmla="*/ 0 60000 65536"/>
                  <a:gd name="T20" fmla="*/ 0 60000 65536"/>
                  <a:gd name="T21" fmla="*/ 0 60000 65536"/>
                  <a:gd name="T22" fmla="*/ 0 60000 65536"/>
                  <a:gd name="T23" fmla="*/ 0 60000 65536"/>
                  <a:gd name="T24" fmla="*/ 0 60000 65536"/>
                  <a:gd name="T25" fmla="*/ 0 60000 65536"/>
                  <a:gd name="T26" fmla="*/ 0 60000 65536"/>
                  <a:gd name="T27" fmla="*/ 0 w 7"/>
                  <a:gd name="T28" fmla="*/ 0 h 7"/>
                  <a:gd name="T29" fmla="*/ 7 w 7"/>
                  <a:gd name="T30" fmla="*/ 7 h 7"/>
                </a:gdLst>
                <a:ahLst/>
                <a:cxnLst>
                  <a:cxn ang="T18">
                    <a:pos x="T0" y="T1"/>
                  </a:cxn>
                  <a:cxn ang="T19">
                    <a:pos x="T2" y="T3"/>
                  </a:cxn>
                  <a:cxn ang="T20">
                    <a:pos x="T4" y="T5"/>
                  </a:cxn>
                  <a:cxn ang="T21">
                    <a:pos x="T6" y="T7"/>
                  </a:cxn>
                  <a:cxn ang="T22">
                    <a:pos x="T8" y="T9"/>
                  </a:cxn>
                  <a:cxn ang="T23">
                    <a:pos x="T10" y="T11"/>
                  </a:cxn>
                  <a:cxn ang="T24">
                    <a:pos x="T12" y="T13"/>
                  </a:cxn>
                  <a:cxn ang="T25">
                    <a:pos x="T14" y="T15"/>
                  </a:cxn>
                  <a:cxn ang="T26">
                    <a:pos x="T16" y="T17"/>
                  </a:cxn>
                </a:cxnLst>
                <a:rect l="T27" t="T28" r="T29" b="T30"/>
                <a:pathLst>
                  <a:path w="7" h="7">
                    <a:moveTo>
                      <a:pt x="5" y="7"/>
                    </a:moveTo>
                    <a:lnTo>
                      <a:pt x="7" y="0"/>
                    </a:lnTo>
                    <a:cubicBezTo>
                      <a:pt x="6" y="0"/>
                      <a:pt x="5" y="0"/>
                      <a:pt x="4" y="1"/>
                    </a:cubicBezTo>
                    <a:lnTo>
                      <a:pt x="2" y="1"/>
                    </a:lnTo>
                    <a:lnTo>
                      <a:pt x="0" y="4"/>
                    </a:lnTo>
                    <a:lnTo>
                      <a:pt x="2" y="3"/>
                    </a:lnTo>
                    <a:cubicBezTo>
                      <a:pt x="2" y="4"/>
                      <a:pt x="2" y="5"/>
                      <a:pt x="2" y="6"/>
                    </a:cubicBezTo>
                    <a:cubicBezTo>
                      <a:pt x="2" y="5"/>
                      <a:pt x="3" y="4"/>
                      <a:pt x="4" y="3"/>
                    </a:cubicBezTo>
                    <a:cubicBezTo>
                      <a:pt x="4" y="5"/>
                      <a:pt x="4" y="6"/>
                      <a:pt x="5" y="7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5" name="Freeform 398"/>
              <p:cNvSpPr>
                <a:spLocks/>
              </p:cNvSpPr>
              <p:nvPr/>
            </p:nvSpPr>
            <p:spPr bwMode="auto">
              <a:xfrm>
                <a:off x="3665" y="1111"/>
                <a:ext cx="77" cy="34"/>
              </a:xfrm>
              <a:custGeom>
                <a:avLst/>
                <a:gdLst>
                  <a:gd name="T0" fmla="*/ 0 w 7"/>
                  <a:gd name="T1" fmla="*/ 2147483647 h 3"/>
                  <a:gd name="T2" fmla="*/ 2147483647 w 7"/>
                  <a:gd name="T3" fmla="*/ 2147483647 h 3"/>
                  <a:gd name="T4" fmla="*/ 0 w 7"/>
                  <a:gd name="T5" fmla="*/ 2147483647 h 3"/>
                  <a:gd name="T6" fmla="*/ 0 60000 65536"/>
                  <a:gd name="T7" fmla="*/ 0 60000 65536"/>
                  <a:gd name="T8" fmla="*/ 0 60000 65536"/>
                  <a:gd name="T9" fmla="*/ 0 w 7"/>
                  <a:gd name="T10" fmla="*/ 0 h 3"/>
                  <a:gd name="T11" fmla="*/ 7 w 7"/>
                  <a:gd name="T12" fmla="*/ 3 h 3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7" h="3">
                    <a:moveTo>
                      <a:pt x="0" y="3"/>
                    </a:moveTo>
                    <a:cubicBezTo>
                      <a:pt x="3" y="1"/>
                      <a:pt x="7" y="0"/>
                      <a:pt x="7" y="1"/>
                    </a:cubicBezTo>
                    <a:cubicBezTo>
                      <a:pt x="7" y="2"/>
                      <a:pt x="2" y="3"/>
                      <a:pt x="0" y="3"/>
                    </a:cubicBez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6" name="Freeform 399"/>
              <p:cNvSpPr>
                <a:spLocks/>
              </p:cNvSpPr>
              <p:nvPr/>
            </p:nvSpPr>
            <p:spPr bwMode="auto">
              <a:xfrm>
                <a:off x="3732" y="1111"/>
                <a:ext cx="34" cy="23"/>
              </a:xfrm>
              <a:custGeom>
                <a:avLst/>
                <a:gdLst>
                  <a:gd name="T0" fmla="*/ 2147483647 w 3"/>
                  <a:gd name="T1" fmla="*/ 0 h 2"/>
                  <a:gd name="T2" fmla="*/ 0 w 3"/>
                  <a:gd name="T3" fmla="*/ 2147483647 h 2"/>
                  <a:gd name="T4" fmla="*/ 2147483647 w 3"/>
                  <a:gd name="T5" fmla="*/ 0 h 2"/>
                  <a:gd name="T6" fmla="*/ 0 60000 65536"/>
                  <a:gd name="T7" fmla="*/ 0 60000 65536"/>
                  <a:gd name="T8" fmla="*/ 0 60000 65536"/>
                  <a:gd name="T9" fmla="*/ 0 w 3"/>
                  <a:gd name="T10" fmla="*/ 0 h 2"/>
                  <a:gd name="T11" fmla="*/ 3 w 3"/>
                  <a:gd name="T12" fmla="*/ 2 h 2"/>
                </a:gdLst>
                <a:ahLst/>
                <a:cxnLst>
                  <a:cxn ang="T6">
                    <a:pos x="T0" y="T1"/>
                  </a:cxn>
                  <a:cxn ang="T7">
                    <a:pos x="T2" y="T3"/>
                  </a:cxn>
                  <a:cxn ang="T8">
                    <a:pos x="T4" y="T5"/>
                  </a:cxn>
                </a:cxnLst>
                <a:rect l="T9" t="T10" r="T11" b="T12"/>
                <a:pathLst>
                  <a:path w="3" h="2">
                    <a:moveTo>
                      <a:pt x="3" y="0"/>
                    </a:moveTo>
                    <a:cubicBezTo>
                      <a:pt x="3" y="1"/>
                      <a:pt x="1" y="2"/>
                      <a:pt x="0" y="1"/>
                    </a:cubicBezTo>
                    <a:lnTo>
                      <a:pt x="3" y="0"/>
                    </a:lnTo>
                    <a:close/>
                  </a:path>
                </a:pathLst>
              </a:custGeom>
              <a:solidFill>
                <a:srgbClr val="FDFA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7" name="Freeform 400"/>
              <p:cNvSpPr>
                <a:spLocks/>
              </p:cNvSpPr>
              <p:nvPr/>
            </p:nvSpPr>
            <p:spPr bwMode="auto">
              <a:xfrm>
                <a:off x="3458" y="1134"/>
                <a:ext cx="410" cy="517"/>
              </a:xfrm>
              <a:custGeom>
                <a:avLst/>
                <a:gdLst>
                  <a:gd name="T0" fmla="*/ 2147483647 w 36"/>
                  <a:gd name="T1" fmla="*/ 2147483647 h 45"/>
                  <a:gd name="T2" fmla="*/ 2147483647 w 36"/>
                  <a:gd name="T3" fmla="*/ 2147483647 h 45"/>
                  <a:gd name="T4" fmla="*/ 0 w 36"/>
                  <a:gd name="T5" fmla="*/ 2147483647 h 45"/>
                  <a:gd name="T6" fmla="*/ 2147483647 w 36"/>
                  <a:gd name="T7" fmla="*/ 2147483647 h 45"/>
                  <a:gd name="T8" fmla="*/ 2147483647 w 36"/>
                  <a:gd name="T9" fmla="*/ 2147483647 h 45"/>
                  <a:gd name="T10" fmla="*/ 2147483647 w 36"/>
                  <a:gd name="T11" fmla="*/ 2147483647 h 45"/>
                  <a:gd name="T12" fmla="*/ 2147483647 w 36"/>
                  <a:gd name="T13" fmla="*/ 2147483647 h 45"/>
                  <a:gd name="T14" fmla="*/ 2147483647 w 36"/>
                  <a:gd name="T15" fmla="*/ 2147483647 h 45"/>
                  <a:gd name="T16" fmla="*/ 2147483647 w 36"/>
                  <a:gd name="T17" fmla="*/ 2147483647 h 45"/>
                  <a:gd name="T18" fmla="*/ 2147483647 w 36"/>
                  <a:gd name="T19" fmla="*/ 2147483647 h 45"/>
                  <a:gd name="T20" fmla="*/ 2147483647 w 36"/>
                  <a:gd name="T21" fmla="*/ 2147483647 h 45"/>
                  <a:gd name="T22" fmla="*/ 2147483647 w 36"/>
                  <a:gd name="T23" fmla="*/ 2147483647 h 45"/>
                  <a:gd name="T24" fmla="*/ 2147483647 w 36"/>
                  <a:gd name="T25" fmla="*/ 2147483647 h 45"/>
                  <a:gd name="T26" fmla="*/ 2147483647 w 36"/>
                  <a:gd name="T27" fmla="*/ 2147483647 h 45"/>
                  <a:gd name="T28" fmla="*/ 2147483647 w 36"/>
                  <a:gd name="T29" fmla="*/ 0 h 45"/>
                  <a:gd name="T30" fmla="*/ 2147483647 w 36"/>
                  <a:gd name="T31" fmla="*/ 2147483647 h 45"/>
                  <a:gd name="T32" fmla="*/ 2147483647 w 36"/>
                  <a:gd name="T33" fmla="*/ 2147483647 h 45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60000 65536"/>
                  <a:gd name="T43" fmla="*/ 0 60000 65536"/>
                  <a:gd name="T44" fmla="*/ 0 60000 65536"/>
                  <a:gd name="T45" fmla="*/ 0 60000 65536"/>
                  <a:gd name="T46" fmla="*/ 0 60000 65536"/>
                  <a:gd name="T47" fmla="*/ 0 60000 65536"/>
                  <a:gd name="T48" fmla="*/ 0 60000 65536"/>
                  <a:gd name="T49" fmla="*/ 0 60000 65536"/>
                  <a:gd name="T50" fmla="*/ 0 60000 65536"/>
                  <a:gd name="T51" fmla="*/ 0 w 36"/>
                  <a:gd name="T52" fmla="*/ 0 h 45"/>
                  <a:gd name="T53" fmla="*/ 36 w 36"/>
                  <a:gd name="T54" fmla="*/ 45 h 45"/>
                </a:gdLst>
                <a:ahLst/>
                <a:cxnLst>
                  <a:cxn ang="T34">
                    <a:pos x="T0" y="T1"/>
                  </a:cxn>
                  <a:cxn ang="T35">
                    <a:pos x="T2" y="T3"/>
                  </a:cxn>
                  <a:cxn ang="T36">
                    <a:pos x="T4" y="T5"/>
                  </a:cxn>
                  <a:cxn ang="T37">
                    <a:pos x="T6" y="T7"/>
                  </a:cxn>
                  <a:cxn ang="T38">
                    <a:pos x="T8" y="T9"/>
                  </a:cxn>
                  <a:cxn ang="T39">
                    <a:pos x="T10" y="T11"/>
                  </a:cxn>
                  <a:cxn ang="T40">
                    <a:pos x="T12" y="T13"/>
                  </a:cxn>
                  <a:cxn ang="T41">
                    <a:pos x="T14" y="T15"/>
                  </a:cxn>
                  <a:cxn ang="T42">
                    <a:pos x="T16" y="T17"/>
                  </a:cxn>
                  <a:cxn ang="T43">
                    <a:pos x="T18" y="T19"/>
                  </a:cxn>
                  <a:cxn ang="T44">
                    <a:pos x="T20" y="T21"/>
                  </a:cxn>
                  <a:cxn ang="T45">
                    <a:pos x="T22" y="T23"/>
                  </a:cxn>
                  <a:cxn ang="T46">
                    <a:pos x="T24" y="T25"/>
                  </a:cxn>
                  <a:cxn ang="T47">
                    <a:pos x="T26" y="T27"/>
                  </a:cxn>
                  <a:cxn ang="T48">
                    <a:pos x="T28" y="T29"/>
                  </a:cxn>
                  <a:cxn ang="T49">
                    <a:pos x="T30" y="T31"/>
                  </a:cxn>
                  <a:cxn ang="T50">
                    <a:pos x="T32" y="T33"/>
                  </a:cxn>
                </a:cxnLst>
                <a:rect l="T51" t="T52" r="T53" b="T54"/>
                <a:pathLst>
                  <a:path w="36" h="45">
                    <a:moveTo>
                      <a:pt x="10" y="14"/>
                    </a:moveTo>
                    <a:lnTo>
                      <a:pt x="13" y="20"/>
                    </a:lnTo>
                    <a:lnTo>
                      <a:pt x="0" y="23"/>
                    </a:lnTo>
                    <a:lnTo>
                      <a:pt x="13" y="25"/>
                    </a:lnTo>
                    <a:lnTo>
                      <a:pt x="10" y="32"/>
                    </a:lnTo>
                    <a:lnTo>
                      <a:pt x="16" y="28"/>
                    </a:lnTo>
                    <a:lnTo>
                      <a:pt x="18" y="45"/>
                    </a:lnTo>
                    <a:lnTo>
                      <a:pt x="21" y="28"/>
                    </a:lnTo>
                    <a:lnTo>
                      <a:pt x="27" y="32"/>
                    </a:lnTo>
                    <a:lnTo>
                      <a:pt x="24" y="25"/>
                    </a:lnTo>
                    <a:lnTo>
                      <a:pt x="36" y="23"/>
                    </a:lnTo>
                    <a:lnTo>
                      <a:pt x="24" y="20"/>
                    </a:lnTo>
                    <a:lnTo>
                      <a:pt x="27" y="14"/>
                    </a:lnTo>
                    <a:lnTo>
                      <a:pt x="21" y="17"/>
                    </a:lnTo>
                    <a:lnTo>
                      <a:pt x="18" y="0"/>
                    </a:lnTo>
                    <a:lnTo>
                      <a:pt x="16" y="17"/>
                    </a:lnTo>
                    <a:lnTo>
                      <a:pt x="10" y="14"/>
                    </a:lnTo>
                    <a:close/>
                  </a:path>
                </a:pathLst>
              </a:custGeom>
              <a:solidFill>
                <a:srgbClr val="FFFFFF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8" name="Oval 401"/>
              <p:cNvSpPr>
                <a:spLocks noChangeArrowheads="1"/>
              </p:cNvSpPr>
              <p:nvPr/>
            </p:nvSpPr>
            <p:spPr bwMode="auto">
              <a:xfrm>
                <a:off x="3602" y="1329"/>
                <a:ext cx="130" cy="126"/>
              </a:xfrm>
              <a:prstGeom prst="ellipse">
                <a:avLst/>
              </a:prstGeom>
              <a:solidFill>
                <a:srgbClr val="F48000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52" tIns="50877" rIns="101752" bIns="50877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en-US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419" name="Freeform 402"/>
              <p:cNvSpPr>
                <a:spLocks/>
              </p:cNvSpPr>
              <p:nvPr/>
            </p:nvSpPr>
            <p:spPr bwMode="auto">
              <a:xfrm>
                <a:off x="3612" y="1340"/>
                <a:ext cx="92" cy="80"/>
              </a:xfrm>
              <a:custGeom>
                <a:avLst/>
                <a:gdLst>
                  <a:gd name="T0" fmla="*/ 2147483647 w 8"/>
                  <a:gd name="T1" fmla="*/ 0 h 7"/>
                  <a:gd name="T2" fmla="*/ 0 w 8"/>
                  <a:gd name="T3" fmla="*/ 2147483647 h 7"/>
                  <a:gd name="T4" fmla="*/ 2147483647 w 8"/>
                  <a:gd name="T5" fmla="*/ 2147483647 h 7"/>
                  <a:gd name="T6" fmla="*/ 2147483647 w 8"/>
                  <a:gd name="T7" fmla="*/ 2147483647 h 7"/>
                  <a:gd name="T8" fmla="*/ 2147483647 w 8"/>
                  <a:gd name="T9" fmla="*/ 0 h 7"/>
                  <a:gd name="T10" fmla="*/ 0 60000 65536"/>
                  <a:gd name="T11" fmla="*/ 0 60000 65536"/>
                  <a:gd name="T12" fmla="*/ 0 60000 65536"/>
                  <a:gd name="T13" fmla="*/ 0 60000 65536"/>
                  <a:gd name="T14" fmla="*/ 0 60000 65536"/>
                  <a:gd name="T15" fmla="*/ 0 w 8"/>
                  <a:gd name="T16" fmla="*/ 0 h 7"/>
                  <a:gd name="T17" fmla="*/ 8 w 8"/>
                  <a:gd name="T18" fmla="*/ 7 h 7"/>
                </a:gdLst>
                <a:ahLst/>
                <a:cxnLst>
                  <a:cxn ang="T10">
                    <a:pos x="T0" y="T1"/>
                  </a:cxn>
                  <a:cxn ang="T11">
                    <a:pos x="T2" y="T3"/>
                  </a:cxn>
                  <a:cxn ang="T12">
                    <a:pos x="T4" y="T5"/>
                  </a:cxn>
                  <a:cxn ang="T13">
                    <a:pos x="T6" y="T7"/>
                  </a:cxn>
                  <a:cxn ang="T14">
                    <a:pos x="T8" y="T9"/>
                  </a:cxn>
                </a:cxnLst>
                <a:rect l="T15" t="T16" r="T17" b="T18"/>
                <a:pathLst>
                  <a:path w="8" h="7">
                    <a:moveTo>
                      <a:pt x="4" y="0"/>
                    </a:moveTo>
                    <a:lnTo>
                      <a:pt x="0" y="7"/>
                    </a:lnTo>
                    <a:lnTo>
                      <a:pt x="4" y="7"/>
                    </a:lnTo>
                    <a:lnTo>
                      <a:pt x="8" y="7"/>
                    </a:lnTo>
                    <a:lnTo>
                      <a:pt x="4" y="0"/>
                    </a:lnTo>
                    <a:close/>
                  </a:path>
                </a:pathLst>
              </a:custGeom>
              <a:solidFill>
                <a:srgbClr val="0074C5"/>
              </a:solidFill>
              <a:ln w="0">
                <a:solidFill>
                  <a:srgbClr val="94946A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2" name="Freeform 403"/>
            <p:cNvSpPr>
              <a:spLocks noEditPoints="1"/>
            </p:cNvSpPr>
            <p:nvPr/>
          </p:nvSpPr>
          <p:spPr bwMode="auto">
            <a:xfrm>
              <a:off x="9765151" y="411178"/>
              <a:ext cx="364753" cy="84931"/>
            </a:xfrm>
            <a:custGeom>
              <a:avLst/>
              <a:gdLst>
                <a:gd name="T0" fmla="*/ 2147483647 w 116"/>
                <a:gd name="T1" fmla="*/ 2147483647 h 32"/>
                <a:gd name="T2" fmla="*/ 2147483647 w 116"/>
                <a:gd name="T3" fmla="*/ 2147483647 h 32"/>
                <a:gd name="T4" fmla="*/ 2147483647 w 116"/>
                <a:gd name="T5" fmla="*/ 2147483647 h 32"/>
                <a:gd name="T6" fmla="*/ 2147483647 w 116"/>
                <a:gd name="T7" fmla="*/ 2147483647 h 32"/>
                <a:gd name="T8" fmla="*/ 2147483647 w 116"/>
                <a:gd name="T9" fmla="*/ 2147483647 h 32"/>
                <a:gd name="T10" fmla="*/ 2147483647 w 116"/>
                <a:gd name="T11" fmla="*/ 2147483647 h 32"/>
                <a:gd name="T12" fmla="*/ 2147483647 w 116"/>
                <a:gd name="T13" fmla="*/ 2147483647 h 32"/>
                <a:gd name="T14" fmla="*/ 2147483647 w 116"/>
                <a:gd name="T15" fmla="*/ 2147483647 h 32"/>
                <a:gd name="T16" fmla="*/ 2147483647 w 116"/>
                <a:gd name="T17" fmla="*/ 2147483647 h 32"/>
                <a:gd name="T18" fmla="*/ 2147483647 w 116"/>
                <a:gd name="T19" fmla="*/ 2147483647 h 32"/>
                <a:gd name="T20" fmla="*/ 2147483647 w 116"/>
                <a:gd name="T21" fmla="*/ 2147483647 h 32"/>
                <a:gd name="T22" fmla="*/ 2147483647 w 116"/>
                <a:gd name="T23" fmla="*/ 2147483647 h 32"/>
                <a:gd name="T24" fmla="*/ 2147483647 w 116"/>
                <a:gd name="T25" fmla="*/ 2147483647 h 32"/>
                <a:gd name="T26" fmla="*/ 2147483647 w 116"/>
                <a:gd name="T27" fmla="*/ 2147483647 h 32"/>
                <a:gd name="T28" fmla="*/ 2147483647 w 116"/>
                <a:gd name="T29" fmla="*/ 2147483647 h 32"/>
                <a:gd name="T30" fmla="*/ 2147483647 w 116"/>
                <a:gd name="T31" fmla="*/ 2147483647 h 32"/>
                <a:gd name="T32" fmla="*/ 2147483647 w 116"/>
                <a:gd name="T33" fmla="*/ 2147483647 h 32"/>
                <a:gd name="T34" fmla="*/ 2147483647 w 116"/>
                <a:gd name="T35" fmla="*/ 2147483647 h 32"/>
                <a:gd name="T36" fmla="*/ 2147483647 w 116"/>
                <a:gd name="T37" fmla="*/ 2147483647 h 32"/>
                <a:gd name="T38" fmla="*/ 2147483647 w 116"/>
                <a:gd name="T39" fmla="*/ 2147483647 h 32"/>
                <a:gd name="T40" fmla="*/ 2147483647 w 116"/>
                <a:gd name="T41" fmla="*/ 2147483647 h 32"/>
                <a:gd name="T42" fmla="*/ 2147483647 w 116"/>
                <a:gd name="T43" fmla="*/ 2147483647 h 32"/>
                <a:gd name="T44" fmla="*/ 2147483647 w 116"/>
                <a:gd name="T45" fmla="*/ 2147483647 h 32"/>
                <a:gd name="T46" fmla="*/ 2147483647 w 116"/>
                <a:gd name="T47" fmla="*/ 2147483647 h 32"/>
                <a:gd name="T48" fmla="*/ 2147483647 w 116"/>
                <a:gd name="T49" fmla="*/ 2147483647 h 32"/>
                <a:gd name="T50" fmla="*/ 2147483647 w 116"/>
                <a:gd name="T51" fmla="*/ 2147483647 h 32"/>
                <a:gd name="T52" fmla="*/ 2147483647 w 116"/>
                <a:gd name="T53" fmla="*/ 2147483647 h 32"/>
                <a:gd name="T54" fmla="*/ 2147483647 w 116"/>
                <a:gd name="T55" fmla="*/ 2147483647 h 32"/>
                <a:gd name="T56" fmla="*/ 2147483647 w 116"/>
                <a:gd name="T57" fmla="*/ 2147483647 h 32"/>
                <a:gd name="T58" fmla="*/ 2147483647 w 116"/>
                <a:gd name="T59" fmla="*/ 2147483647 h 32"/>
                <a:gd name="T60" fmla="*/ 2147483647 w 116"/>
                <a:gd name="T61" fmla="*/ 2147483647 h 32"/>
                <a:gd name="T62" fmla="*/ 2147483647 w 116"/>
                <a:gd name="T63" fmla="*/ 2147483647 h 32"/>
                <a:gd name="T64" fmla="*/ 2147483647 w 116"/>
                <a:gd name="T65" fmla="*/ 2147483647 h 32"/>
                <a:gd name="T66" fmla="*/ 2147483647 w 116"/>
                <a:gd name="T67" fmla="*/ 2147483647 h 32"/>
                <a:gd name="T68" fmla="*/ 2147483647 w 116"/>
                <a:gd name="T69" fmla="*/ 2147483647 h 32"/>
                <a:gd name="T70" fmla="*/ 2147483647 w 116"/>
                <a:gd name="T71" fmla="*/ 2147483647 h 32"/>
                <a:gd name="T72" fmla="*/ 2147483647 w 116"/>
                <a:gd name="T73" fmla="*/ 2147483647 h 32"/>
                <a:gd name="T74" fmla="*/ 2147483647 w 116"/>
                <a:gd name="T75" fmla="*/ 2147483647 h 32"/>
                <a:gd name="T76" fmla="*/ 2147483647 w 116"/>
                <a:gd name="T77" fmla="*/ 2147483647 h 32"/>
                <a:gd name="T78" fmla="*/ 2147483647 w 116"/>
                <a:gd name="T79" fmla="*/ 2147483647 h 32"/>
                <a:gd name="T80" fmla="*/ 2147483647 w 116"/>
                <a:gd name="T81" fmla="*/ 2147483647 h 32"/>
                <a:gd name="T82" fmla="*/ 2147483647 w 116"/>
                <a:gd name="T83" fmla="*/ 2147483647 h 32"/>
                <a:gd name="T84" fmla="*/ 2147483647 w 116"/>
                <a:gd name="T85" fmla="*/ 2147483647 h 32"/>
                <a:gd name="T86" fmla="*/ 2147483647 w 116"/>
                <a:gd name="T87" fmla="*/ 2147483647 h 32"/>
                <a:gd name="T88" fmla="*/ 2147483647 w 116"/>
                <a:gd name="T89" fmla="*/ 2147483647 h 32"/>
                <a:gd name="T90" fmla="*/ 2147483647 w 116"/>
                <a:gd name="T91" fmla="*/ 2147483647 h 32"/>
                <a:gd name="T92" fmla="*/ 2147483647 w 116"/>
                <a:gd name="T93" fmla="*/ 2147483647 h 32"/>
                <a:gd name="T94" fmla="*/ 2147483647 w 116"/>
                <a:gd name="T95" fmla="*/ 2147483647 h 32"/>
                <a:gd name="T96" fmla="*/ 2147483647 w 116"/>
                <a:gd name="T97" fmla="*/ 2147483647 h 32"/>
                <a:gd name="T98" fmla="*/ 2147483647 w 116"/>
                <a:gd name="T99" fmla="*/ 2147483647 h 32"/>
                <a:gd name="T100" fmla="*/ 2147483647 w 116"/>
                <a:gd name="T101" fmla="*/ 2147483647 h 32"/>
                <a:gd name="T102" fmla="*/ 2147483647 w 116"/>
                <a:gd name="T103" fmla="*/ 2147483647 h 32"/>
                <a:gd name="T104" fmla="*/ 0 60000 65536"/>
                <a:gd name="T105" fmla="*/ 0 60000 65536"/>
                <a:gd name="T106" fmla="*/ 0 60000 65536"/>
                <a:gd name="T107" fmla="*/ 0 60000 65536"/>
                <a:gd name="T108" fmla="*/ 0 60000 65536"/>
                <a:gd name="T109" fmla="*/ 0 60000 65536"/>
                <a:gd name="T110" fmla="*/ 0 60000 65536"/>
                <a:gd name="T111" fmla="*/ 0 60000 65536"/>
                <a:gd name="T112" fmla="*/ 0 60000 65536"/>
                <a:gd name="T113" fmla="*/ 0 60000 65536"/>
                <a:gd name="T114" fmla="*/ 0 60000 65536"/>
                <a:gd name="T115" fmla="*/ 0 60000 65536"/>
                <a:gd name="T116" fmla="*/ 0 60000 65536"/>
                <a:gd name="T117" fmla="*/ 0 60000 65536"/>
                <a:gd name="T118" fmla="*/ 0 60000 65536"/>
                <a:gd name="T119" fmla="*/ 0 60000 65536"/>
                <a:gd name="T120" fmla="*/ 0 60000 65536"/>
                <a:gd name="T121" fmla="*/ 0 60000 65536"/>
                <a:gd name="T122" fmla="*/ 0 60000 65536"/>
                <a:gd name="T123" fmla="*/ 0 60000 65536"/>
                <a:gd name="T124" fmla="*/ 0 60000 65536"/>
                <a:gd name="T125" fmla="*/ 0 60000 65536"/>
                <a:gd name="T126" fmla="*/ 0 60000 65536"/>
                <a:gd name="T127" fmla="*/ 0 60000 65536"/>
                <a:gd name="T128" fmla="*/ 0 60000 65536"/>
                <a:gd name="T129" fmla="*/ 0 60000 65536"/>
                <a:gd name="T130" fmla="*/ 0 60000 65536"/>
                <a:gd name="T131" fmla="*/ 0 60000 65536"/>
                <a:gd name="T132" fmla="*/ 0 60000 65536"/>
                <a:gd name="T133" fmla="*/ 0 60000 65536"/>
                <a:gd name="T134" fmla="*/ 0 60000 65536"/>
                <a:gd name="T135" fmla="*/ 0 60000 65536"/>
                <a:gd name="T136" fmla="*/ 0 60000 65536"/>
                <a:gd name="T137" fmla="*/ 0 60000 65536"/>
                <a:gd name="T138" fmla="*/ 0 60000 65536"/>
                <a:gd name="T139" fmla="*/ 0 60000 65536"/>
                <a:gd name="T140" fmla="*/ 0 60000 65536"/>
                <a:gd name="T141" fmla="*/ 0 60000 65536"/>
                <a:gd name="T142" fmla="*/ 0 60000 65536"/>
                <a:gd name="T143" fmla="*/ 0 60000 65536"/>
                <a:gd name="T144" fmla="*/ 0 60000 65536"/>
                <a:gd name="T145" fmla="*/ 0 60000 65536"/>
                <a:gd name="T146" fmla="*/ 0 60000 65536"/>
                <a:gd name="T147" fmla="*/ 0 60000 65536"/>
                <a:gd name="T148" fmla="*/ 0 60000 65536"/>
                <a:gd name="T149" fmla="*/ 0 60000 65536"/>
                <a:gd name="T150" fmla="*/ 0 60000 65536"/>
                <a:gd name="T151" fmla="*/ 0 60000 65536"/>
                <a:gd name="T152" fmla="*/ 0 60000 65536"/>
                <a:gd name="T153" fmla="*/ 0 60000 65536"/>
                <a:gd name="T154" fmla="*/ 0 60000 65536"/>
                <a:gd name="T155" fmla="*/ 0 60000 65536"/>
                <a:gd name="T156" fmla="*/ 0 w 116"/>
                <a:gd name="T157" fmla="*/ 0 h 32"/>
                <a:gd name="T158" fmla="*/ 116 w 116"/>
                <a:gd name="T159" fmla="*/ 32 h 32"/>
              </a:gdLst>
              <a:ahLst/>
              <a:cxnLst>
                <a:cxn ang="T104">
                  <a:pos x="T0" y="T1"/>
                </a:cxn>
                <a:cxn ang="T105">
                  <a:pos x="T2" y="T3"/>
                </a:cxn>
                <a:cxn ang="T106">
                  <a:pos x="T4" y="T5"/>
                </a:cxn>
                <a:cxn ang="T107">
                  <a:pos x="T6" y="T7"/>
                </a:cxn>
                <a:cxn ang="T108">
                  <a:pos x="T8" y="T9"/>
                </a:cxn>
                <a:cxn ang="T109">
                  <a:pos x="T10" y="T11"/>
                </a:cxn>
                <a:cxn ang="T110">
                  <a:pos x="T12" y="T13"/>
                </a:cxn>
                <a:cxn ang="T111">
                  <a:pos x="T14" y="T15"/>
                </a:cxn>
                <a:cxn ang="T112">
                  <a:pos x="T16" y="T17"/>
                </a:cxn>
                <a:cxn ang="T113">
                  <a:pos x="T18" y="T19"/>
                </a:cxn>
                <a:cxn ang="T114">
                  <a:pos x="T20" y="T21"/>
                </a:cxn>
                <a:cxn ang="T115">
                  <a:pos x="T22" y="T23"/>
                </a:cxn>
                <a:cxn ang="T116">
                  <a:pos x="T24" y="T25"/>
                </a:cxn>
                <a:cxn ang="T117">
                  <a:pos x="T26" y="T27"/>
                </a:cxn>
                <a:cxn ang="T118">
                  <a:pos x="T28" y="T29"/>
                </a:cxn>
                <a:cxn ang="T119">
                  <a:pos x="T30" y="T31"/>
                </a:cxn>
                <a:cxn ang="T120">
                  <a:pos x="T32" y="T33"/>
                </a:cxn>
                <a:cxn ang="T121">
                  <a:pos x="T34" y="T35"/>
                </a:cxn>
                <a:cxn ang="T122">
                  <a:pos x="T36" y="T37"/>
                </a:cxn>
                <a:cxn ang="T123">
                  <a:pos x="T38" y="T39"/>
                </a:cxn>
                <a:cxn ang="T124">
                  <a:pos x="T40" y="T41"/>
                </a:cxn>
                <a:cxn ang="T125">
                  <a:pos x="T42" y="T43"/>
                </a:cxn>
                <a:cxn ang="T126">
                  <a:pos x="T44" y="T45"/>
                </a:cxn>
                <a:cxn ang="T127">
                  <a:pos x="T46" y="T47"/>
                </a:cxn>
                <a:cxn ang="T128">
                  <a:pos x="T48" y="T49"/>
                </a:cxn>
                <a:cxn ang="T129">
                  <a:pos x="T50" y="T51"/>
                </a:cxn>
                <a:cxn ang="T130">
                  <a:pos x="T52" y="T53"/>
                </a:cxn>
                <a:cxn ang="T131">
                  <a:pos x="T54" y="T55"/>
                </a:cxn>
                <a:cxn ang="T132">
                  <a:pos x="T56" y="T57"/>
                </a:cxn>
                <a:cxn ang="T133">
                  <a:pos x="T58" y="T59"/>
                </a:cxn>
                <a:cxn ang="T134">
                  <a:pos x="T60" y="T61"/>
                </a:cxn>
                <a:cxn ang="T135">
                  <a:pos x="T62" y="T63"/>
                </a:cxn>
                <a:cxn ang="T136">
                  <a:pos x="T64" y="T65"/>
                </a:cxn>
                <a:cxn ang="T137">
                  <a:pos x="T66" y="T67"/>
                </a:cxn>
                <a:cxn ang="T138">
                  <a:pos x="T68" y="T69"/>
                </a:cxn>
                <a:cxn ang="T139">
                  <a:pos x="T70" y="T71"/>
                </a:cxn>
                <a:cxn ang="T140">
                  <a:pos x="T72" y="T73"/>
                </a:cxn>
                <a:cxn ang="T141">
                  <a:pos x="T74" y="T75"/>
                </a:cxn>
                <a:cxn ang="T142">
                  <a:pos x="T76" y="T77"/>
                </a:cxn>
                <a:cxn ang="T143">
                  <a:pos x="T78" y="T79"/>
                </a:cxn>
                <a:cxn ang="T144">
                  <a:pos x="T80" y="T81"/>
                </a:cxn>
                <a:cxn ang="T145">
                  <a:pos x="T82" y="T83"/>
                </a:cxn>
                <a:cxn ang="T146">
                  <a:pos x="T84" y="T85"/>
                </a:cxn>
                <a:cxn ang="T147">
                  <a:pos x="T86" y="T87"/>
                </a:cxn>
                <a:cxn ang="T148">
                  <a:pos x="T88" y="T89"/>
                </a:cxn>
                <a:cxn ang="T149">
                  <a:pos x="T90" y="T91"/>
                </a:cxn>
                <a:cxn ang="T150">
                  <a:pos x="T92" y="T93"/>
                </a:cxn>
                <a:cxn ang="T151">
                  <a:pos x="T94" y="T95"/>
                </a:cxn>
                <a:cxn ang="T152">
                  <a:pos x="T96" y="T97"/>
                </a:cxn>
                <a:cxn ang="T153">
                  <a:pos x="T98" y="T99"/>
                </a:cxn>
                <a:cxn ang="T154">
                  <a:pos x="T100" y="T101"/>
                </a:cxn>
                <a:cxn ang="T155">
                  <a:pos x="T102" y="T103"/>
                </a:cxn>
              </a:cxnLst>
              <a:rect l="T156" t="T157" r="T158" b="T159"/>
              <a:pathLst>
                <a:path w="116" h="32">
                  <a:moveTo>
                    <a:pt x="16" y="6"/>
                  </a:moveTo>
                  <a:cubicBezTo>
                    <a:pt x="18" y="7"/>
                    <a:pt x="20" y="8"/>
                    <a:pt x="20" y="9"/>
                  </a:cubicBezTo>
                  <a:cubicBezTo>
                    <a:pt x="21" y="10"/>
                    <a:pt x="21" y="11"/>
                    <a:pt x="21" y="12"/>
                  </a:cubicBezTo>
                  <a:cubicBezTo>
                    <a:pt x="21" y="12"/>
                    <a:pt x="21" y="12"/>
                    <a:pt x="20" y="12"/>
                  </a:cubicBezTo>
                  <a:cubicBezTo>
                    <a:pt x="20" y="13"/>
                    <a:pt x="20" y="13"/>
                    <a:pt x="20" y="13"/>
                  </a:cubicBezTo>
                  <a:cubicBezTo>
                    <a:pt x="20" y="14"/>
                    <a:pt x="19" y="14"/>
                    <a:pt x="18" y="14"/>
                  </a:cubicBezTo>
                  <a:cubicBezTo>
                    <a:pt x="18" y="14"/>
                    <a:pt x="17" y="14"/>
                    <a:pt x="16" y="14"/>
                  </a:cubicBezTo>
                  <a:lnTo>
                    <a:pt x="17" y="18"/>
                  </a:ln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19"/>
                    <a:pt x="17" y="19"/>
                  </a:cubicBezTo>
                  <a:cubicBezTo>
                    <a:pt x="17" y="19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cubicBezTo>
                    <a:pt x="17" y="20"/>
                    <a:pt x="17" y="20"/>
                    <a:pt x="17" y="20"/>
                  </a:cubicBezTo>
                  <a:lnTo>
                    <a:pt x="16" y="22"/>
                  </a:lnTo>
                  <a:lnTo>
                    <a:pt x="9" y="17"/>
                  </a:lnTo>
                  <a:lnTo>
                    <a:pt x="10" y="15"/>
                  </a:ln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0" y="15"/>
                  </a:cubicBezTo>
                  <a:cubicBezTo>
                    <a:pt x="10" y="15"/>
                    <a:pt x="10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5"/>
                    <a:pt x="11" y="15"/>
                  </a:cubicBezTo>
                  <a:cubicBezTo>
                    <a:pt x="11" y="15"/>
                    <a:pt x="11" y="14"/>
                    <a:pt x="11" y="14"/>
                  </a:cubicBezTo>
                  <a:lnTo>
                    <a:pt x="11" y="13"/>
                  </a:lnTo>
                  <a:lnTo>
                    <a:pt x="10" y="12"/>
                  </a:lnTo>
                  <a:lnTo>
                    <a:pt x="9" y="13"/>
                  </a:ln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cubicBezTo>
                    <a:pt x="9" y="14"/>
                    <a:pt x="9" y="14"/>
                    <a:pt x="9" y="14"/>
                  </a:cubicBezTo>
                  <a:lnTo>
                    <a:pt x="8" y="17"/>
                  </a:lnTo>
                  <a:lnTo>
                    <a:pt x="0" y="12"/>
                  </a:lnTo>
                  <a:lnTo>
                    <a:pt x="2" y="10"/>
                  </a:lnTo>
                  <a:lnTo>
                    <a:pt x="3" y="10"/>
                  </a:lnTo>
                  <a:cubicBezTo>
                    <a:pt x="3" y="10"/>
                    <a:pt x="3" y="10"/>
                    <a:pt x="3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4" y="10"/>
                    <a:pt x="4" y="10"/>
                    <a:pt x="4" y="10"/>
                  </a:cubicBezTo>
                  <a:lnTo>
                    <a:pt x="7" y="5"/>
                  </a:lnTo>
                  <a:cubicBezTo>
                    <a:pt x="7" y="5"/>
                    <a:pt x="7" y="4"/>
                    <a:pt x="7" y="4"/>
                  </a:cubicBezTo>
                  <a:cubicBezTo>
                    <a:pt x="7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8" y="3"/>
                    <a:pt x="7" y="3"/>
                  </a:cubicBezTo>
                  <a:lnTo>
                    <a:pt x="8" y="0"/>
                  </a:lnTo>
                  <a:lnTo>
                    <a:pt x="16" y="6"/>
                  </a:lnTo>
                  <a:close/>
                  <a:moveTo>
                    <a:pt x="11" y="9"/>
                  </a:moveTo>
                  <a:lnTo>
                    <a:pt x="12" y="9"/>
                  </a:lnTo>
                  <a:cubicBezTo>
                    <a:pt x="12" y="10"/>
                    <a:pt x="13" y="10"/>
                    <a:pt x="13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4" y="10"/>
                    <a:pt x="14" y="10"/>
                    <a:pt x="14" y="10"/>
                  </a:cubicBezTo>
                  <a:cubicBezTo>
                    <a:pt x="15" y="9"/>
                    <a:pt x="15" y="9"/>
                    <a:pt x="15" y="9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4" y="8"/>
                    <a:pt x="14" y="8"/>
                    <a:pt x="14" y="8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cubicBezTo>
                    <a:pt x="13" y="7"/>
                    <a:pt x="13" y="7"/>
                    <a:pt x="13" y="7"/>
                  </a:cubicBezTo>
                  <a:lnTo>
                    <a:pt x="11" y="9"/>
                  </a:lnTo>
                  <a:close/>
                  <a:moveTo>
                    <a:pt x="40" y="26"/>
                  </a:moveTo>
                  <a:cubicBezTo>
                    <a:pt x="40" y="26"/>
                    <a:pt x="40" y="27"/>
                    <a:pt x="40" y="27"/>
                  </a:cubicBezTo>
                  <a:cubicBezTo>
                    <a:pt x="40" y="27"/>
                    <a:pt x="40" y="27"/>
                    <a:pt x="40" y="27"/>
                  </a:cubicBezTo>
                  <a:cubicBezTo>
                    <a:pt x="40" y="27"/>
                    <a:pt x="40" y="27"/>
                    <a:pt x="41" y="28"/>
                  </a:cubicBezTo>
                  <a:cubicBezTo>
                    <a:pt x="41" y="28"/>
                    <a:pt x="41" y="28"/>
                    <a:pt x="41" y="28"/>
                  </a:cubicBezTo>
                  <a:lnTo>
                    <a:pt x="42" y="28"/>
                  </a:lnTo>
                  <a:lnTo>
                    <a:pt x="41" y="31"/>
                  </a:lnTo>
                  <a:lnTo>
                    <a:pt x="33" y="28"/>
                  </a:lnTo>
                  <a:lnTo>
                    <a:pt x="33" y="26"/>
                  </a:lnTo>
                  <a:lnTo>
                    <a:pt x="34" y="26"/>
                  </a:lnTo>
                  <a:cubicBezTo>
                    <a:pt x="34" y="26"/>
                    <a:pt x="34" y="26"/>
                    <a:pt x="34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cubicBezTo>
                    <a:pt x="35" y="26"/>
                    <a:pt x="35" y="26"/>
                    <a:pt x="35" y="26"/>
                  </a:cubicBezTo>
                  <a:lnTo>
                    <a:pt x="35" y="25"/>
                  </a:lnTo>
                  <a:lnTo>
                    <a:pt x="29" y="24"/>
                  </a:ln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4"/>
                    <a:pt x="29" y="24"/>
                    <a:pt x="29" y="24"/>
                  </a:cubicBezTo>
                  <a:cubicBezTo>
                    <a:pt x="29" y="25"/>
                    <a:pt x="29" y="25"/>
                    <a:pt x="30" y="25"/>
                  </a:cubicBezTo>
                  <a:lnTo>
                    <a:pt x="29" y="27"/>
                  </a:lnTo>
                  <a:lnTo>
                    <a:pt x="22" y="26"/>
                  </a:lnTo>
                  <a:lnTo>
                    <a:pt x="23" y="23"/>
                  </a:lnTo>
                  <a:lnTo>
                    <a:pt x="24" y="23"/>
                  </a:lnTo>
                  <a:cubicBezTo>
                    <a:pt x="24" y="23"/>
                    <a:pt x="24" y="23"/>
                    <a:pt x="25" y="23"/>
                  </a:cubicBezTo>
                  <a:cubicBezTo>
                    <a:pt x="25" y="23"/>
                    <a:pt x="25" y="23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cubicBezTo>
                    <a:pt x="26" y="22"/>
                    <a:pt x="26" y="22"/>
                    <a:pt x="26" y="22"/>
                  </a:cubicBezTo>
                  <a:lnTo>
                    <a:pt x="30" y="17"/>
                  </a:ln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7"/>
                    <a:pt x="30" y="17"/>
                    <a:pt x="30" y="17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cubicBezTo>
                    <a:pt x="30" y="16"/>
                    <a:pt x="30" y="16"/>
                    <a:pt x="30" y="16"/>
                  </a:cubicBezTo>
                  <a:lnTo>
                    <a:pt x="29" y="16"/>
                  </a:lnTo>
                  <a:lnTo>
                    <a:pt x="30" y="13"/>
                  </a:lnTo>
                  <a:lnTo>
                    <a:pt x="39" y="16"/>
                  </a:lnTo>
                  <a:lnTo>
                    <a:pt x="40" y="26"/>
                  </a:lnTo>
                  <a:close/>
                  <a:moveTo>
                    <a:pt x="34" y="18"/>
                  </a:moveTo>
                  <a:lnTo>
                    <a:pt x="34" y="18"/>
                  </a:lnTo>
                  <a:lnTo>
                    <a:pt x="31" y="21"/>
                  </a:lnTo>
                  <a:lnTo>
                    <a:pt x="34" y="22"/>
                  </a:lnTo>
                  <a:lnTo>
                    <a:pt x="34" y="18"/>
                  </a:lnTo>
                  <a:close/>
                  <a:moveTo>
                    <a:pt x="58" y="18"/>
                  </a:moveTo>
                  <a:cubicBezTo>
                    <a:pt x="61" y="18"/>
                    <a:pt x="63" y="19"/>
                    <a:pt x="65" y="20"/>
                  </a:cubicBezTo>
                  <a:cubicBezTo>
                    <a:pt x="67" y="21"/>
                    <a:pt x="67" y="23"/>
                    <a:pt x="67" y="26"/>
                  </a:cubicBezTo>
                  <a:cubicBezTo>
                    <a:pt x="67" y="27"/>
                    <a:pt x="67" y="28"/>
                    <a:pt x="66" y="29"/>
                  </a:cubicBezTo>
                  <a:cubicBezTo>
                    <a:pt x="66" y="30"/>
                    <a:pt x="65" y="30"/>
                    <a:pt x="65" y="31"/>
                  </a:cubicBezTo>
                  <a:cubicBezTo>
                    <a:pt x="64" y="32"/>
                    <a:pt x="62" y="32"/>
                    <a:pt x="61" y="32"/>
                  </a:cubicBezTo>
                  <a:cubicBezTo>
                    <a:pt x="60" y="32"/>
                    <a:pt x="58" y="32"/>
                    <a:pt x="56" y="32"/>
                  </a:cubicBezTo>
                  <a:lnTo>
                    <a:pt x="49" y="32"/>
                  </a:lnTo>
                  <a:lnTo>
                    <a:pt x="49" y="29"/>
                  </a:lnTo>
                  <a:lnTo>
                    <a:pt x="50" y="29"/>
                  </a:lnTo>
                  <a:cubicBezTo>
                    <a:pt x="50" y="29"/>
                    <a:pt x="50" y="29"/>
                    <a:pt x="50" y="29"/>
                  </a:cubicBezTo>
                  <a:cubicBezTo>
                    <a:pt x="50" y="29"/>
                    <a:pt x="51" y="29"/>
                    <a:pt x="51" y="29"/>
                  </a:cubicBezTo>
                  <a:cubicBezTo>
                    <a:pt x="51" y="29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cubicBezTo>
                    <a:pt x="51" y="28"/>
                    <a:pt x="51" y="28"/>
                    <a:pt x="51" y="28"/>
                  </a:cubicBezTo>
                  <a:lnTo>
                    <a:pt x="51" y="22"/>
                  </a:ln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2"/>
                  </a:cubicBezTo>
                  <a:cubicBezTo>
                    <a:pt x="51" y="22"/>
                    <a:pt x="51" y="22"/>
                    <a:pt x="51" y="21"/>
                  </a:cubicBezTo>
                  <a:cubicBezTo>
                    <a:pt x="51" y="21"/>
                    <a:pt x="51" y="21"/>
                    <a:pt x="51" y="21"/>
                  </a:cubicBezTo>
                  <a:cubicBezTo>
                    <a:pt x="51" y="21"/>
                    <a:pt x="50" y="21"/>
                    <a:pt x="50" y="21"/>
                  </a:cubicBezTo>
                  <a:lnTo>
                    <a:pt x="49" y="21"/>
                  </a:lnTo>
                  <a:lnTo>
                    <a:pt x="49" y="18"/>
                  </a:lnTo>
                  <a:lnTo>
                    <a:pt x="58" y="18"/>
                  </a:lnTo>
                  <a:close/>
                  <a:moveTo>
                    <a:pt x="56" y="28"/>
                  </a:move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8"/>
                    <a:pt x="56" y="28"/>
                    <a:pt x="56" y="28"/>
                  </a:cubicBezTo>
                  <a:cubicBezTo>
                    <a:pt x="56" y="29"/>
                    <a:pt x="56" y="29"/>
                    <a:pt x="57" y="29"/>
                  </a:cubicBezTo>
                  <a:cubicBezTo>
                    <a:pt x="57" y="29"/>
                    <a:pt x="57" y="29"/>
                    <a:pt x="57" y="29"/>
                  </a:cubicBezTo>
                  <a:lnTo>
                    <a:pt x="58" y="29"/>
                  </a:lnTo>
                  <a:cubicBezTo>
                    <a:pt x="59" y="29"/>
                    <a:pt x="60" y="29"/>
                    <a:pt x="60" y="28"/>
                  </a:cubicBezTo>
                  <a:cubicBezTo>
                    <a:pt x="60" y="28"/>
                    <a:pt x="60" y="27"/>
                    <a:pt x="60" y="26"/>
                  </a:cubicBezTo>
                  <a:lnTo>
                    <a:pt x="60" y="25"/>
                  </a:lnTo>
                  <a:cubicBezTo>
                    <a:pt x="60" y="24"/>
                    <a:pt x="60" y="23"/>
                    <a:pt x="60" y="23"/>
                  </a:cubicBezTo>
                  <a:cubicBezTo>
                    <a:pt x="60" y="22"/>
                    <a:pt x="59" y="22"/>
                    <a:pt x="58" y="22"/>
                  </a:cubicBezTo>
                  <a:cubicBezTo>
                    <a:pt x="57" y="21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cubicBezTo>
                    <a:pt x="57" y="22"/>
                    <a:pt x="57" y="22"/>
                    <a:pt x="57" y="22"/>
                  </a:cubicBezTo>
                  <a:lnTo>
                    <a:pt x="56" y="28"/>
                  </a:lnTo>
                  <a:close/>
                  <a:moveTo>
                    <a:pt x="74" y="28"/>
                  </a:moveTo>
                  <a:lnTo>
                    <a:pt x="75" y="28"/>
                  </a:ln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5" y="28"/>
                    <a:pt x="75" y="28"/>
                  </a:cubicBezTo>
                  <a:cubicBezTo>
                    <a:pt x="75" y="28"/>
                    <a:pt x="76" y="28"/>
                    <a:pt x="76" y="28"/>
                  </a:cubicBezTo>
                  <a:cubicBezTo>
                    <a:pt x="76" y="28"/>
                    <a:pt x="76" y="28"/>
                    <a:pt x="76" y="27"/>
                  </a:cubicBezTo>
                  <a:lnTo>
                    <a:pt x="74" y="21"/>
                  </a:lnTo>
                  <a:cubicBezTo>
                    <a:pt x="74" y="20"/>
                    <a:pt x="74" y="20"/>
                    <a:pt x="74" y="20"/>
                  </a:cubicBezTo>
                  <a:cubicBezTo>
                    <a:pt x="73" y="20"/>
                    <a:pt x="73" y="20"/>
                    <a:pt x="73" y="20"/>
                  </a:cubicBezTo>
                  <a:lnTo>
                    <a:pt x="72" y="20"/>
                  </a:lnTo>
                  <a:lnTo>
                    <a:pt x="71" y="18"/>
                  </a:lnTo>
                  <a:lnTo>
                    <a:pt x="85" y="14"/>
                  </a:lnTo>
                  <a:lnTo>
                    <a:pt x="87" y="18"/>
                  </a:lnTo>
                  <a:lnTo>
                    <a:pt x="84" y="19"/>
                  </a:lnTo>
                  <a:lnTo>
                    <a:pt x="84" y="18"/>
                  </a:lnTo>
                  <a:cubicBezTo>
                    <a:pt x="83" y="18"/>
                    <a:pt x="83" y="18"/>
                    <a:pt x="83" y="18"/>
                  </a:cubicBezTo>
                  <a:cubicBezTo>
                    <a:pt x="83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cubicBezTo>
                    <a:pt x="82" y="18"/>
                    <a:pt x="82" y="18"/>
                    <a:pt x="82" y="18"/>
                  </a:cubicBezTo>
                  <a:lnTo>
                    <a:pt x="79" y="19"/>
                  </a:lnTo>
                  <a:lnTo>
                    <a:pt x="80" y="21"/>
                  </a:lnTo>
                  <a:lnTo>
                    <a:pt x="84" y="20"/>
                  </a:lnTo>
                  <a:lnTo>
                    <a:pt x="85" y="23"/>
                  </a:lnTo>
                  <a:lnTo>
                    <a:pt x="81" y="24"/>
                  </a:lnTo>
                  <a:lnTo>
                    <a:pt x="82" y="26"/>
                  </a:lnTo>
                  <a:lnTo>
                    <a:pt x="84" y="25"/>
                  </a:lnTo>
                  <a:cubicBezTo>
                    <a:pt x="84" y="25"/>
                    <a:pt x="84" y="25"/>
                    <a:pt x="84" y="25"/>
                  </a:cubicBezTo>
                  <a:cubicBezTo>
                    <a:pt x="84" y="25"/>
                    <a:pt x="84" y="25"/>
                    <a:pt x="85" y="25"/>
                  </a:cubicBezTo>
                  <a:cubicBezTo>
                    <a:pt x="85" y="25"/>
                    <a:pt x="85" y="25"/>
                    <a:pt x="85" y="25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6" y="23"/>
                  </a:lnTo>
                  <a:lnTo>
                    <a:pt x="88" y="22"/>
                  </a:lnTo>
                  <a:lnTo>
                    <a:pt x="89" y="27"/>
                  </a:lnTo>
                  <a:lnTo>
                    <a:pt x="75" y="31"/>
                  </a:lnTo>
                  <a:lnTo>
                    <a:pt x="74" y="28"/>
                  </a:lnTo>
                  <a:close/>
                  <a:moveTo>
                    <a:pt x="96" y="8"/>
                  </a:moveTo>
                  <a:lnTo>
                    <a:pt x="102" y="11"/>
                  </a:lnTo>
                  <a:lnTo>
                    <a:pt x="102" y="5"/>
                  </a:lnTo>
                  <a:lnTo>
                    <a:pt x="109" y="0"/>
                  </a:lnTo>
                  <a:lnTo>
                    <a:pt x="110" y="2"/>
                  </a:lnTo>
                  <a:lnTo>
                    <a:pt x="109" y="3"/>
                  </a:lnTo>
                  <a:cubicBezTo>
                    <a:pt x="109" y="3"/>
                    <a:pt x="109" y="3"/>
                    <a:pt x="109" y="4"/>
                  </a:cubicBezTo>
                  <a:cubicBezTo>
                    <a:pt x="109" y="4"/>
                    <a:pt x="109" y="4"/>
                    <a:pt x="109" y="4"/>
                  </a:cubicBezTo>
                  <a:lnTo>
                    <a:pt x="113" y="10"/>
                  </a:lnTo>
                  <a:cubicBezTo>
                    <a:pt x="113" y="10"/>
                    <a:pt x="113" y="10"/>
                    <a:pt x="113" y="10"/>
                  </a:cubicBezTo>
                  <a:cubicBezTo>
                    <a:pt x="114" y="10"/>
                    <a:pt x="114" y="10"/>
                    <a:pt x="114" y="10"/>
                  </a:cubicBezTo>
                  <a:lnTo>
                    <a:pt x="115" y="9"/>
                  </a:lnTo>
                  <a:lnTo>
                    <a:pt x="116" y="12"/>
                  </a:lnTo>
                  <a:lnTo>
                    <a:pt x="109" y="17"/>
                  </a:lnTo>
                  <a:lnTo>
                    <a:pt x="107" y="15"/>
                  </a:lnTo>
                  <a:lnTo>
                    <a:pt x="108" y="14"/>
                  </a:lnTo>
                  <a:cubicBezTo>
                    <a:pt x="108" y="14"/>
                    <a:pt x="108" y="14"/>
                    <a:pt x="108" y="14"/>
                  </a:cubicBezTo>
                  <a:cubicBezTo>
                    <a:pt x="108" y="14"/>
                    <a:pt x="108" y="13"/>
                    <a:pt x="108" y="13"/>
                  </a:cubicBezTo>
                  <a:lnTo>
                    <a:pt x="106" y="9"/>
                  </a:lnTo>
                  <a:lnTo>
                    <a:pt x="106" y="16"/>
                  </a:lnTo>
                  <a:lnTo>
                    <a:pt x="104" y="18"/>
                  </a:lnTo>
                  <a:lnTo>
                    <a:pt x="98" y="15"/>
                  </a:lnTo>
                  <a:lnTo>
                    <a:pt x="97" y="15"/>
                  </a:lnTo>
                  <a:lnTo>
                    <a:pt x="100" y="19"/>
                  </a:lnTo>
                  <a:cubicBezTo>
                    <a:pt x="100" y="19"/>
                    <a:pt x="100" y="19"/>
                    <a:pt x="101" y="19"/>
                  </a:cubicBezTo>
                  <a:cubicBezTo>
                    <a:pt x="101" y="19"/>
                    <a:pt x="101" y="19"/>
                    <a:pt x="101" y="19"/>
                  </a:cubicBezTo>
                  <a:lnTo>
                    <a:pt x="102" y="18"/>
                  </a:lnTo>
                  <a:lnTo>
                    <a:pt x="103" y="21"/>
                  </a:lnTo>
                  <a:lnTo>
                    <a:pt x="98" y="24"/>
                  </a:lnTo>
                  <a:lnTo>
                    <a:pt x="96" y="22"/>
                  </a:lnTo>
                  <a:lnTo>
                    <a:pt x="97" y="22"/>
                  </a:lnTo>
                  <a:cubicBezTo>
                    <a:pt x="97" y="21"/>
                    <a:pt x="97" y="21"/>
                    <a:pt x="98" y="21"/>
                  </a:cubicBezTo>
                  <a:cubicBezTo>
                    <a:pt x="98" y="21"/>
                    <a:pt x="97" y="21"/>
                    <a:pt x="97" y="20"/>
                  </a:cubicBezTo>
                  <a:lnTo>
                    <a:pt x="93" y="15"/>
                  </a:lnTo>
                  <a:cubicBezTo>
                    <a:pt x="93" y="14"/>
                    <a:pt x="93" y="14"/>
                    <a:pt x="93" y="14"/>
                  </a:cubicBezTo>
                  <a:cubicBezTo>
                    <a:pt x="93" y="14"/>
                    <a:pt x="93" y="14"/>
                    <a:pt x="92" y="15"/>
                  </a:cubicBezTo>
                  <a:lnTo>
                    <a:pt x="90" y="13"/>
                  </a:lnTo>
                  <a:lnTo>
                    <a:pt x="96" y="8"/>
                  </a:lnTo>
                  <a:close/>
                </a:path>
              </a:pathLst>
            </a:custGeom>
            <a:solidFill>
              <a:srgbClr val="FDFA00"/>
            </a:solidFill>
            <a:ln w="9525">
              <a:noFill/>
              <a:miter lim="800000"/>
              <a:headEnd/>
              <a:tailEnd/>
            </a:ln>
          </p:spPr>
          <p:txBody>
            <a:bodyPr lIns="101780" tIns="50892" rIns="101780" bIns="50892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ru-RU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grpSp>
          <p:nvGrpSpPr>
            <p:cNvPr id="63" name="Group 404"/>
            <p:cNvGrpSpPr>
              <a:grpSpLocks/>
            </p:cNvGrpSpPr>
            <p:nvPr/>
          </p:nvGrpSpPr>
          <p:grpSpPr bwMode="auto">
            <a:xfrm>
              <a:off x="9740375" y="139769"/>
              <a:ext cx="399990" cy="272794"/>
              <a:chOff x="4423" y="1252"/>
              <a:chExt cx="1453" cy="1182"/>
            </a:xfrm>
          </p:grpSpPr>
          <p:sp>
            <p:nvSpPr>
              <p:cNvPr id="66" name="Freeform 405"/>
              <p:cNvSpPr>
                <a:spLocks noEditPoints="1"/>
              </p:cNvSpPr>
              <p:nvPr/>
            </p:nvSpPr>
            <p:spPr bwMode="auto">
              <a:xfrm>
                <a:off x="4421" y="1250"/>
                <a:ext cx="1455" cy="1126"/>
              </a:xfrm>
              <a:custGeom>
                <a:avLst/>
                <a:gdLst>
                  <a:gd name="T0" fmla="*/ 2147483647 w 127"/>
                  <a:gd name="T1" fmla="*/ 2147483647 h 98"/>
                  <a:gd name="T2" fmla="*/ 2147483647 w 127"/>
                  <a:gd name="T3" fmla="*/ 2147483647 h 98"/>
                  <a:gd name="T4" fmla="*/ 2147483647 w 127"/>
                  <a:gd name="T5" fmla="*/ 2147483647 h 98"/>
                  <a:gd name="T6" fmla="*/ 2147483647 w 127"/>
                  <a:gd name="T7" fmla="*/ 2147483647 h 98"/>
                  <a:gd name="T8" fmla="*/ 2147483647 w 127"/>
                  <a:gd name="T9" fmla="*/ 0 h 98"/>
                  <a:gd name="T10" fmla="*/ 2147483647 w 127"/>
                  <a:gd name="T11" fmla="*/ 2147483647 h 98"/>
                  <a:gd name="T12" fmla="*/ 2147483647 w 127"/>
                  <a:gd name="T13" fmla="*/ 2147483647 h 98"/>
                  <a:gd name="T14" fmla="*/ 2147483647 w 127"/>
                  <a:gd name="T15" fmla="*/ 2147483647 h 98"/>
                  <a:gd name="T16" fmla="*/ 2147483647 w 127"/>
                  <a:gd name="T17" fmla="*/ 2147483647 h 98"/>
                  <a:gd name="T18" fmla="*/ 2147483647 w 127"/>
                  <a:gd name="T19" fmla="*/ 2147483647 h 98"/>
                  <a:gd name="T20" fmla="*/ 2147483647 w 127"/>
                  <a:gd name="T21" fmla="*/ 2147483647 h 98"/>
                  <a:gd name="T22" fmla="*/ 0 w 127"/>
                  <a:gd name="T23" fmla="*/ 2147483647 h 98"/>
                  <a:gd name="T24" fmla="*/ 2147483647 w 127"/>
                  <a:gd name="T25" fmla="*/ 0 h 98"/>
                  <a:gd name="T26" fmla="*/ 2147483647 w 127"/>
                  <a:gd name="T27" fmla="*/ 2147483647 h 98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27"/>
                  <a:gd name="T43" fmla="*/ 0 h 98"/>
                  <a:gd name="T44" fmla="*/ 127 w 127"/>
                  <a:gd name="T45" fmla="*/ 98 h 98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27" h="98">
                    <a:moveTo>
                      <a:pt x="111" y="89"/>
                    </a:moveTo>
                    <a:cubicBezTo>
                      <a:pt x="108" y="93"/>
                      <a:pt x="104" y="96"/>
                      <a:pt x="100" y="98"/>
                    </a:cubicBezTo>
                    <a:cubicBezTo>
                      <a:pt x="113" y="88"/>
                      <a:pt x="122" y="71"/>
                      <a:pt x="122" y="53"/>
                    </a:cubicBezTo>
                    <a:cubicBezTo>
                      <a:pt x="122" y="35"/>
                      <a:pt x="113" y="19"/>
                      <a:pt x="100" y="8"/>
                    </a:cubicBezTo>
                    <a:lnTo>
                      <a:pt x="104" y="0"/>
                    </a:lnTo>
                    <a:cubicBezTo>
                      <a:pt x="118" y="11"/>
                      <a:pt x="127" y="29"/>
                      <a:pt x="127" y="48"/>
                    </a:cubicBezTo>
                    <a:cubicBezTo>
                      <a:pt x="127" y="64"/>
                      <a:pt x="121" y="78"/>
                      <a:pt x="111" y="89"/>
                    </a:cubicBezTo>
                    <a:close/>
                    <a:moveTo>
                      <a:pt x="27" y="8"/>
                    </a:moveTo>
                    <a:cubicBezTo>
                      <a:pt x="14" y="19"/>
                      <a:pt x="5" y="35"/>
                      <a:pt x="5" y="53"/>
                    </a:cubicBezTo>
                    <a:cubicBezTo>
                      <a:pt x="5" y="71"/>
                      <a:pt x="14" y="88"/>
                      <a:pt x="27" y="98"/>
                    </a:cubicBezTo>
                    <a:cubicBezTo>
                      <a:pt x="23" y="96"/>
                      <a:pt x="19" y="93"/>
                      <a:pt x="16" y="89"/>
                    </a:cubicBezTo>
                    <a:cubicBezTo>
                      <a:pt x="6" y="78"/>
                      <a:pt x="0" y="64"/>
                      <a:pt x="0" y="48"/>
                    </a:cubicBezTo>
                    <a:cubicBezTo>
                      <a:pt x="0" y="29"/>
                      <a:pt x="9" y="11"/>
                      <a:pt x="23" y="0"/>
                    </a:cubicBezTo>
                    <a:lnTo>
                      <a:pt x="27" y="8"/>
                    </a:lnTo>
                    <a:close/>
                  </a:path>
                </a:pathLst>
              </a:custGeom>
              <a:solidFill>
                <a:srgbClr val="FFFFFF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7" name="Freeform 406"/>
              <p:cNvSpPr>
                <a:spLocks noEditPoints="1"/>
              </p:cNvSpPr>
              <p:nvPr/>
            </p:nvSpPr>
            <p:spPr bwMode="auto">
              <a:xfrm>
                <a:off x="4474" y="1330"/>
                <a:ext cx="1339" cy="1086"/>
              </a:xfrm>
              <a:custGeom>
                <a:avLst/>
                <a:gdLst>
                  <a:gd name="T0" fmla="*/ 2147483647 w 117"/>
                  <a:gd name="T1" fmla="*/ 2147483647 h 94"/>
                  <a:gd name="T2" fmla="*/ 2147483647 w 117"/>
                  <a:gd name="T3" fmla="*/ 2147483647 h 94"/>
                  <a:gd name="T4" fmla="*/ 2147483647 w 117"/>
                  <a:gd name="T5" fmla="*/ 2147483647 h 94"/>
                  <a:gd name="T6" fmla="*/ 2147483647 w 117"/>
                  <a:gd name="T7" fmla="*/ 2147483647 h 94"/>
                  <a:gd name="T8" fmla="*/ 2147483647 w 117"/>
                  <a:gd name="T9" fmla="*/ 0 h 94"/>
                  <a:gd name="T10" fmla="*/ 2147483647 w 117"/>
                  <a:gd name="T11" fmla="*/ 2147483647 h 94"/>
                  <a:gd name="T12" fmla="*/ 2147483647 w 117"/>
                  <a:gd name="T13" fmla="*/ 2147483647 h 94"/>
                  <a:gd name="T14" fmla="*/ 2147483647 w 117"/>
                  <a:gd name="T15" fmla="*/ 2147483647 h 94"/>
                  <a:gd name="T16" fmla="*/ 2147483647 w 117"/>
                  <a:gd name="T17" fmla="*/ 2147483647 h 94"/>
                  <a:gd name="T18" fmla="*/ 2147483647 w 117"/>
                  <a:gd name="T19" fmla="*/ 2147483647 h 94"/>
                  <a:gd name="T20" fmla="*/ 2147483647 w 117"/>
                  <a:gd name="T21" fmla="*/ 2147483647 h 94"/>
                  <a:gd name="T22" fmla="*/ 0 w 117"/>
                  <a:gd name="T23" fmla="*/ 2147483647 h 94"/>
                  <a:gd name="T24" fmla="*/ 2147483647 w 117"/>
                  <a:gd name="T25" fmla="*/ 0 h 94"/>
                  <a:gd name="T26" fmla="*/ 2147483647 w 117"/>
                  <a:gd name="T27" fmla="*/ 2147483647 h 94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17"/>
                  <a:gd name="T43" fmla="*/ 0 h 94"/>
                  <a:gd name="T44" fmla="*/ 117 w 117"/>
                  <a:gd name="T45" fmla="*/ 94 h 94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17" h="94">
                    <a:moveTo>
                      <a:pt x="95" y="90"/>
                    </a:moveTo>
                    <a:cubicBezTo>
                      <a:pt x="93" y="92"/>
                      <a:pt x="91" y="93"/>
                      <a:pt x="88" y="94"/>
                    </a:cubicBezTo>
                    <a:cubicBezTo>
                      <a:pt x="102" y="84"/>
                      <a:pt x="111" y="68"/>
                      <a:pt x="111" y="50"/>
                    </a:cubicBezTo>
                    <a:cubicBezTo>
                      <a:pt x="111" y="34"/>
                      <a:pt x="103" y="18"/>
                      <a:pt x="91" y="9"/>
                    </a:cubicBezTo>
                    <a:lnTo>
                      <a:pt x="95" y="0"/>
                    </a:lnTo>
                    <a:cubicBezTo>
                      <a:pt x="108" y="11"/>
                      <a:pt x="117" y="27"/>
                      <a:pt x="117" y="45"/>
                    </a:cubicBezTo>
                    <a:cubicBezTo>
                      <a:pt x="117" y="63"/>
                      <a:pt x="108" y="80"/>
                      <a:pt x="95" y="90"/>
                    </a:cubicBezTo>
                    <a:close/>
                    <a:moveTo>
                      <a:pt x="26" y="9"/>
                    </a:moveTo>
                    <a:cubicBezTo>
                      <a:pt x="14" y="19"/>
                      <a:pt x="6" y="34"/>
                      <a:pt x="6" y="50"/>
                    </a:cubicBezTo>
                    <a:cubicBezTo>
                      <a:pt x="6" y="68"/>
                      <a:pt x="15" y="84"/>
                      <a:pt x="29" y="94"/>
                    </a:cubicBezTo>
                    <a:cubicBezTo>
                      <a:pt x="26" y="93"/>
                      <a:pt x="24" y="92"/>
                      <a:pt x="22" y="90"/>
                    </a:cubicBezTo>
                    <a:cubicBezTo>
                      <a:pt x="9" y="80"/>
                      <a:pt x="0" y="63"/>
                      <a:pt x="0" y="45"/>
                    </a:cubicBezTo>
                    <a:cubicBezTo>
                      <a:pt x="0" y="27"/>
                      <a:pt x="9" y="11"/>
                      <a:pt x="22" y="0"/>
                    </a:cubicBezTo>
                    <a:lnTo>
                      <a:pt x="26" y="9"/>
                    </a:lnTo>
                    <a:close/>
                  </a:path>
                </a:pathLst>
              </a:custGeom>
              <a:solidFill>
                <a:srgbClr val="0074C5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68" name="Freeform 407"/>
              <p:cNvSpPr>
                <a:spLocks noEditPoints="1"/>
              </p:cNvSpPr>
              <p:nvPr/>
            </p:nvSpPr>
            <p:spPr bwMode="auto">
              <a:xfrm>
                <a:off x="4537" y="1434"/>
                <a:ext cx="1204" cy="1000"/>
              </a:xfrm>
              <a:custGeom>
                <a:avLst/>
                <a:gdLst>
                  <a:gd name="T0" fmla="*/ 2147483647 w 105"/>
                  <a:gd name="T1" fmla="*/ 2147483647 h 87"/>
                  <a:gd name="T2" fmla="*/ 2147483647 w 105"/>
                  <a:gd name="T3" fmla="*/ 2147483647 h 87"/>
                  <a:gd name="T4" fmla="*/ 2147483647 w 105"/>
                  <a:gd name="T5" fmla="*/ 2147483647 h 87"/>
                  <a:gd name="T6" fmla="*/ 2147483647 w 105"/>
                  <a:gd name="T7" fmla="*/ 2147483647 h 87"/>
                  <a:gd name="T8" fmla="*/ 2147483647 w 105"/>
                  <a:gd name="T9" fmla="*/ 0 h 87"/>
                  <a:gd name="T10" fmla="*/ 2147483647 w 105"/>
                  <a:gd name="T11" fmla="*/ 2147483647 h 87"/>
                  <a:gd name="T12" fmla="*/ 2147483647 w 105"/>
                  <a:gd name="T13" fmla="*/ 2147483647 h 87"/>
                  <a:gd name="T14" fmla="*/ 2147483647 w 105"/>
                  <a:gd name="T15" fmla="*/ 2147483647 h 87"/>
                  <a:gd name="T16" fmla="*/ 2147483647 w 105"/>
                  <a:gd name="T17" fmla="*/ 2147483647 h 87"/>
                  <a:gd name="T18" fmla="*/ 2147483647 w 105"/>
                  <a:gd name="T19" fmla="*/ 2147483647 h 87"/>
                  <a:gd name="T20" fmla="*/ 2147483647 w 105"/>
                  <a:gd name="T21" fmla="*/ 2147483647 h 87"/>
                  <a:gd name="T22" fmla="*/ 0 w 105"/>
                  <a:gd name="T23" fmla="*/ 2147483647 h 87"/>
                  <a:gd name="T24" fmla="*/ 2147483647 w 105"/>
                  <a:gd name="T25" fmla="*/ 0 h 87"/>
                  <a:gd name="T26" fmla="*/ 2147483647 w 105"/>
                  <a:gd name="T27" fmla="*/ 2147483647 h 87"/>
                  <a:gd name="T28" fmla="*/ 0 60000 65536"/>
                  <a:gd name="T29" fmla="*/ 0 60000 65536"/>
                  <a:gd name="T30" fmla="*/ 0 60000 65536"/>
                  <a:gd name="T31" fmla="*/ 0 60000 65536"/>
                  <a:gd name="T32" fmla="*/ 0 60000 65536"/>
                  <a:gd name="T33" fmla="*/ 0 60000 65536"/>
                  <a:gd name="T34" fmla="*/ 0 60000 65536"/>
                  <a:gd name="T35" fmla="*/ 0 60000 65536"/>
                  <a:gd name="T36" fmla="*/ 0 60000 65536"/>
                  <a:gd name="T37" fmla="*/ 0 60000 65536"/>
                  <a:gd name="T38" fmla="*/ 0 60000 65536"/>
                  <a:gd name="T39" fmla="*/ 0 60000 65536"/>
                  <a:gd name="T40" fmla="*/ 0 60000 65536"/>
                  <a:gd name="T41" fmla="*/ 0 60000 65536"/>
                  <a:gd name="T42" fmla="*/ 0 w 105"/>
                  <a:gd name="T43" fmla="*/ 0 h 87"/>
                  <a:gd name="T44" fmla="*/ 105 w 105"/>
                  <a:gd name="T45" fmla="*/ 87 h 87"/>
                </a:gdLst>
                <a:ahLst/>
                <a:cxnLst>
                  <a:cxn ang="T28">
                    <a:pos x="T0" y="T1"/>
                  </a:cxn>
                  <a:cxn ang="T29">
                    <a:pos x="T2" y="T3"/>
                  </a:cxn>
                  <a:cxn ang="T30">
                    <a:pos x="T4" y="T5"/>
                  </a:cxn>
                  <a:cxn ang="T31">
                    <a:pos x="T6" y="T7"/>
                  </a:cxn>
                  <a:cxn ang="T32">
                    <a:pos x="T8" y="T9"/>
                  </a:cxn>
                  <a:cxn ang="T33">
                    <a:pos x="T10" y="T11"/>
                  </a:cxn>
                  <a:cxn ang="T34">
                    <a:pos x="T12" y="T13"/>
                  </a:cxn>
                  <a:cxn ang="T35">
                    <a:pos x="T14" y="T15"/>
                  </a:cxn>
                  <a:cxn ang="T36">
                    <a:pos x="T16" y="T17"/>
                  </a:cxn>
                  <a:cxn ang="T37">
                    <a:pos x="T18" y="T19"/>
                  </a:cxn>
                  <a:cxn ang="T38">
                    <a:pos x="T20" y="T21"/>
                  </a:cxn>
                  <a:cxn ang="T39">
                    <a:pos x="T22" y="T23"/>
                  </a:cxn>
                  <a:cxn ang="T40">
                    <a:pos x="T24" y="T25"/>
                  </a:cxn>
                  <a:cxn ang="T41">
                    <a:pos x="T26" y="T27"/>
                  </a:cxn>
                </a:cxnLst>
                <a:rect l="T42" t="T43" r="T44" b="T45"/>
                <a:pathLst>
                  <a:path w="105" h="87">
                    <a:moveTo>
                      <a:pt x="82" y="85"/>
                    </a:moveTo>
                    <a:cubicBezTo>
                      <a:pt x="81" y="86"/>
                      <a:pt x="79" y="86"/>
                      <a:pt x="78" y="87"/>
                    </a:cubicBezTo>
                    <a:cubicBezTo>
                      <a:pt x="91" y="79"/>
                      <a:pt x="100" y="64"/>
                      <a:pt x="100" y="47"/>
                    </a:cubicBezTo>
                    <a:cubicBezTo>
                      <a:pt x="100" y="31"/>
                      <a:pt x="93" y="17"/>
                      <a:pt x="81" y="8"/>
                    </a:cubicBezTo>
                    <a:lnTo>
                      <a:pt x="85" y="0"/>
                    </a:lnTo>
                    <a:cubicBezTo>
                      <a:pt x="97" y="9"/>
                      <a:pt x="105" y="25"/>
                      <a:pt x="105" y="41"/>
                    </a:cubicBezTo>
                    <a:cubicBezTo>
                      <a:pt x="105" y="59"/>
                      <a:pt x="96" y="75"/>
                      <a:pt x="82" y="85"/>
                    </a:cubicBezTo>
                    <a:close/>
                    <a:moveTo>
                      <a:pt x="24" y="8"/>
                    </a:moveTo>
                    <a:cubicBezTo>
                      <a:pt x="12" y="17"/>
                      <a:pt x="5" y="31"/>
                      <a:pt x="5" y="47"/>
                    </a:cubicBezTo>
                    <a:cubicBezTo>
                      <a:pt x="5" y="64"/>
                      <a:pt x="14" y="79"/>
                      <a:pt x="27" y="87"/>
                    </a:cubicBezTo>
                    <a:cubicBezTo>
                      <a:pt x="26" y="86"/>
                      <a:pt x="24" y="86"/>
                      <a:pt x="23" y="85"/>
                    </a:cubicBezTo>
                    <a:cubicBezTo>
                      <a:pt x="9" y="75"/>
                      <a:pt x="0" y="59"/>
                      <a:pt x="0" y="41"/>
                    </a:cubicBezTo>
                    <a:cubicBezTo>
                      <a:pt x="0" y="25"/>
                      <a:pt x="8" y="10"/>
                      <a:pt x="20" y="0"/>
                    </a:cubicBezTo>
                    <a:lnTo>
                      <a:pt x="24" y="8"/>
                    </a:lnTo>
                    <a:close/>
                  </a:path>
                </a:pathLst>
              </a:custGeom>
              <a:solidFill>
                <a:srgbClr val="EB3D00"/>
              </a:solidFill>
              <a:ln w="17463" cap="rnd">
                <a:solidFill>
                  <a:srgbClr val="C0C165"/>
                </a:solidFill>
                <a:round/>
                <a:headEnd/>
                <a:tailEnd/>
              </a:ln>
            </p:spPr>
            <p:txBody>
              <a:bodyPr lIns="101780" tIns="50892" rIns="101780" bIns="50892"/>
              <a:lstStyle>
                <a:defPPr>
                  <a:defRPr lang="ru-RU"/>
                </a:defPPr>
                <a:lvl1pPr marL="0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389626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779252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168878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1558503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1948129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2337755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2727381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3117007" algn="l" defTabSz="779252" rtl="0" eaLnBrk="1" latinLnBrk="0" hangingPunct="1">
                  <a:defRPr sz="15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650081">
                  <a:defRPr/>
                </a:pPr>
                <a:endParaRPr lang="ru-RU" sz="800" kern="0" dirty="0">
                  <a:solidFill>
                    <a:sysClr val="windowText" lastClr="000000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64" name="Oval 408"/>
            <p:cNvSpPr>
              <a:spLocks noChangeArrowheads="1"/>
            </p:cNvSpPr>
            <p:nvPr/>
          </p:nvSpPr>
          <p:spPr bwMode="auto">
            <a:xfrm>
              <a:off x="10180281" y="267857"/>
              <a:ext cx="34411" cy="29080"/>
            </a:xfrm>
            <a:prstGeom prst="ellipse">
              <a:avLst/>
            </a:prstGeom>
            <a:solidFill>
              <a:srgbClr val="FDFA0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65" name="Oval 409"/>
            <p:cNvSpPr>
              <a:spLocks noChangeArrowheads="1"/>
            </p:cNvSpPr>
            <p:nvPr/>
          </p:nvSpPr>
          <p:spPr bwMode="auto">
            <a:xfrm>
              <a:off x="9653660" y="265319"/>
              <a:ext cx="33034" cy="29080"/>
            </a:xfrm>
            <a:prstGeom prst="ellipse">
              <a:avLst/>
            </a:prstGeom>
            <a:solidFill>
              <a:srgbClr val="EFEC50"/>
            </a:solidFill>
            <a:ln w="0">
              <a:solidFill>
                <a:srgbClr val="24211D"/>
              </a:solidFill>
              <a:round/>
              <a:headEnd/>
              <a:tailEnd/>
            </a:ln>
          </p:spPr>
          <p:txBody>
            <a:bodyPr lIns="101752" tIns="50877" rIns="101752" bIns="50877"/>
            <a:lstStyle>
              <a:defPPr>
                <a:defRPr lang="ru-RU"/>
              </a:defPPr>
              <a:lvl1pPr marL="0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389626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779252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168878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558503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1948129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337755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2727381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117007" algn="l" defTabSz="779252" rtl="0" eaLnBrk="1" latinLnBrk="0" hangingPunct="1">
                <a:defRPr sz="1500" kern="12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defTabSz="650081">
                <a:defRPr/>
              </a:pPr>
              <a:endParaRPr lang="en-US" sz="800" kern="0" dirty="0">
                <a:solidFill>
                  <a:sysClr val="windowText" lastClr="000000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29" name="Text Box 2"/>
          <p:cNvSpPr txBox="1">
            <a:spLocks noChangeArrowheads="1"/>
          </p:cNvSpPr>
          <p:nvPr/>
        </p:nvSpPr>
        <p:spPr bwMode="auto">
          <a:xfrm>
            <a:off x="-7937" y="-117"/>
            <a:ext cx="12199937" cy="723106"/>
          </a:xfrm>
          <a:prstGeom prst="rect">
            <a:avLst/>
          </a:prstGeom>
          <a:solidFill>
            <a:srgbClr val="204D84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855" tIns="38928" rIns="77855" bIns="38928" anchor="ctr"/>
          <a:lstStyle>
            <a:defPPr>
              <a:defRPr lang="ru-RU"/>
            </a:defPPr>
            <a:lvl1pPr algn="ctr" defTabSz="778206" fontAlgn="base">
              <a:spcBef>
                <a:spcPct val="0"/>
              </a:spcBef>
              <a:spcAft>
                <a:spcPct val="0"/>
              </a:spcAft>
              <a:defRPr sz="1400" kern="0">
                <a:solidFill>
                  <a:srgbClr val="FFFFFF"/>
                </a:solidFill>
                <a:latin typeface="Arial" panose="020B0604020202020204" pitchFamily="34" charset="0"/>
                <a:cs typeface="Arial" panose="020B0604020202020204" pitchFamily="34" charset="0"/>
              </a:defRPr>
            </a:lvl1pPr>
            <a:lvl2pPr marL="389626" defTabSz="779252" fontAlgn="base">
              <a:spcBef>
                <a:spcPct val="0"/>
              </a:spcBef>
              <a:spcAft>
                <a:spcPct val="0"/>
              </a:spcAft>
              <a:defRPr sz="1500"/>
            </a:lvl2pPr>
            <a:lvl3pPr marL="779252" defTabSz="779252" fontAlgn="base">
              <a:spcBef>
                <a:spcPct val="0"/>
              </a:spcBef>
              <a:spcAft>
                <a:spcPct val="0"/>
              </a:spcAft>
              <a:defRPr sz="1500"/>
            </a:lvl3pPr>
            <a:lvl4pPr marL="1168878" defTabSz="779252" fontAlgn="base">
              <a:spcBef>
                <a:spcPct val="0"/>
              </a:spcBef>
              <a:spcAft>
                <a:spcPct val="0"/>
              </a:spcAft>
              <a:defRPr sz="1500"/>
            </a:lvl4pPr>
            <a:lvl5pPr marL="1558503" defTabSz="779252" fontAlgn="base">
              <a:spcBef>
                <a:spcPct val="0"/>
              </a:spcBef>
              <a:spcAft>
                <a:spcPct val="0"/>
              </a:spcAft>
              <a:defRPr sz="1500"/>
            </a:lvl5pPr>
            <a:lvl6pPr marL="1948129" defTabSz="779252">
              <a:defRPr sz="1500"/>
            </a:lvl6pPr>
            <a:lvl7pPr marL="2337755" defTabSz="779252">
              <a:defRPr sz="1500"/>
            </a:lvl7pPr>
            <a:lvl8pPr marL="2727381" defTabSz="779252">
              <a:defRPr sz="1500"/>
            </a:lvl8pPr>
            <a:lvl9pPr marL="3117007" defTabSz="779252">
              <a:defRPr sz="1500"/>
            </a:lvl9pPr>
          </a:lstStyle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ИНФОРМАЦИОННЫЕ МАТЕРИАЛЫ ПО СИЛЬНОМУ ВЕТРУ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НА ТЕРРИТОРИИ </a:t>
            </a:r>
            <a:r>
              <a:rPr lang="ru-RU" kern="1200" dirty="0" smtClean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МЯСНИКОВСКОГО </a:t>
            </a:r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МР РОСТОВСКОЙ ОБЛАСТИ </a:t>
            </a:r>
          </a:p>
          <a:p>
            <a:r>
              <a:rPr lang="ru-RU" kern="1200" dirty="0">
                <a:solidFill>
                  <a:schemeClr val="bg1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(РИСК НАРУШЕНИЯ ЭЛЕКТРОСНАБЖЕНИЯ НА 16-17.12.2024)</a:t>
            </a:r>
            <a:endParaRPr lang="ru-RU" kern="1200" dirty="0">
              <a:solidFill>
                <a:schemeClr val="bg1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3" name="Скругленный прямоугольник 422"/>
          <p:cNvSpPr/>
          <p:nvPr/>
        </p:nvSpPr>
        <p:spPr>
          <a:xfrm>
            <a:off x="4447830" y="3155118"/>
            <a:ext cx="265225" cy="227074"/>
          </a:xfrm>
          <a:prstGeom prst="roundRect">
            <a:avLst/>
          </a:prstGeom>
          <a:solidFill>
            <a:schemeClr val="accent6">
              <a:lumMod val="20000"/>
              <a:lumOff val="80000"/>
            </a:schemeClr>
          </a:solidFill>
          <a:ln>
            <a:solidFill>
              <a:schemeClr val="tx1"/>
            </a:solidFill>
          </a:ln>
          <a:effectLst>
            <a:outerShdw blurRad="50800" dist="38100" dir="2700000" algn="tl" rotWithShape="0">
              <a:prstClr val="black">
                <a:alpha val="40000"/>
              </a:prstClr>
            </a:outerShd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rtlCol="0" anchor="ctr"/>
          <a:lstStyle/>
          <a:p>
            <a:pPr algn="ctr" defTabSz="912321"/>
            <a:r>
              <a:rPr lang="ru-RU" sz="800" b="1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60%</a:t>
            </a:r>
          </a:p>
        </p:txBody>
      </p:sp>
      <p:sp>
        <p:nvSpPr>
          <p:cNvPr id="426" name="TextBox 23"/>
          <p:cNvSpPr txBox="1"/>
          <p:nvPr/>
        </p:nvSpPr>
        <p:spPr>
          <a:xfrm>
            <a:off x="4941056" y="3446966"/>
            <a:ext cx="461568" cy="290841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wrap="square" lIns="166108" tIns="83054" rIns="166108" bIns="83054">
            <a:spAutoFit/>
          </a:bodyPr>
          <a:lstStyle/>
          <a:p>
            <a:pPr algn="ctr" defTabSz="912321">
              <a:defRPr/>
            </a:pPr>
            <a:r>
              <a:rPr lang="ru-RU" sz="800" b="1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20</a:t>
            </a:r>
            <a:endParaRPr lang="ru-RU" sz="800" b="1" dirty="0">
              <a:solidFill>
                <a:srgbClr val="000000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431" name="TextBox 10"/>
          <p:cNvSpPr txBox="1"/>
          <p:nvPr/>
        </p:nvSpPr>
        <p:spPr>
          <a:xfrm>
            <a:off x="3792867" y="2844029"/>
            <a:ext cx="2651392" cy="334053"/>
          </a:xfrm>
          <a:prstGeom prst="rect">
            <a:avLst/>
          </a:prstGeom>
          <a:solidFill>
            <a:schemeClr val="bg1"/>
          </a:solidFill>
          <a:effectLst>
            <a:softEdge rad="63500"/>
          </a:effectLst>
        </p:spPr>
        <p:txBody>
          <a:bodyPr wrap="square" lIns="147934" tIns="73971" rIns="147934" bIns="73971">
            <a:spAutoFit/>
          </a:bodyPr>
          <a:lstStyle>
            <a:defPPr>
              <a:defRPr lang="ru-RU"/>
            </a:defPPr>
            <a:lvl1pPr algn="ctr">
              <a:defRPr sz="800" b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defTabSz="1056746" fontAlgn="base">
              <a:spcBef>
                <a:spcPct val="0"/>
              </a:spcBef>
              <a:spcAft>
                <a:spcPct val="0"/>
              </a:spcAft>
              <a:defRPr/>
            </a:pPr>
            <a:r>
              <a:rPr lang="ru-RU" sz="1200" dirty="0" err="1" smtClean="0">
                <a:solidFill>
                  <a:prstClr val="black"/>
                </a:solidFill>
              </a:rPr>
              <a:t>Мясниковский</a:t>
            </a:r>
            <a:r>
              <a:rPr lang="ru-RU" sz="1200" dirty="0" smtClean="0">
                <a:solidFill>
                  <a:prstClr val="black"/>
                </a:solidFill>
              </a:rPr>
              <a:t> район</a:t>
            </a:r>
            <a:endParaRPr lang="ru-RU" sz="1200" dirty="0">
              <a:solidFill>
                <a:prstClr val="black"/>
              </a:solidFill>
            </a:endParaRPr>
          </a:p>
        </p:txBody>
      </p:sp>
      <p:sp>
        <p:nvSpPr>
          <p:cNvPr id="420" name="Прямоугольник 419"/>
          <p:cNvSpPr/>
          <p:nvPr/>
        </p:nvSpPr>
        <p:spPr bwMode="auto">
          <a:xfrm>
            <a:off x="4713055" y="3155118"/>
            <a:ext cx="849608" cy="177215"/>
          </a:xfrm>
          <a:prstGeom prst="rect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anchor="ctr"/>
          <a:lstStyle/>
          <a:p>
            <a:pPr algn="ctr" defTabSz="909250">
              <a:defRPr/>
            </a:pP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425,98</a:t>
            </a:r>
            <a:r>
              <a:rPr lang="en-US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/</a:t>
            </a:r>
            <a:r>
              <a:rPr lang="ru-RU" sz="668" b="1" dirty="0" smtClean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56</a:t>
            </a:r>
            <a:endParaRPr lang="ru-RU" sz="668" b="1" dirty="0">
              <a:solidFill>
                <a:prstClr val="black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29" name="Прямоугольник 428"/>
          <p:cNvSpPr/>
          <p:nvPr/>
        </p:nvSpPr>
        <p:spPr bwMode="auto">
          <a:xfrm>
            <a:off x="4713055" y="3332333"/>
            <a:ext cx="832113" cy="153661"/>
          </a:xfrm>
          <a:prstGeom prst="rect">
            <a:avLst/>
          </a:prstGeom>
          <a:solidFill>
            <a:schemeClr val="accent6"/>
          </a:solidFill>
          <a:ln w="12700" cap="flat" cmpd="sng" algn="ctr">
            <a:solidFill>
              <a:sysClr val="windowText" lastClr="000000"/>
            </a:solidFill>
            <a:prstDash val="solid"/>
            <a:miter lim="800000"/>
          </a:ln>
          <a:effectLst/>
        </p:spPr>
        <p:txBody>
          <a:bodyPr lIns="101851" tIns="50925" rIns="101851" bIns="50925" anchor="ctr"/>
          <a:lstStyle/>
          <a:p>
            <a:pPr algn="ctr">
              <a:defRPr/>
            </a:pPr>
            <a:r>
              <a:rPr lang="ru-RU" sz="835" kern="0" dirty="0" smtClean="0">
                <a:solidFill>
                  <a:prstClr val="black"/>
                </a:solidFill>
                <a:cs typeface="Times New Roman" panose="02020603050405020304" pitchFamily="18" charset="0"/>
              </a:rPr>
              <a:t>13529/37690</a:t>
            </a:r>
            <a:endParaRPr lang="ru-RU" sz="835" b="1" kern="0" dirty="0">
              <a:solidFill>
                <a:prstClr val="black"/>
              </a:solidFill>
              <a:cs typeface="Times New Roman" panose="02020603050405020304" pitchFamily="18" charset="0"/>
            </a:endParaRPr>
          </a:p>
        </p:txBody>
      </p:sp>
      <p:grpSp>
        <p:nvGrpSpPr>
          <p:cNvPr id="433" name="Группа 432"/>
          <p:cNvGrpSpPr/>
          <p:nvPr/>
        </p:nvGrpSpPr>
        <p:grpSpPr>
          <a:xfrm>
            <a:off x="9624877" y="2439309"/>
            <a:ext cx="2974026" cy="3743622"/>
            <a:chOff x="7765301" y="4457439"/>
            <a:chExt cx="2974026" cy="3743622"/>
          </a:xfrm>
        </p:grpSpPr>
        <p:grpSp>
          <p:nvGrpSpPr>
            <p:cNvPr id="434" name="Группа 433"/>
            <p:cNvGrpSpPr/>
            <p:nvPr/>
          </p:nvGrpSpPr>
          <p:grpSpPr>
            <a:xfrm>
              <a:off x="7765301" y="4457439"/>
              <a:ext cx="2974026" cy="3743622"/>
              <a:chOff x="6897578" y="4082211"/>
              <a:chExt cx="2644738" cy="2764039"/>
            </a:xfrm>
          </p:grpSpPr>
          <p:sp>
            <p:nvSpPr>
              <p:cNvPr id="436" name="Text Box 97"/>
              <p:cNvSpPr txBox="1">
                <a:spLocks noChangeArrowheads="1"/>
              </p:cNvSpPr>
              <p:nvPr/>
            </p:nvSpPr>
            <p:spPr bwMode="auto">
              <a:xfrm>
                <a:off x="7066917" y="6209278"/>
                <a:ext cx="1460939" cy="152228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2" tIns="63992" rIns="127982" bIns="63992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endParaRPr lang="ru-RU" altLang="ru-RU" sz="500" b="0" dirty="0">
                  <a:solidFill>
                    <a:srgbClr val="000000"/>
                  </a:solidFill>
                  <a:cs typeface="Arial" panose="020B0604020202020204" pitchFamily="34" charset="0"/>
                </a:endParaRPr>
              </a:p>
            </p:txBody>
          </p:sp>
          <p:grpSp>
            <p:nvGrpSpPr>
              <p:cNvPr id="437" name="Группа 436"/>
              <p:cNvGrpSpPr/>
              <p:nvPr/>
            </p:nvGrpSpPr>
            <p:grpSpPr>
              <a:xfrm>
                <a:off x="6897578" y="4082211"/>
                <a:ext cx="2644738" cy="2764039"/>
                <a:chOff x="9401428" y="1559479"/>
                <a:chExt cx="3026400" cy="5253681"/>
              </a:xfrm>
            </p:grpSpPr>
            <p:grpSp>
              <p:nvGrpSpPr>
                <p:cNvPr id="442" name="Группа 441"/>
                <p:cNvGrpSpPr/>
                <p:nvPr/>
              </p:nvGrpSpPr>
              <p:grpSpPr>
                <a:xfrm>
                  <a:off x="9401428" y="1559479"/>
                  <a:ext cx="3026400" cy="5253681"/>
                  <a:chOff x="6759623" y="3727167"/>
                  <a:chExt cx="2464767" cy="3113013"/>
                </a:xfrm>
              </p:grpSpPr>
              <p:sp>
                <p:nvSpPr>
                  <p:cNvPr id="449" name="Rectangle 93"/>
                  <p:cNvSpPr>
                    <a:spLocks noChangeArrowheads="1"/>
                  </p:cNvSpPr>
                  <p:nvPr/>
                </p:nvSpPr>
                <p:spPr bwMode="auto">
                  <a:xfrm>
                    <a:off x="6759623" y="3767481"/>
                    <a:ext cx="2134158" cy="3072699"/>
                  </a:xfrm>
                  <a:prstGeom prst="rect">
                    <a:avLst/>
                  </a:prstGeom>
                  <a:solidFill>
                    <a:schemeClr val="bg1"/>
                  </a:solidFill>
                  <a:ln w="19050">
                    <a:solidFill>
                      <a:schemeClr val="tx1"/>
                    </a:solidFill>
                    <a:miter lim="800000"/>
                    <a:headEnd/>
                    <a:tailEnd/>
                  </a:ln>
                  <a:effectLst/>
                  <a:extLs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none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defTabSz="912321">
                      <a:defRPr/>
                    </a:pPr>
                    <a:endParaRPr lang="ru-RU" altLang="ru-RU" sz="800" dirty="0">
                      <a:solidFill>
                        <a:srgbClr val="000000"/>
                      </a:solidFill>
                      <a:latin typeface="Calibri" panose="020F0502020204030204" pitchFamily="34" charset="0"/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5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06136" y="5669858"/>
                    <a:ext cx="1833906" cy="363400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прогноз нарушения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ЛЭП </a:t>
                    </a:r>
                    <a:r>
                      <a:rPr lang="ru-RU" altLang="ru-RU" sz="1000" b="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(УГМС)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0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74325" y="3727167"/>
                    <a:ext cx="1606383" cy="241833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Условные обозначения</a:t>
                    </a:r>
                  </a:p>
                </p:txBody>
              </p:sp>
              <p:sp>
                <p:nvSpPr>
                  <p:cNvPr id="471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187581" y="6232909"/>
                    <a:ext cx="1609849" cy="209841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endParaRPr lang="ru-RU" altLang="ru-RU" sz="800" b="0" dirty="0">
                      <a:solidFill>
                        <a:srgbClr val="000000"/>
                      </a:solidFill>
                      <a:cs typeface="Arial" panose="020B0604020202020204" pitchFamily="34" charset="0"/>
                    </a:endParaRPr>
                  </a:p>
                </p:txBody>
              </p:sp>
              <p:sp>
                <p:nvSpPr>
                  <p:cNvPr id="472" name="TextBox 10"/>
                  <p:cNvSpPr txBox="1"/>
                  <p:nvPr/>
                </p:nvSpPr>
                <p:spPr>
                  <a:xfrm>
                    <a:off x="6844151" y="6597757"/>
                    <a:ext cx="591514" cy="204745"/>
                  </a:xfrm>
                  <a:prstGeom prst="rect">
                    <a:avLst/>
                  </a:prstGeom>
                  <a:solidFill>
                    <a:schemeClr val="bg1"/>
                  </a:solidFill>
                  <a:effectLst>
                    <a:softEdge rad="63500"/>
                  </a:effectLst>
                </p:spPr>
                <p:txBody>
                  <a:bodyPr wrap="square" rtlCol="0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l" defTabSz="912321">
                      <a:defRPr/>
                    </a:pPr>
                    <a:r>
                      <a:rPr lang="ru-RU" sz="1000" dirty="0" smtClean="0">
                        <a:solidFill>
                          <a:prstClr val="black"/>
                        </a:solidFill>
                        <a:latin typeface="Arial" pitchFamily="34" charset="0"/>
                        <a:cs typeface="Arial" pitchFamily="34" charset="0"/>
                      </a:rPr>
                      <a:t>Город</a:t>
                    </a:r>
                    <a:endParaRPr lang="ru-RU" sz="1000" dirty="0">
                      <a:solidFill>
                        <a:prstClr val="black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3" name="Полилиния 472"/>
                  <p:cNvSpPr/>
                  <p:nvPr/>
                </p:nvSpPr>
                <p:spPr>
                  <a:xfrm>
                    <a:off x="6881233" y="5740396"/>
                    <a:ext cx="324905" cy="204788"/>
                  </a:xfrm>
                  <a:custGeom>
                    <a:avLst/>
                    <a:gdLst>
                      <a:gd name="connsiteX0" fmla="*/ 42863 w 324905"/>
                      <a:gd name="connsiteY0" fmla="*/ 28575 h 204788"/>
                      <a:gd name="connsiteX1" fmla="*/ 47625 w 324905"/>
                      <a:gd name="connsiteY1" fmla="*/ 4763 h 204788"/>
                      <a:gd name="connsiteX2" fmla="*/ 61913 w 324905"/>
                      <a:gd name="connsiteY2" fmla="*/ 0 h 204788"/>
                      <a:gd name="connsiteX3" fmla="*/ 95250 w 324905"/>
                      <a:gd name="connsiteY3" fmla="*/ 4763 h 204788"/>
                      <a:gd name="connsiteX4" fmla="*/ 200025 w 324905"/>
                      <a:gd name="connsiteY4" fmla="*/ 9525 h 204788"/>
                      <a:gd name="connsiteX5" fmla="*/ 252413 w 324905"/>
                      <a:gd name="connsiteY5" fmla="*/ 14288 h 204788"/>
                      <a:gd name="connsiteX6" fmla="*/ 280988 w 324905"/>
                      <a:gd name="connsiteY6" fmla="*/ 23813 h 204788"/>
                      <a:gd name="connsiteX7" fmla="*/ 285750 w 324905"/>
                      <a:gd name="connsiteY7" fmla="*/ 52388 h 204788"/>
                      <a:gd name="connsiteX8" fmla="*/ 300038 w 324905"/>
                      <a:gd name="connsiteY8" fmla="*/ 57150 h 204788"/>
                      <a:gd name="connsiteX9" fmla="*/ 314325 w 324905"/>
                      <a:gd name="connsiteY9" fmla="*/ 66675 h 204788"/>
                      <a:gd name="connsiteX10" fmla="*/ 323850 w 324905"/>
                      <a:gd name="connsiteY10" fmla="*/ 80963 h 204788"/>
                      <a:gd name="connsiteX11" fmla="*/ 319088 w 324905"/>
                      <a:gd name="connsiteY11" fmla="*/ 180975 h 204788"/>
                      <a:gd name="connsiteX12" fmla="*/ 300038 w 324905"/>
                      <a:gd name="connsiteY12" fmla="*/ 185738 h 204788"/>
                      <a:gd name="connsiteX13" fmla="*/ 228600 w 324905"/>
                      <a:gd name="connsiteY13" fmla="*/ 190500 h 204788"/>
                      <a:gd name="connsiteX14" fmla="*/ 209550 w 324905"/>
                      <a:gd name="connsiteY14" fmla="*/ 195263 h 204788"/>
                      <a:gd name="connsiteX15" fmla="*/ 185738 w 324905"/>
                      <a:gd name="connsiteY15" fmla="*/ 200025 h 204788"/>
                      <a:gd name="connsiteX16" fmla="*/ 171450 w 324905"/>
                      <a:gd name="connsiteY16" fmla="*/ 204788 h 204788"/>
                      <a:gd name="connsiteX17" fmla="*/ 152400 w 324905"/>
                      <a:gd name="connsiteY17" fmla="*/ 190500 h 204788"/>
                      <a:gd name="connsiteX18" fmla="*/ 138113 w 324905"/>
                      <a:gd name="connsiteY18" fmla="*/ 180975 h 204788"/>
                      <a:gd name="connsiteX19" fmla="*/ 123825 w 324905"/>
                      <a:gd name="connsiteY19" fmla="*/ 166688 h 204788"/>
                      <a:gd name="connsiteX20" fmla="*/ 95250 w 324905"/>
                      <a:gd name="connsiteY20" fmla="*/ 152400 h 204788"/>
                      <a:gd name="connsiteX21" fmla="*/ 42863 w 324905"/>
                      <a:gd name="connsiteY21" fmla="*/ 147638 h 204788"/>
                      <a:gd name="connsiteX22" fmla="*/ 14288 w 324905"/>
                      <a:gd name="connsiteY22" fmla="*/ 133350 h 204788"/>
                      <a:gd name="connsiteX23" fmla="*/ 4763 w 324905"/>
                      <a:gd name="connsiteY23" fmla="*/ 119063 h 204788"/>
                      <a:gd name="connsiteX24" fmla="*/ 0 w 324905"/>
                      <a:gd name="connsiteY24" fmla="*/ 104775 h 204788"/>
                      <a:gd name="connsiteX25" fmla="*/ 19050 w 324905"/>
                      <a:gd name="connsiteY25" fmla="*/ 42863 h 204788"/>
                      <a:gd name="connsiteX26" fmla="*/ 42863 w 324905"/>
                      <a:gd name="connsiteY26" fmla="*/ 28575 h 204788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  <a:cxn ang="0">
                        <a:pos x="connsiteX14" y="connsiteY14"/>
                      </a:cxn>
                      <a:cxn ang="0">
                        <a:pos x="connsiteX15" y="connsiteY15"/>
                      </a:cxn>
                      <a:cxn ang="0">
                        <a:pos x="connsiteX16" y="connsiteY16"/>
                      </a:cxn>
                      <a:cxn ang="0">
                        <a:pos x="connsiteX17" y="connsiteY17"/>
                      </a:cxn>
                      <a:cxn ang="0">
                        <a:pos x="connsiteX18" y="connsiteY18"/>
                      </a:cxn>
                      <a:cxn ang="0">
                        <a:pos x="connsiteX19" y="connsiteY19"/>
                      </a:cxn>
                      <a:cxn ang="0">
                        <a:pos x="connsiteX20" y="connsiteY20"/>
                      </a:cxn>
                      <a:cxn ang="0">
                        <a:pos x="connsiteX21" y="connsiteY21"/>
                      </a:cxn>
                      <a:cxn ang="0">
                        <a:pos x="connsiteX22" y="connsiteY22"/>
                      </a:cxn>
                      <a:cxn ang="0">
                        <a:pos x="connsiteX23" y="connsiteY23"/>
                      </a:cxn>
                      <a:cxn ang="0">
                        <a:pos x="connsiteX24" y="connsiteY24"/>
                      </a:cxn>
                      <a:cxn ang="0">
                        <a:pos x="connsiteX25" y="connsiteY25"/>
                      </a:cxn>
                      <a:cxn ang="0">
                        <a:pos x="connsiteX26" y="connsiteY26"/>
                      </a:cxn>
                    </a:cxnLst>
                    <a:rect l="l" t="t" r="r" b="b"/>
                    <a:pathLst>
                      <a:path w="324905" h="204788">
                        <a:moveTo>
                          <a:pt x="42863" y="28575"/>
                        </a:moveTo>
                        <a:cubicBezTo>
                          <a:pt x="44450" y="20638"/>
                          <a:pt x="43135" y="11498"/>
                          <a:pt x="47625" y="4763"/>
                        </a:cubicBezTo>
                        <a:cubicBezTo>
                          <a:pt x="50410" y="586"/>
                          <a:pt x="56893" y="0"/>
                          <a:pt x="61913" y="0"/>
                        </a:cubicBezTo>
                        <a:cubicBezTo>
                          <a:pt x="73138" y="0"/>
                          <a:pt x="84138" y="3175"/>
                          <a:pt x="95250" y="4763"/>
                        </a:cubicBezTo>
                        <a:cubicBezTo>
                          <a:pt x="147969" y="22336"/>
                          <a:pt x="113804" y="14914"/>
                          <a:pt x="200025" y="9525"/>
                        </a:cubicBezTo>
                        <a:cubicBezTo>
                          <a:pt x="217488" y="11113"/>
                          <a:pt x="235145" y="11241"/>
                          <a:pt x="252413" y="14288"/>
                        </a:cubicBezTo>
                        <a:cubicBezTo>
                          <a:pt x="262300" y="16033"/>
                          <a:pt x="280988" y="23813"/>
                          <a:pt x="280988" y="23813"/>
                        </a:cubicBezTo>
                        <a:cubicBezTo>
                          <a:pt x="282575" y="33338"/>
                          <a:pt x="280959" y="44004"/>
                          <a:pt x="285750" y="52388"/>
                        </a:cubicBezTo>
                        <a:cubicBezTo>
                          <a:pt x="288241" y="56747"/>
                          <a:pt x="295548" y="54905"/>
                          <a:pt x="300038" y="57150"/>
                        </a:cubicBezTo>
                        <a:cubicBezTo>
                          <a:pt x="305157" y="59710"/>
                          <a:pt x="309563" y="63500"/>
                          <a:pt x="314325" y="66675"/>
                        </a:cubicBezTo>
                        <a:cubicBezTo>
                          <a:pt x="317500" y="71438"/>
                          <a:pt x="323612" y="75244"/>
                          <a:pt x="323850" y="80963"/>
                        </a:cubicBezTo>
                        <a:cubicBezTo>
                          <a:pt x="325240" y="114309"/>
                          <a:pt x="326484" y="148430"/>
                          <a:pt x="319088" y="180975"/>
                        </a:cubicBezTo>
                        <a:cubicBezTo>
                          <a:pt x="317637" y="187358"/>
                          <a:pt x="306548" y="185053"/>
                          <a:pt x="300038" y="185738"/>
                        </a:cubicBezTo>
                        <a:cubicBezTo>
                          <a:pt x="276304" y="188236"/>
                          <a:pt x="252413" y="188913"/>
                          <a:pt x="228600" y="190500"/>
                        </a:cubicBezTo>
                        <a:cubicBezTo>
                          <a:pt x="222250" y="192088"/>
                          <a:pt x="215940" y="193843"/>
                          <a:pt x="209550" y="195263"/>
                        </a:cubicBezTo>
                        <a:cubicBezTo>
                          <a:pt x="201648" y="197019"/>
                          <a:pt x="193591" y="198062"/>
                          <a:pt x="185738" y="200025"/>
                        </a:cubicBezTo>
                        <a:cubicBezTo>
                          <a:pt x="180868" y="201243"/>
                          <a:pt x="176213" y="203200"/>
                          <a:pt x="171450" y="204788"/>
                        </a:cubicBezTo>
                        <a:cubicBezTo>
                          <a:pt x="165100" y="200025"/>
                          <a:pt x="158859" y="195114"/>
                          <a:pt x="152400" y="190500"/>
                        </a:cubicBezTo>
                        <a:cubicBezTo>
                          <a:pt x="147743" y="187173"/>
                          <a:pt x="142510" y="184639"/>
                          <a:pt x="138113" y="180975"/>
                        </a:cubicBezTo>
                        <a:cubicBezTo>
                          <a:pt x="132939" y="176663"/>
                          <a:pt x="128999" y="171000"/>
                          <a:pt x="123825" y="166688"/>
                        </a:cubicBezTo>
                        <a:cubicBezTo>
                          <a:pt x="116019" y="160183"/>
                          <a:pt x="105619" y="153881"/>
                          <a:pt x="95250" y="152400"/>
                        </a:cubicBezTo>
                        <a:cubicBezTo>
                          <a:pt x="77892" y="149920"/>
                          <a:pt x="60325" y="149225"/>
                          <a:pt x="42863" y="147638"/>
                        </a:cubicBezTo>
                        <a:cubicBezTo>
                          <a:pt x="31242" y="143764"/>
                          <a:pt x="23520" y="142582"/>
                          <a:pt x="14288" y="133350"/>
                        </a:cubicBezTo>
                        <a:cubicBezTo>
                          <a:pt x="10241" y="129303"/>
                          <a:pt x="7323" y="124182"/>
                          <a:pt x="4763" y="119063"/>
                        </a:cubicBezTo>
                        <a:cubicBezTo>
                          <a:pt x="2518" y="114573"/>
                          <a:pt x="1588" y="109538"/>
                          <a:pt x="0" y="104775"/>
                        </a:cubicBezTo>
                        <a:cubicBezTo>
                          <a:pt x="5433" y="50448"/>
                          <a:pt x="-6518" y="68431"/>
                          <a:pt x="19050" y="42863"/>
                        </a:cubicBezTo>
                        <a:lnTo>
                          <a:pt x="42863" y="28575"/>
                        </a:lnTo>
                        <a:close/>
                      </a:path>
                    </a:pathLst>
                  </a:custGeom>
                  <a:solidFill>
                    <a:srgbClr val="FF0000">
                      <a:alpha val="40000"/>
                    </a:srgbClr>
                  </a:solidFill>
                  <a:ln>
                    <a:solidFill>
                      <a:srgbClr val="FF0000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endParaRPr lang="ru-RU" sz="800" dirty="0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474" name="Прямоугольник 473"/>
                  <p:cNvSpPr/>
                  <p:nvPr/>
                </p:nvSpPr>
                <p:spPr>
                  <a:xfrm>
                    <a:off x="6789967" y="6011515"/>
                    <a:ext cx="527227" cy="138165"/>
                  </a:xfrm>
                  <a:prstGeom prst="rect">
                    <a:avLst/>
                  </a:prstGeom>
                  <a:solidFill>
                    <a:srgbClr val="FFFF00"/>
                  </a:solidFill>
                  <a:ln>
                    <a:solidFill>
                      <a:schemeClr val="tx1"/>
                    </a:solidFill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lt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 algn="ctr" defTabSz="912321">
                      <a:defRPr/>
                    </a:pPr>
                    <a:r>
                      <a:rPr lang="ru-RU" sz="800" dirty="0">
                        <a:solidFill>
                          <a:prstClr val="black"/>
                        </a:solidFill>
                        <a:latin typeface="Times New Roman" panose="02020603050405020304" pitchFamily="18" charset="0"/>
                        <a:cs typeface="Times New Roman" panose="02020603050405020304" pitchFamily="18" charset="0"/>
                      </a:rPr>
                      <a:t>321/20</a:t>
                    </a:r>
                  </a:p>
                </p:txBody>
              </p:sp>
              <p:sp>
                <p:nvSpPr>
                  <p:cNvPr id="475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49111" y="6567185"/>
                    <a:ext cx="1831079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муниципальное образование</a:t>
                    </a:r>
                  </a:p>
                </p:txBody>
              </p:sp>
              <p:sp>
                <p:nvSpPr>
                  <p:cNvPr id="476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327897" y="4656852"/>
                    <a:ext cx="1896493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wrap="square"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b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 - линии </a:t>
                    </a:r>
                    <a:r>
                      <a:rPr lang="ru-RU" altLang="ru-RU" sz="1000" b="0" dirty="0" smtClean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электропередач</a:t>
                    </a:r>
                    <a:endPara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endParaRPr>
                  </a:p>
                </p:txBody>
              </p:sp>
              <p:sp>
                <p:nvSpPr>
                  <p:cNvPr id="477" name="Text Box 97"/>
                  <p:cNvSpPr txBox="1">
                    <a:spLocks noChangeArrowheads="1"/>
                  </p:cNvSpPr>
                  <p:nvPr/>
                </p:nvSpPr>
                <p:spPr bwMode="auto">
                  <a:xfrm>
                    <a:off x="7266267" y="5973077"/>
                    <a:ext cx="1898652" cy="235434"/>
                  </a:xfrm>
                  <a:prstGeom prst="rect">
                    <a:avLst/>
                  </a:prstGeom>
                  <a:noFill/>
                  <a:ln>
                    <a:noFill/>
                  </a:ln>
                  <a:effectLst/>
                  <a:extLst>
                    <a:ext uri="{909E8E84-426E-40DD-AFC4-6F175D3DCCD1}">
                      <a14:hiddenFill xmlns:a14="http://schemas.microsoft.com/office/drawing/2010/main">
                        <a:solidFill>
                          <a:schemeClr val="accent1"/>
                        </a:solidFill>
                      </a14:hiddenFill>
                    </a:ext>
                    <a:ext uri="{91240B29-F687-4F45-9708-019B960494DF}">
                      <a14:hiddenLine xmlns:a14="http://schemas.microsoft.com/office/drawing/2010/main" w="9525">
                        <a:solidFill>
                          <a:schemeClr val="tx1"/>
                        </a:solidFill>
                        <a:miter lim="800000"/>
                        <a:headEnd/>
                        <a:tailEnd/>
                      </a14:hiddenLine>
                    </a:ext>
                    <a:ext uri="{AF507438-7753-43E0-B8FC-AC1667EBCBE1}">
                      <a14:hiddenEffects xmlns:a14="http://schemas.microsoft.com/office/drawing/2010/main">
                        <a:effectLst>
                          <a:outerShdw dist="35921" dir="2700000" algn="ctr" rotWithShape="0">
                            <a:schemeClr val="bg2"/>
                          </a:outerShdw>
                        </a:effectLst>
                      </a14:hiddenEffects>
                    </a:ext>
                  </a:extLst>
                </p:spPr>
                <p:txBody>
                  <a:bodyPr lIns="127985" tIns="63994" rIns="127985" bIns="63994">
                    <a:spAutoFit/>
                  </a:bodyPr>
                  <a:lstStyle>
                    <a:defPPr>
                      <a:defRPr lang="ru-RU"/>
                    </a:defPPr>
                    <a:lvl1pPr marL="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1pPr>
                    <a:lvl2pPr marL="527242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2pPr>
                    <a:lvl3pPr marL="1054488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3pPr>
                    <a:lvl4pPr marL="1581736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4pPr>
                    <a:lvl5pPr marL="210896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5pPr>
                    <a:lvl6pPr marL="2636191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6pPr>
                    <a:lvl7pPr marL="3163420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7pPr>
                    <a:lvl8pPr marL="3690663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8pPr>
                    <a:lvl9pPr marL="4217897" algn="l" defTabSz="1054488" rtl="0" eaLnBrk="1" latinLnBrk="0" hangingPunct="1">
                      <a:defRPr sz="2100" kern="1200">
                        <a:solidFill>
                          <a:schemeClr val="tx1"/>
                        </a:solidFill>
                        <a:latin typeface="+mn-lt"/>
                        <a:ea typeface="+mn-ea"/>
                        <a:cs typeface="+mn-cs"/>
                      </a:defRPr>
                    </a:lvl9pPr>
                  </a:lstStyle>
                  <a:p>
                    <a:pPr>
                      <a:defRPr/>
                    </a:pPr>
                    <a:r>
                      <a:rPr lang="ru-RU" altLang="ru-RU" sz="1000" kern="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- </a:t>
                    </a:r>
                    <a:r>
                      <a:rPr lang="ru-RU" altLang="ru-RU" sz="1000" dirty="0">
                        <a:solidFill>
                          <a:srgbClr val="000000"/>
                        </a:solidFill>
                        <a:latin typeface="Arial" pitchFamily="34" charset="0"/>
                        <a:cs typeface="Arial" pitchFamily="34" charset="0"/>
                      </a:rPr>
                      <a:t>протяженность ЛЭП/ТП (шт.)</a:t>
                    </a:r>
                  </a:p>
                </p:txBody>
              </p:sp>
            </p:grpSp>
            <p:sp>
              <p:nvSpPr>
                <p:cNvPr id="443" name="Скругленный прямоугольник 442"/>
                <p:cNvSpPr/>
                <p:nvPr/>
              </p:nvSpPr>
              <p:spPr>
                <a:xfrm>
                  <a:off x="9637258" y="6127238"/>
                  <a:ext cx="282820" cy="225201"/>
                </a:xfrm>
                <a:prstGeom prst="roundRect">
                  <a:avLst/>
                </a:prstGeom>
                <a:solidFill>
                  <a:schemeClr val="accent6">
                    <a:lumMod val="20000"/>
                    <a:lumOff val="80000"/>
                  </a:schemeClr>
                </a:solidFill>
                <a:ln>
                  <a:solidFill>
                    <a:schemeClr val="tx1"/>
                  </a:solidFill>
                </a:ln>
                <a:effectLst>
                  <a:outerShdw blurRad="50800" dist="38100" dir="2700000" algn="tl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lIns="0" tIns="0" rIns="0" bIns="0" rtlCol="0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lt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b="1" dirty="0">
                      <a:solidFill>
                        <a:prstClr val="black"/>
                      </a:solidFill>
                      <a:latin typeface="Times New Roman" panose="02020603050405020304" pitchFamily="18" charset="0"/>
                      <a:cs typeface="Times New Roman" panose="02020603050405020304" pitchFamily="18" charset="0"/>
                    </a:rPr>
                    <a:t>60%</a:t>
                  </a:r>
                </a:p>
              </p:txBody>
            </p:sp>
            <p:sp>
              <p:nvSpPr>
                <p:cNvPr id="444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08980" y="5925488"/>
                  <a:ext cx="2202328" cy="545576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80200" tIns="40101" rIns="80200" bIns="40101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defTabSz="955471">
                    <a:defRPr/>
                  </a:pP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 - </a:t>
                  </a:r>
                  <a:r>
                    <a:rPr lang="ru-RU" altLang="ru-RU" sz="1000" b="0" dirty="0" smtClean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износ электроэнергетических </a:t>
                  </a:r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систем </a:t>
                  </a:r>
                </a:p>
              </p:txBody>
            </p:sp>
            <p:sp>
              <p:nvSpPr>
                <p:cNvPr id="445" name="Прямоугольник 444"/>
                <p:cNvSpPr/>
                <p:nvPr/>
              </p:nvSpPr>
              <p:spPr>
                <a:xfrm>
                  <a:off x="9438681" y="5747122"/>
                  <a:ext cx="658385" cy="230603"/>
                </a:xfrm>
                <a:prstGeom prst="rect">
                  <a:avLst/>
                </a:prstGeom>
                <a:solidFill>
                  <a:srgbClr val="92D050"/>
                </a:solidFill>
                <a:ln w="12700" cap="flat" cmpd="sng" algn="ctr">
                  <a:solidFill>
                    <a:sysClr val="windowText" lastClr="000000"/>
                  </a:solidFill>
                  <a:prstDash val="solid"/>
                  <a:miter lim="800000"/>
                </a:ln>
                <a:effectLst/>
              </p:spPr>
              <p:txBody>
                <a:bodyPr lIns="68571" tIns="34286" rIns="68571" bIns="34286" anchor="ctr"/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pPr algn="ctr" defTabSz="912321"/>
                  <a:r>
                    <a:rPr lang="ru-RU" sz="800" kern="0" dirty="0">
                      <a:solidFill>
                        <a:prstClr val="black"/>
                      </a:solidFill>
                      <a:cs typeface="Times New Roman" panose="02020603050405020304" pitchFamily="18" charset="0"/>
                    </a:rPr>
                    <a:t>19/330</a:t>
                  </a:r>
                </a:p>
              </p:txBody>
            </p:sp>
            <p:sp>
              <p:nvSpPr>
                <p:cNvPr id="446" name="Text Box 97"/>
                <p:cNvSpPr txBox="1">
                  <a:spLocks noChangeArrowheads="1"/>
                </p:cNvSpPr>
                <p:nvPr/>
              </p:nvSpPr>
              <p:spPr bwMode="auto">
                <a:xfrm>
                  <a:off x="10025082" y="5647837"/>
                  <a:ext cx="1868848" cy="397313"/>
                </a:xfrm>
                <a:prstGeom prst="rect">
                  <a:avLst/>
                </a:prstGeom>
                <a:noFill/>
                <a:ln>
                  <a:noFill/>
                </a:ln>
                <a:effectLst/>
                <a:extLst>
                  <a:ext uri="{909E8E84-426E-40DD-AFC4-6F175D3DCCD1}">
                    <a14:hiddenFill xmlns:a14="http://schemas.microsoft.com/office/drawing/2010/main">
                      <a:solidFill>
                        <a:schemeClr val="accent1"/>
                      </a:solidFill>
                    </a14:hiddenFill>
                  </a:ext>
                  <a:ext uri="{91240B29-F687-4F45-9708-019B960494DF}">
                    <a14:hiddenLine xmlns:a14="http://schemas.microsoft.com/office/drawing/2010/main" w="9525">
                      <a:solidFill>
                        <a:schemeClr val="tx1"/>
                      </a:solidFill>
                      <a:miter lim="800000"/>
                      <a:headEnd/>
                      <a:tailEnd/>
                    </a14:hiddenLine>
                  </a:ext>
                  <a:ext uri="{AF507438-7753-43E0-B8FC-AC1667EBCBE1}">
                    <a14:hiddenEffects xmlns:a14="http://schemas.microsoft.com/office/drawing/2010/main">
                      <a:effectLst>
                        <a:outerShdw dist="35921" dir="2700000" algn="ctr" rotWithShape="0">
                          <a:schemeClr val="bg2"/>
                        </a:outerShdw>
                      </a:effectLst>
                    </a14:hiddenEffects>
                  </a:ext>
                </a:extLst>
              </p:spPr>
              <p:txBody>
                <a:bodyPr wrap="square" lIns="127973" tIns="63988" rIns="127973" bIns="63988">
                  <a:spAutoFit/>
                </a:bodyPr>
                <a:lstStyle>
                  <a:defPPr>
                    <a:defRPr lang="ru-RU"/>
                  </a:defPPr>
                  <a:lvl1pPr marL="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1pPr>
                  <a:lvl2pPr marL="527242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2pPr>
                  <a:lvl3pPr marL="1054488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3pPr>
                  <a:lvl4pPr marL="1581736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4pPr>
                  <a:lvl5pPr marL="210896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5pPr>
                  <a:lvl6pPr marL="2636191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6pPr>
                  <a:lvl7pPr marL="3163420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7pPr>
                  <a:lvl8pPr marL="3690663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8pPr>
                  <a:lvl9pPr marL="4217897" algn="l" defTabSz="1054488" rtl="0" eaLnBrk="1" latinLnBrk="0" hangingPunct="1">
                    <a:defRPr sz="2100" kern="1200">
                      <a:solidFill>
                        <a:schemeClr val="tx1"/>
                      </a:solidFill>
                      <a:latin typeface="+mn-lt"/>
                      <a:ea typeface="+mn-ea"/>
                      <a:cs typeface="+mn-cs"/>
                    </a:defRPr>
                  </a:lvl9pPr>
                </a:lstStyle>
                <a:p>
                  <a:r>
                    <a:rPr lang="ru-RU" altLang="ru-RU" sz="1000" b="0" dirty="0">
                      <a:solidFill>
                        <a:srgbClr val="000000"/>
                      </a:solidFill>
                      <a:latin typeface="Arial" pitchFamily="34" charset="0"/>
                      <a:cs typeface="Arial" pitchFamily="34" charset="0"/>
                    </a:rPr>
                    <a:t>- кол-во домов /населения</a:t>
                  </a:r>
                </a:p>
              </p:txBody>
            </p:sp>
          </p:grpSp>
          <p:sp>
            <p:nvSpPr>
              <p:cNvPr id="438" name="Text Box 97"/>
              <p:cNvSpPr txBox="1">
                <a:spLocks noChangeArrowheads="1"/>
              </p:cNvSpPr>
              <p:nvPr/>
            </p:nvSpPr>
            <p:spPr bwMode="auto">
              <a:xfrm>
                <a:off x="7335606" y="5464351"/>
                <a:ext cx="1948620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количество </a:t>
                </a:r>
                <a:r>
                  <a:rPr lang="ru-RU" altLang="ru-RU" sz="1000" b="0" kern="0" dirty="0" smtClean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осадков (УГМС), </a:t>
                </a: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мм</a:t>
                </a:r>
              </a:p>
            </p:txBody>
          </p:sp>
          <p:sp>
            <p:nvSpPr>
              <p:cNvPr id="439" name="TextBox 23"/>
              <p:cNvSpPr txBox="1"/>
              <p:nvPr/>
            </p:nvSpPr>
            <p:spPr>
              <a:xfrm>
                <a:off x="7029503" y="5479167"/>
                <a:ext cx="383894" cy="181793"/>
              </a:xfrm>
              <a:prstGeom prst="rect">
                <a:avLst/>
              </a:prstGeom>
              <a:solidFill>
                <a:srgbClr val="4F81BD">
                  <a:lumMod val="75000"/>
                </a:srgbClr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2</a:t>
                </a:r>
                <a:r>
                  <a:rPr lang="ru-RU" sz="1000" kern="0" dirty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0</a:t>
                </a:r>
              </a:p>
            </p:txBody>
          </p:sp>
          <p:sp>
            <p:nvSpPr>
              <p:cNvPr id="440" name="TextBox 23"/>
              <p:cNvSpPr txBox="1"/>
              <p:nvPr/>
            </p:nvSpPr>
            <p:spPr>
              <a:xfrm>
                <a:off x="7041092" y="5647261"/>
                <a:ext cx="372305" cy="181793"/>
              </a:xfrm>
              <a:prstGeom prst="rect">
                <a:avLst/>
              </a:prstGeom>
              <a:solidFill>
                <a:srgbClr val="FF9900"/>
              </a:solidFill>
              <a:effectLst>
                <a:softEdge rad="63500"/>
              </a:effectLst>
            </p:spPr>
            <p:txBody>
              <a:bodyPr wrap="square" rtlCol="0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defTabSz="912321">
                  <a:defRPr/>
                </a:pPr>
                <a:r>
                  <a:rPr lang="ru-RU" sz="1000" kern="0" dirty="0" smtClean="0">
                    <a:solidFill>
                      <a:prstClr val="black"/>
                    </a:solidFill>
                    <a:latin typeface="Arial" pitchFamily="34" charset="0"/>
                    <a:cs typeface="Arial" pitchFamily="34" charset="0"/>
                  </a:rPr>
                  <a:t>15</a:t>
                </a:r>
                <a:endParaRPr lang="ru-RU" sz="1000" kern="0" dirty="0">
                  <a:solidFill>
                    <a:prstClr val="black"/>
                  </a:solidFill>
                  <a:latin typeface="Arial" pitchFamily="34" charset="0"/>
                  <a:cs typeface="Arial" pitchFamily="34" charset="0"/>
                </a:endParaRPr>
              </a:p>
            </p:txBody>
          </p:sp>
          <p:sp>
            <p:nvSpPr>
              <p:cNvPr id="441" name="Text Box 97"/>
              <p:cNvSpPr txBox="1">
                <a:spLocks noChangeArrowheads="1"/>
              </p:cNvSpPr>
              <p:nvPr/>
            </p:nvSpPr>
            <p:spPr bwMode="auto">
              <a:xfrm>
                <a:off x="7449857" y="5637358"/>
                <a:ext cx="1659776" cy="185187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95989" tIns="47996" rIns="95989" bIns="47996">
                <a:spAutoFit/>
              </a:bodyPr>
              <a:lstStyle>
                <a:defPPr>
                  <a:defRPr lang="ru-RU"/>
                </a:defPPr>
                <a:lvl1pPr marL="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1pPr>
                <a:lvl2pPr marL="527242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2pPr>
                <a:lvl3pPr marL="1054488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3pPr>
                <a:lvl4pPr marL="1581736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4pPr>
                <a:lvl5pPr marL="210896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5pPr>
                <a:lvl6pPr marL="2636191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6pPr>
                <a:lvl7pPr marL="3163420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7pPr>
                <a:lvl8pPr marL="3690663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8pPr>
                <a:lvl9pPr marL="4217897" algn="l" defTabSz="1054488" rtl="0" eaLnBrk="1" latinLnBrk="0" hangingPunct="1">
                  <a:defRPr sz="2100" kern="1200">
                    <a:solidFill>
                      <a:schemeClr val="tx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>
                  <a:defRPr/>
                </a:pPr>
                <a:r>
                  <a:rPr lang="ru-RU" altLang="ru-RU" sz="1000" b="0" kern="0" dirty="0">
                    <a:solidFill>
                      <a:srgbClr val="000000"/>
                    </a:solidFill>
                    <a:latin typeface="Arial" pitchFamily="34" charset="0"/>
                    <a:cs typeface="Arial" pitchFamily="34" charset="0"/>
                  </a:rPr>
                  <a:t>- порывы ветра (УГМС), м/с</a:t>
                </a:r>
              </a:p>
            </p:txBody>
          </p:sp>
        </p:grpSp>
        <p:pic>
          <p:nvPicPr>
            <p:cNvPr id="435" name="Рисунок 434"/>
            <p:cNvPicPr>
              <a:picLocks noChangeAspect="1"/>
            </p:cNvPicPr>
            <p:nvPr/>
          </p:nvPicPr>
          <p:blipFill>
            <a:blip r:embed="rId5"/>
            <a:stretch>
              <a:fillRect/>
            </a:stretch>
          </p:blipFill>
          <p:spPr>
            <a:xfrm>
              <a:off x="7899635" y="5141222"/>
              <a:ext cx="649048" cy="1206564"/>
            </a:xfrm>
            <a:prstGeom prst="rect">
              <a:avLst/>
            </a:prstGeom>
          </p:spPr>
        </p:pic>
      </p:grpSp>
      <p:sp>
        <p:nvSpPr>
          <p:cNvPr id="478" name="Text Box 97"/>
          <p:cNvSpPr txBox="1">
            <a:spLocks noChangeArrowheads="1"/>
          </p:cNvSpPr>
          <p:nvPr/>
        </p:nvSpPr>
        <p:spPr bwMode="auto">
          <a:xfrm>
            <a:off x="10432823" y="2844029"/>
            <a:ext cx="1053526" cy="283126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square" lIns="127985" tIns="63994" rIns="127985" bIns="63994">
            <a:spAutoFit/>
          </a:bodyPr>
          <a:lstStyle>
            <a:defPPr>
              <a:defRPr lang="ru-RU"/>
            </a:defPPr>
            <a:lvl1pPr marL="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527242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054488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581736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10896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636191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3163420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690663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4217897" algn="l" defTabSz="1054488" rtl="0" eaLnBrk="1" latinLnBrk="0" hangingPunct="1">
              <a:defRPr sz="21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ru-RU" altLang="ru-RU" sz="1000" b="0" dirty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 </a:t>
            </a:r>
            <a:r>
              <a:rPr lang="ru-RU" altLang="ru-RU" sz="1000" b="0" dirty="0" smtClean="0">
                <a:solidFill>
                  <a:srgbClr val="000000"/>
                </a:solidFill>
                <a:latin typeface="Arial" pitchFamily="34" charset="0"/>
                <a:cs typeface="Arial" pitchFamily="34" charset="0"/>
              </a:rPr>
              <a:t>ветер, м/с</a:t>
            </a:r>
            <a:endParaRPr lang="ru-RU" altLang="ru-RU" sz="1000" b="0" dirty="0">
              <a:solidFill>
                <a:srgbClr val="000000"/>
              </a:solidFill>
              <a:latin typeface="Arial" pitchFamily="34" charset="0"/>
              <a:cs typeface="Arial" pitchFamily="34" charset="0"/>
            </a:endParaRPr>
          </a:p>
        </p:txBody>
      </p:sp>
      <p:pic>
        <p:nvPicPr>
          <p:cNvPr id="479" name="Рисунок 478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9745347" y="2715587"/>
            <a:ext cx="2325721" cy="224602"/>
          </a:xfrm>
          <a:prstGeom prst="rect">
            <a:avLst/>
          </a:prstGeom>
        </p:spPr>
      </p:pic>
      <p:sp>
        <p:nvSpPr>
          <p:cNvPr id="480" name="Rectangle 152"/>
          <p:cNvSpPr>
            <a:spLocks noChangeArrowheads="1"/>
          </p:cNvSpPr>
          <p:nvPr/>
        </p:nvSpPr>
        <p:spPr bwMode="auto">
          <a:xfrm>
            <a:off x="10499258" y="6220451"/>
            <a:ext cx="1692742" cy="646331"/>
          </a:xfrm>
          <a:prstGeom prst="rect">
            <a:avLst/>
          </a:prstGeom>
          <a:solidFill>
            <a:schemeClr val="bg1">
              <a:alpha val="96861"/>
            </a:schemeClr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square" lIns="22554" tIns="0" rIns="22554" bIns="0" anchor="ctr">
            <a:spAutoFit/>
          </a:bodyPr>
          <a:lstStyle/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Исп.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ЦУКС 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ГУ МЧС России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по Ростовской области </a:t>
            </a:r>
            <a:endParaRPr lang="ru-RU" altLang="ru-RU" sz="700" dirty="0" smtClean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АРМ-6</a:t>
            </a: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17.</a:t>
            </a:r>
            <a:r>
              <a:rPr lang="ru-RU" alt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0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0 </a:t>
            </a: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15.12.2024</a:t>
            </a:r>
            <a:endParaRPr lang="ru-RU" altLang="ru-RU" sz="700" dirty="0">
              <a:latin typeface="Times New Roman" panose="02020603050405020304" pitchFamily="18" charset="0"/>
              <a:cs typeface="Times New Roman" panose="02020603050405020304" pitchFamily="18" charset="0"/>
            </a:endParaRPr>
          </a:p>
          <a:p>
            <a:pPr defTabSz="1727942">
              <a:spcBef>
                <a:spcPct val="0"/>
              </a:spcBef>
            </a:pPr>
            <a:r>
              <a:rPr lang="ru-RU" alt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Гукасян Е.В.</a:t>
            </a:r>
          </a:p>
          <a:p>
            <a:pPr defTabSz="1727942">
              <a:spcBef>
                <a:spcPct val="0"/>
              </a:spcBef>
            </a:pPr>
            <a:r>
              <a:rPr lang="ru-RU" sz="700" dirty="0" smtClean="0">
                <a:latin typeface="Times New Roman" panose="02020603050405020304" pitchFamily="18" charset="0"/>
                <a:cs typeface="Times New Roman" panose="02020603050405020304" pitchFamily="18" charset="0"/>
              </a:rPr>
              <a:t>Тел</a:t>
            </a:r>
            <a:r>
              <a:rPr lang="ru-RU" sz="700" dirty="0">
                <a:latin typeface="Times New Roman" panose="02020603050405020304" pitchFamily="18" charset="0"/>
                <a:cs typeface="Times New Roman" panose="02020603050405020304" pitchFamily="18" charset="0"/>
              </a:rPr>
              <a:t>. </a:t>
            </a:r>
            <a:r>
              <a:rPr lang="ru-RU" sz="700" dirty="0">
                <a:solidFill>
                  <a:prstClr val="black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3201-1216</a:t>
            </a:r>
          </a:p>
        </p:txBody>
      </p:sp>
    </p:spTree>
    <p:extLst>
      <p:ext uri="{BB962C8B-B14F-4D97-AF65-F5344CB8AC3E}">
        <p14:creationId xmlns:p14="http://schemas.microsoft.com/office/powerpoint/2010/main" val="223326946"/>
      </p:ext>
    </p:extLst>
  </p:cSld>
  <p:clrMapOvr>
    <a:masterClrMapping/>
  </p:clrMapOvr>
  <p:transition advClick="0" advTm="3000"/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Стандартная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8907</TotalTime>
  <Words>1545</Words>
  <Application>Microsoft Office PowerPoint</Application>
  <PresentationFormat>Широкоэкранный</PresentationFormat>
  <Paragraphs>495</Paragraphs>
  <Slides>14</Slides>
  <Notes>13</Notes>
  <HiddenSlides>0</HiddenSlides>
  <MMClips>0</MMClips>
  <ScaleCrop>false</ScaleCrop>
  <HeadingPairs>
    <vt:vector size="6" baseType="variant">
      <vt:variant>
        <vt:lpstr>Использованные шрифты</vt:lpstr>
      </vt:variant>
      <vt:variant>
        <vt:i4>4</vt:i4>
      </vt:variant>
      <vt:variant>
        <vt:lpstr>Тема</vt:lpstr>
      </vt:variant>
      <vt:variant>
        <vt:i4>1</vt:i4>
      </vt:variant>
      <vt:variant>
        <vt:lpstr>Заголовки слайдов</vt:lpstr>
      </vt:variant>
      <vt:variant>
        <vt:i4>14</vt:i4>
      </vt:variant>
    </vt:vector>
  </HeadingPairs>
  <TitlesOfParts>
    <vt:vector size="19" baseType="lpstr">
      <vt:lpstr>Arial</vt:lpstr>
      <vt:lpstr>Calibri</vt:lpstr>
      <vt:lpstr>Calibri Light</vt:lpstr>
      <vt:lpstr>Times New Roman</vt:lpstr>
      <vt:lpstr>Тема Office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Презентация PowerPoint</dc:title>
  <dc:creator>Родионов Александр Александрович</dc:creator>
  <cp:lastModifiedBy>Ст. инженер ЦМП по РО - Гукасян Е.В.</cp:lastModifiedBy>
  <cp:revision>645</cp:revision>
  <cp:lastPrinted>2020-12-03T08:05:56Z</cp:lastPrinted>
  <dcterms:created xsi:type="dcterms:W3CDTF">2019-08-03T04:06:07Z</dcterms:created>
  <dcterms:modified xsi:type="dcterms:W3CDTF">2024-12-15T15:45:13Z</dcterms:modified>
</cp:coreProperties>
</file>