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896" r:id="rId2"/>
    <p:sldId id="897" r:id="rId3"/>
    <p:sldId id="1202" r:id="rId4"/>
    <p:sldId id="1166" r:id="rId5"/>
    <p:sldId id="1590" r:id="rId6"/>
    <p:sldId id="1204" r:id="rId7"/>
    <p:sldId id="1170" r:id="rId8"/>
    <p:sldId id="904" r:id="rId9"/>
    <p:sldId id="1423" r:id="rId10"/>
    <p:sldId id="1572" r:id="rId11"/>
    <p:sldId id="1368" r:id="rId12"/>
    <p:sldId id="1592" r:id="rId13"/>
    <p:sldId id="1502" r:id="rId14"/>
    <p:sldId id="1594" r:id="rId15"/>
    <p:sldId id="1595" r:id="rId16"/>
    <p:sldId id="1597" r:id="rId17"/>
    <p:sldId id="1605" r:id="rId18"/>
    <p:sldId id="1500" r:id="rId19"/>
    <p:sldId id="1575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0000FF"/>
    <a:srgbClr val="95358A"/>
    <a:srgbClr val="1FD15A"/>
    <a:srgbClr val="99FF66"/>
    <a:srgbClr val="53D2FF"/>
    <a:srgbClr val="EAA0A0"/>
    <a:srgbClr val="CCFF33"/>
    <a:srgbClr val="FB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14"/>
          <c:h val="0.75000325843283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49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272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11847,5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595E-3"/>
                  <c:y val="-6.6292815807309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1E-2"/>
                  <c:y val="-1.340877691465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20245год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10776.5</c:v>
                </c:pt>
                <c:pt idx="1">
                  <c:v>11293.6</c:v>
                </c:pt>
                <c:pt idx="2">
                  <c:v>11847.5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98808"/>
        <c:axId val="204001552"/>
        <c:axId val="0"/>
      </c:bar3DChart>
      <c:catAx>
        <c:axId val="2039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04001552"/>
        <c:crosses val="autoZero"/>
        <c:auto val="1"/>
        <c:lblAlgn val="ctr"/>
        <c:lblOffset val="100"/>
        <c:noMultiLvlLbl val="0"/>
      </c:catAx>
      <c:valAx>
        <c:axId val="20400155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0399880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92E-3"/>
          <c:y val="0"/>
          <c:w val="0.990576168396690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09563859295806E-2"/>
                  <c:y val="-3.7775717228000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920618553861325E-2"/>
                  <c:y val="-3.2711322673549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48.576068296756823</c:v>
                </c:pt>
                <c:pt idx="1">
                  <c:v>3.1642926738737058</c:v>
                </c:pt>
                <c:pt idx="2">
                  <c:v>40.105785737484332</c:v>
                </c:pt>
                <c:pt idx="3">
                  <c:v>5.5129216350392047</c:v>
                </c:pt>
                <c:pt idx="4">
                  <c:v>8.5370946039994414E-2</c:v>
                </c:pt>
                <c:pt idx="5">
                  <c:v>2.3681158075441928</c:v>
                </c:pt>
                <c:pt idx="6">
                  <c:v>0.18744490326172689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528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5484.5</c:v>
                </c:pt>
                <c:pt idx="1">
                  <c:v>5234.8</c:v>
                </c:pt>
                <c:pt idx="2">
                  <c:v>5444.2</c:v>
                </c:pt>
                <c:pt idx="3">
                  <c:v>5661.9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37024"/>
        <c:axId val="201635064"/>
      </c:barChart>
      <c:valAx>
        <c:axId val="20163506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201637024"/>
        <c:crosses val="autoZero"/>
        <c:crossBetween val="between"/>
        <c:majorUnit val="5000"/>
      </c:valAx>
      <c:catAx>
        <c:axId val="20163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1635064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679E-2"/>
          <c:y val="4.2449594940758804E-3"/>
          <c:w val="0.954943442201892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Бюджет 2024 год</c:v>
                </c:pt>
                <c:pt idx="1">
                  <c:v>Бюджет 2025 г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17547.7</c:v>
                </c:pt>
                <c:pt idx="1">
                  <c:v>17428.900000000001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201635456"/>
        <c:axId val="201636632"/>
        <c:axId val="0"/>
      </c:bar3DChart>
      <c:catAx>
        <c:axId val="2016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01636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63663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0163545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ru-RU" dirty="0" smtClean="0"/>
                      <a:t>7707,6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400,8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 smtClean="0"/>
                      <a:t>безопасность</a:t>
                    </a:r>
                    <a:r>
                      <a:rPr lang="ru-RU" baseline="0" dirty="0" smtClean="0"/>
                      <a:t> 60,0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150902946194074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648,8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8231,5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ru-RU" dirty="0" smtClean="0"/>
                      <a:t>365,2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7 707,6</c:v>
                  </c:pt>
                  <c:pt idx="1">
                    <c:v>400,8</c:v>
                  </c:pt>
                  <c:pt idx="2">
                    <c:v>0,0</c:v>
                  </c:pt>
                  <c:pt idx="3">
                    <c:v>648,8</c:v>
                  </c:pt>
                  <c:pt idx="4">
                    <c:v>8 231,5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7707.6</c:v>
                </c:pt>
                <c:pt idx="1">
                  <c:v>400.8</c:v>
                </c:pt>
                <c:pt idx="2">
                  <c:v>0</c:v>
                </c:pt>
                <c:pt idx="3">
                  <c:v>648.79999999999995</c:v>
                </c:pt>
                <c:pt idx="4">
                  <c:v>8231.5</c:v>
                </c:pt>
                <c:pt idx="5">
                  <c:v>365.2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7 707,6</c:v>
                  </c:pt>
                  <c:pt idx="1">
                    <c:v>400,8</c:v>
                  </c:pt>
                  <c:pt idx="2">
                    <c:v>0,0</c:v>
                  </c:pt>
                  <c:pt idx="3">
                    <c:v>648,8</c:v>
                  </c:pt>
                  <c:pt idx="4">
                    <c:v>8 231,5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8231500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8231500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35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7215200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7215200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84E-3"/>
                  <c:y val="0.171024768291738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5453400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5453400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02728"/>
        <c:axId val="198839216"/>
      </c:barChart>
      <c:catAx>
        <c:axId val="204002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8839216"/>
        <c:crosses val="autoZero"/>
        <c:auto val="1"/>
        <c:lblAlgn val="ctr"/>
        <c:lblOffset val="100"/>
        <c:noMultiLvlLbl val="0"/>
      </c:catAx>
      <c:valAx>
        <c:axId val="198839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4002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555555555555555E-2"/>
                  <c:y val="-1.363333834295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- 6730,1</c:v>
                </c:pt>
                <c:pt idx="1">
                  <c:v>Расходы на софинансирование повышения з/п работникам муниципальных учреждений культуры - 1420</c:v>
                </c:pt>
                <c:pt idx="2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6730.1</c:v>
                </c:pt>
                <c:pt idx="1">
                  <c:v>1420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47"/>
          <c:w val="0.86999803149606691"/>
          <c:h val="0.8836857962799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FF00"/>
                        </a:solidFill>
                      </a:rPr>
                      <a:t>8369,0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49,4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06791338582729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8565,3</a:t>
                    </a:r>
                    <a:r>
                      <a:rPr lang="en-US" dirty="0" smtClean="0"/>
                      <a:t>
</a:t>
                    </a:r>
                    <a:r>
                      <a:rPr lang="en-US" dirty="0" smtClean="0"/>
                      <a:t>50,6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8565.2999999999993</c:v>
                </c:pt>
                <c:pt idx="1">
                  <c:v>8369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96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5 234,8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6 652,4</a:t>
          </a:r>
          <a:endParaRPr lang="ru-RU" sz="16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322,0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594,1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255,2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8 200,1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507,2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7 707,6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 custLinFactNeighborX="-3689" custLinFactNeighborY="2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6624" y="307923"/>
        <a:ext cx="2139756" cy="1217025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2241209" y="404217"/>
        <a:ext cx="5678471" cy="2569394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0172" y="2632917"/>
        <a:ext cx="2256339" cy="1566367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483022" y="3441624"/>
        <a:ext cx="5018175" cy="154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5 234,8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6 652,4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322,0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594,1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255,2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8 200,1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7 707,6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66307" y="3299260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507,2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8231,5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2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54303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10 776,5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4322,0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5234,8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341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255,2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594,1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19,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19540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областного (районного) 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86844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первоначальный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8 006,0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6 652,4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5 648,9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7 653,2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6 251,4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352,8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401,0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784997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71837" y="4406762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181605">
            <a:off x="4066061" y="4360822"/>
            <a:ext cx="589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</a:t>
            </a:r>
            <a:r>
              <a:rPr lang="ru-RU" sz="1400" b="1" dirty="0">
                <a:solidFill>
                  <a:srgbClr val="0070C0"/>
                </a:solidFill>
              </a:rPr>
              <a:t>9</a:t>
            </a:r>
            <a:r>
              <a:rPr lang="ru-RU" sz="1400" b="1" dirty="0" smtClean="0">
                <a:solidFill>
                  <a:srgbClr val="0070C0"/>
                </a:solidFill>
              </a:rPr>
              <a:t>,3</a:t>
            </a:r>
            <a:r>
              <a:rPr lang="ru-RU" sz="1400" b="1" dirty="0" smtClean="0">
                <a:solidFill>
                  <a:srgbClr val="0070C0"/>
                </a:solidFill>
              </a:rPr>
              <a:t>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17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428,9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973483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8596,7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49,3%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8596,7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49,3%)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45599623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</a:t>
            </a: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2025 </a:t>
            </a: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29158029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(95,6%)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7 251,4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401,0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6 652,4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1318" y="2269648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412432" y="5134437"/>
              <a:ext cx="1054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дотации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95287"/>
              </p:ext>
            </p:extLst>
          </p:nvPr>
        </p:nvGraphicFramePr>
        <p:xfrm>
          <a:off x="323528" y="1916832"/>
          <a:ext cx="8568952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7672,3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7641,8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5734,6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8200,1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7183,2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5420,5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16934,3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15477,8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15155,1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494,6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692,6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2025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9568897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736104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2025-2027 годы 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</a:t>
            </a:r>
            <a:r>
              <a:rPr lang="ru-RU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</a:t>
            </a:r>
            <a:r>
              <a:rPr lang="ru-RU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02.11.2024 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2024 – 2026 годы (Постановление Администрации  Первомайского сельского поселения от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24.06.2024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2027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2025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2026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2027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бюджета 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2025 год и на плановый период 2026 и 2027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02.11.20224 № 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1079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942,5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9 541,7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776,5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293,6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652,4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648,9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251,4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790,2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</a:t>
                      </a:r>
                      <a:r>
                        <a:rPr kumimoji="0" lang="ru-RU" sz="1600" b="1" i="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428,9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942,5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847,7</a:t>
                      </a:r>
                      <a:endParaRPr kumimoji="0" lang="ru-RU" sz="2000" b="1" kern="1200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87703870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4758419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428,9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428,9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600142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21428</TotalTime>
  <Words>1053</Words>
  <Application>Microsoft Office PowerPoint</Application>
  <PresentationFormat>Экран (4:3)</PresentationFormat>
  <Paragraphs>303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10195094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2025-2027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Миллеровского района на 2025-2027 годы</vt:lpstr>
      <vt:lpstr>Основные параметры бюджета Первомайского сельского поселения Миллеровского района на 2025 год</vt:lpstr>
      <vt:lpstr>Собственные доходы  бюджета Первомайского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(районного) 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2024 году                       17 428,9  тыс. рублей </vt:lpstr>
      <vt:lpstr>Расходы бюджета Первомайского сельского поселения Миллеровского района на социальную сферу в 2024 году – 8596,7 тыс.рублей</vt:lpstr>
      <vt:lpstr>Структура расходов по разделу «Культура, кинематография» на 2025 год           </vt:lpstr>
      <vt:lpstr>Презентация PowerPoint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2025 году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2254</cp:revision>
  <dcterms:created xsi:type="dcterms:W3CDTF">2011-10-21T12:19:44Z</dcterms:created>
  <dcterms:modified xsi:type="dcterms:W3CDTF">2024-11-19T06:46:50Z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