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4"/>
  </p:notesMasterIdLst>
  <p:handoutMasterIdLst>
    <p:handoutMasterId r:id="rId25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594" r:id="rId19"/>
    <p:sldId id="1595" r:id="rId20"/>
    <p:sldId id="1601" r:id="rId21"/>
    <p:sldId id="1500" r:id="rId22"/>
    <p:sldId id="1575" r:id="rId23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81"/>
          <c:h val="0.750003258432830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241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217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866E-2"/>
                </c:manualLayout>
              </c:layout>
              <c:showVal val="1"/>
            </c:dLbl>
            <c:dLbl>
              <c:idx val="4"/>
              <c:layout>
                <c:manualLayout>
                  <c:x val="-9.7087905585634283E-3"/>
                  <c:y val="-6.6292815807309528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9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2022 год</c:v>
                </c:pt>
                <c:pt idx="1">
                  <c:v>  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8059.8</c:v>
                </c:pt>
                <c:pt idx="1">
                  <c:v>8340.9</c:v>
                </c:pt>
                <c:pt idx="2">
                  <c:v>8649.7000000000007</c:v>
                </c:pt>
              </c:numCache>
            </c:numRef>
          </c:val>
        </c:ser>
        <c:shape val="box"/>
        <c:axId val="85853696"/>
        <c:axId val="94291840"/>
        <c:axId val="0"/>
      </c:bar3DChart>
      <c:catAx>
        <c:axId val="85853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94291840"/>
        <c:crosses val="autoZero"/>
        <c:auto val="1"/>
        <c:lblAlgn val="ctr"/>
        <c:lblOffset val="100"/>
      </c:catAx>
      <c:valAx>
        <c:axId val="94291840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85853696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53E-3"/>
          <c:y val="0"/>
          <c:w val="0.990576168396692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52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71E-2"/>
                  <c:y val="-3.7775717228000459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77E-2"/>
                  <c:y val="0.21831420440463911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21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21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49.200972728851831</c:v>
                </c:pt>
                <c:pt idx="1">
                  <c:v>3.8462492865827937</c:v>
                </c:pt>
                <c:pt idx="2">
                  <c:v>40.822352911982925</c:v>
                </c:pt>
                <c:pt idx="3">
                  <c:v>3.0472220154346261</c:v>
                </c:pt>
                <c:pt idx="4">
                  <c:v>9.9258046105362416E-2</c:v>
                </c:pt>
                <c:pt idx="5">
                  <c:v>2.7655773096106602</c:v>
                </c:pt>
                <c:pt idx="6">
                  <c:v>0.21836770143179732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8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3783</c:v>
                </c:pt>
                <c:pt idx="1">
                  <c:v>3965.5</c:v>
                </c:pt>
                <c:pt idx="2">
                  <c:v>4226.8999999999996</c:v>
                </c:pt>
                <c:pt idx="3">
                  <c:v>4515.2</c:v>
                </c:pt>
              </c:numCache>
            </c:numRef>
          </c:val>
        </c:ser>
        <c:axId val="149548416"/>
        <c:axId val="147184640"/>
      </c:barChart>
      <c:valAx>
        <c:axId val="147184640"/>
        <c:scaling>
          <c:orientation val="minMax"/>
        </c:scaling>
        <c:delete val="1"/>
        <c:axPos val="b"/>
        <c:numFmt formatCode="#,##0.0" sourceLinked="1"/>
        <c:tickLblPos val="none"/>
        <c:crossAx val="149548416"/>
        <c:crosses val="autoZero"/>
        <c:crossBetween val="between"/>
        <c:majorUnit val="5000"/>
      </c:valAx>
      <c:catAx>
        <c:axId val="149548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7184640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89E-2"/>
          <c:y val="4.2449594940758674E-3"/>
          <c:w val="0.954943442201890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13795.5</c:v>
                </c:pt>
                <c:pt idx="1">
                  <c:v>13728.8</c:v>
                </c:pt>
              </c:numCache>
            </c:numRef>
          </c:val>
        </c:ser>
        <c:gapWidth val="124"/>
        <c:gapDepth val="165"/>
        <c:shape val="box"/>
        <c:axId val="144775424"/>
        <c:axId val="144777216"/>
        <c:axId val="0"/>
      </c:bar3DChart>
      <c:catAx>
        <c:axId val="1447754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4777216"/>
        <c:crosses val="autoZero"/>
        <c:auto val="1"/>
        <c:lblAlgn val="ctr"/>
        <c:lblOffset val="100"/>
        <c:tickLblSkip val="1"/>
        <c:tickMarkSkip val="1"/>
      </c:catAx>
      <c:valAx>
        <c:axId val="14477721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4477542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43E-3"/>
                </c:manualLayout>
              </c:layout>
              <c:showCatName val="1"/>
            </c:dLbl>
            <c:dLbl>
              <c:idx val="2"/>
              <c:layout>
                <c:manualLayout>
                  <c:x val="0.26301067830471941"/>
                  <c:y val="-1.7934444900882841E-2"/>
                </c:manualLayout>
              </c:layout>
              <c:showCatName val="1"/>
            </c:dLbl>
            <c:dLbl>
              <c:idx val="3"/>
              <c:layout>
                <c:manualLayout>
                  <c:x val="9.2150902946193779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910,8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3625,3</a:t>
                    </a:r>
                    <a:endParaRPr lang="ru-RU" sz="1200" dirty="0"/>
                  </a:p>
                </c:rich>
              </c:tx>
              <c:showCatName val="1"/>
            </c:dLbl>
            <c:dLbl>
              <c:idx val="5"/>
              <c:layout>
                <c:manualLayout>
                  <c:x val="-0.11456174346427936"/>
                  <c:y val="2.6485682252637182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6 643,8</c:v>
                  </c:pt>
                  <c:pt idx="1">
                    <c:v>241,7</c:v>
                  </c:pt>
                  <c:pt idx="2">
                    <c:v>121,6</c:v>
                  </c:pt>
                  <c:pt idx="3">
                    <c:v>790,2</c:v>
                  </c:pt>
                  <c:pt idx="4">
                    <c:v>5 642,9</c:v>
                  </c:pt>
                  <c:pt idx="5">
                    <c:v>261,6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6643.8</c:v>
                </c:pt>
                <c:pt idx="1">
                  <c:v>241.7</c:v>
                </c:pt>
                <c:pt idx="2">
                  <c:v>121.6</c:v>
                </c:pt>
                <c:pt idx="3">
                  <c:v>790.2</c:v>
                </c:pt>
                <c:pt idx="4">
                  <c:v>5642.9</c:v>
                </c:pt>
                <c:pt idx="5">
                  <c:v>261.60000000000002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6 643,8</c:v>
                  </c:pt>
                  <c:pt idx="1">
                    <c:v>241,7</c:v>
                  </c:pt>
                  <c:pt idx="2">
                    <c:v>121,6</c:v>
                  </c:pt>
                  <c:pt idx="3">
                    <c:v>790,2</c:v>
                  </c:pt>
                  <c:pt idx="4">
                    <c:v>5 642,9</c:v>
                  </c:pt>
                  <c:pt idx="5">
                    <c:v>261,6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#,##0.00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5642900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11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5113500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1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4850800</c:v>
                </c:pt>
              </c:numCache>
            </c:numRef>
          </c:val>
        </c:ser>
        <c:axId val="145287424"/>
        <c:axId val="147918848"/>
      </c:barChart>
      <c:catAx>
        <c:axId val="145287424"/>
        <c:scaling>
          <c:orientation val="minMax"/>
        </c:scaling>
        <c:delete val="1"/>
        <c:axPos val="b"/>
        <c:tickLblPos val="none"/>
        <c:crossAx val="147918848"/>
        <c:crosses val="autoZero"/>
        <c:auto val="1"/>
        <c:lblAlgn val="ctr"/>
        <c:lblOffset val="100"/>
      </c:catAx>
      <c:valAx>
        <c:axId val="1479188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5287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23"/>
          <c:w val="0.86999803149606536"/>
          <c:h val="0.88368579627999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5904,5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43,0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95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7824,3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57,0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5904.5</c:v>
                </c:pt>
                <c:pt idx="1">
                  <c:v>7824.3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7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05.06.2019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3965,5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5669,0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335,6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245,6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3290,2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222,9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5642,9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6643,8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390,3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05.06.2019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32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3965,5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5669,0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3290,2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335,6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245,6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222,9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790,2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5642,9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6643,8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390,3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18.01.2022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18.01.2022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8059,8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3290,2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3965,5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310,0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222,9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245,6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17,6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287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548,8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5669,0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4127,4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3747,9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4308,4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5427,1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3877,9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3490,1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241,9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86183" y="4929198"/>
            <a:ext cx="857256" cy="714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090013">
            <a:off x="3876631" y="4558806"/>
            <a:ext cx="811612" cy="3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+11,2%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2022 году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13728,8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0" y="1142984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5904,5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43,0 %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5 904,5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43,0 %)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95,6%)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4,4 %)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4810" y="4625752"/>
            <a:ext cx="3153882" cy="18036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–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790,2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327,3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92,1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370,8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Первомайского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57158" y="1643050"/>
          <a:ext cx="8568952" cy="46864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0,5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0,5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120,6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261,6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261,6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261,6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3320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780,8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327,6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50,2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6544,8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6137,5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6343,7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5642,9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5113,5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4850,8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13416,9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11840,7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11456,6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311,9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627,6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941,0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Первомайского сельского поселения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26.10.2021 № 3)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2022 – 2024 годы (Постановление Администрации  Первомайского сельского поселения </a:t>
            </a:r>
            <a:r>
              <a:rPr lang="ru-RU" sz="1400" b="1" i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25.06.2021 №  48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Первомайского сельского поселения Миллеровского района 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Первомайского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26.10.2021 № 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Первомайского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29285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2021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728,8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468,3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12 397,6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607,7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059,8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340,9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649,7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533,2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669,0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127,4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3 747,9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т.ч.: 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308,4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427,1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877,9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490,1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728,8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468,3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397,6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13728,8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13728,8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20483</TotalTime>
  <Words>1025</Words>
  <Application>Microsoft Office PowerPoint</Application>
  <PresentationFormat>Экран (4:3)</PresentationFormat>
  <Paragraphs>281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2022-2024 годы  </vt:lpstr>
      <vt:lpstr>Основные приоритеты Первомайского сельского поселения </vt:lpstr>
      <vt:lpstr>Слайд 6</vt:lpstr>
      <vt:lpstr>Основные характеристики бюджета Первомайского сельского поселения Миллеровского района на 2022-2024 годы</vt:lpstr>
      <vt:lpstr>Основные параметры бюджета Первомайского сельского поселения Миллеровского района на 2022 год</vt:lpstr>
      <vt:lpstr>Собственные доходы  бюджета Первомайского сельского поселения Миллеровского района</vt:lpstr>
      <vt:lpstr>Слайд 10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2022 году 13728,8</vt:lpstr>
      <vt:lpstr>Расходы бюджета Первомайского сельского поселения Миллеровского района на социальную сферу в 2022 году –        5 904,5тыс.рублей</vt:lpstr>
      <vt:lpstr>Слайд 16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2022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2135</cp:revision>
  <dcterms:created xsi:type="dcterms:W3CDTF">2011-10-21T12:19:44Z</dcterms:created>
  <dcterms:modified xsi:type="dcterms:W3CDTF">2022-01-18T08:57:21Z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