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charts/chart7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charts/chart6.xml" ContentType="application/vnd.openxmlformats-officedocument.drawingml.chart+xml"/>
  <Override PartName="/ppt/diagrams/data3.xml" ContentType="application/vnd.openxmlformats-officedocument.drawingml.diagramData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4185" r:id="rId2"/>
  </p:sldMasterIdLst>
  <p:notesMasterIdLst>
    <p:notesMasterId r:id="rId22"/>
  </p:notesMasterIdLst>
  <p:handoutMasterIdLst>
    <p:handoutMasterId r:id="rId23"/>
  </p:handoutMasterIdLst>
  <p:sldIdLst>
    <p:sldId id="896" r:id="rId3"/>
    <p:sldId id="897" r:id="rId4"/>
    <p:sldId id="1202" r:id="rId5"/>
    <p:sldId id="1166" r:id="rId6"/>
    <p:sldId id="1590" r:id="rId7"/>
    <p:sldId id="1204" r:id="rId8"/>
    <p:sldId id="1170" r:id="rId9"/>
    <p:sldId id="904" r:id="rId10"/>
    <p:sldId id="1423" r:id="rId11"/>
    <p:sldId id="1572" r:id="rId12"/>
    <p:sldId id="1368" r:id="rId13"/>
    <p:sldId id="1592" r:id="rId14"/>
    <p:sldId id="1502" r:id="rId15"/>
    <p:sldId id="1594" r:id="rId16"/>
    <p:sldId id="1595" r:id="rId17"/>
    <p:sldId id="1597" r:id="rId18"/>
    <p:sldId id="1605" r:id="rId19"/>
    <p:sldId id="1500" r:id="rId20"/>
    <p:sldId id="1575" r:id="rId21"/>
  </p:sldIdLst>
  <p:sldSz cx="9144000" cy="6858000" type="screen4x3"/>
  <p:notesSz cx="7102475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крипников" initials="Д.В.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358A"/>
    <a:srgbClr val="1FD15A"/>
    <a:srgbClr val="99FF66"/>
    <a:srgbClr val="53D2FF"/>
    <a:srgbClr val="EAA0A0"/>
    <a:srgbClr val="CCFF33"/>
    <a:srgbClr val="FB998F"/>
    <a:srgbClr val="7EEA9F"/>
    <a:srgbClr val="DCB1AE"/>
    <a:srgbClr val="97E60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32" autoAdjust="0"/>
    <p:restoredTop sz="95632" autoAdjust="0"/>
  </p:normalViewPr>
  <p:slideViewPr>
    <p:cSldViewPr>
      <p:cViewPr>
        <p:scale>
          <a:sx n="100" d="100"/>
          <a:sy n="100" d="100"/>
        </p:scale>
        <p:origin x="-1008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rAngAx val="1"/>
    </c:view3D>
    <c:floor>
      <c:spPr>
        <a:solidFill>
          <a:srgbClr val="CCECFF"/>
        </a:solidFill>
      </c:spPr>
    </c:floor>
    <c:plotArea>
      <c:layout>
        <c:manualLayout>
          <c:layoutTarget val="inner"/>
          <c:xMode val="edge"/>
          <c:yMode val="edge"/>
          <c:x val="0.17272301196951717"/>
          <c:y val="7.0349564673374679E-2"/>
          <c:w val="0.82592542613576458"/>
          <c:h val="0.75000325843283144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Лист1!$B$2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99FF66"/>
            </a:solidFill>
            <a:effectLst/>
            <a:scene3d>
              <a:camera prst="orthographicFront"/>
              <a:lightRig rig="threePt" dir="t"/>
            </a:scene3d>
            <a:sp3d prstMaterial="metal">
              <a:bevelT w="165100" h="19050" prst="convex"/>
              <a:bevelB w="165100" h="19050" prst="convex"/>
            </a:sp3d>
          </c:spPr>
          <c:dLbls>
            <c:dLbl>
              <c:idx val="0"/>
              <c:layout>
                <c:manualLayout>
                  <c:x val="-5.4232751303247371E-3"/>
                  <c:y val="-4.883129546579140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8 213.4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1.5642253698597255E-2"/>
                  <c:y val="-3.577229992812801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 </a:t>
                    </a:r>
                    <a:r>
                      <a:rPr lang="en-US" dirty="0" smtClean="0"/>
                      <a:t>323.9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-1.0125433457605981E-2"/>
                  <c:y val="-4.018229977139762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8 513.8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-1.1271174824424661E-3"/>
                  <c:y val="-4.8766683176059929E-2"/>
                </c:manualLayout>
              </c:layout>
              <c:showVal val="1"/>
            </c:dLbl>
            <c:dLbl>
              <c:idx val="4"/>
              <c:layout>
                <c:manualLayout>
                  <c:x val="-9.7087905585634526E-3"/>
                  <c:y val="-6.6292815807309597E-3"/>
                </c:manualLayout>
              </c:layout>
              <c:showVal val="1"/>
            </c:dLbl>
            <c:dLbl>
              <c:idx val="5"/>
              <c:layout>
                <c:manualLayout>
                  <c:x val="-1.2164057052513721E-2"/>
                  <c:y val="-1.3408776914655212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Val val="1"/>
          </c:dLbls>
          <c:cat>
            <c:strRef>
              <c:f>Лист1!$A$3:$A$5</c:f>
              <c:strCache>
                <c:ptCount val="3"/>
                <c:pt idx="0">
                  <c:v> Проект 2023 год</c:v>
                </c:pt>
                <c:pt idx="1">
                  <c:v> Проект 2024 год</c:v>
                </c:pt>
                <c:pt idx="2">
                  <c:v> Проект 2025 год</c:v>
                </c:pt>
              </c:strCache>
            </c:strRef>
          </c:cat>
          <c:val>
            <c:numRef>
              <c:f>Лист1!$B$3:$B$5</c:f>
              <c:numCache>
                <c:formatCode>#,##0.0</c:formatCode>
                <c:ptCount val="3"/>
                <c:pt idx="0">
                  <c:v>8213.4</c:v>
                </c:pt>
                <c:pt idx="1">
                  <c:v>8323.9</c:v>
                </c:pt>
                <c:pt idx="2">
                  <c:v>8513.7999999999956</c:v>
                </c:pt>
              </c:numCache>
            </c:numRef>
          </c:val>
        </c:ser>
        <c:shape val="box"/>
        <c:axId val="197445120"/>
        <c:axId val="197446656"/>
        <c:axId val="0"/>
      </c:bar3DChart>
      <c:catAx>
        <c:axId val="19744512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 b="1">
                <a:solidFill>
                  <a:srgbClr val="7030A0"/>
                </a:solidFill>
                <a:latin typeface="+mn-lt"/>
              </a:defRPr>
            </a:pPr>
            <a:endParaRPr lang="ru-RU"/>
          </a:p>
        </c:txPr>
        <c:crossAx val="197446656"/>
        <c:crosses val="autoZero"/>
        <c:auto val="1"/>
        <c:lblAlgn val="ctr"/>
        <c:lblOffset val="100"/>
      </c:catAx>
      <c:valAx>
        <c:axId val="197446656"/>
        <c:scaling>
          <c:orientation val="minMax"/>
          <c:min val="30"/>
        </c:scaling>
        <c:delete val="1"/>
        <c:axPos val="l"/>
        <c:numFmt formatCode="#,##0.0" sourceLinked="1"/>
        <c:tickLblPos val="none"/>
        <c:crossAx val="197445120"/>
        <c:crosses val="autoZero"/>
        <c:crossBetween val="between"/>
        <c:majorUnit val="50"/>
      </c:valAx>
      <c:spPr>
        <a:noFill/>
        <a:ln w="25381">
          <a:noFill/>
        </a:ln>
      </c:spPr>
    </c:plotArea>
    <c:plotVisOnly val="1"/>
    <c:dispBlanksAs val="gap"/>
  </c:chart>
  <c:spPr>
    <a:scene3d>
      <a:camera prst="orthographicFront"/>
      <a:lightRig rig="threePt" dir="t"/>
    </a:scene3d>
    <a:sp3d prstMaterial="plastic"/>
  </c:spPr>
  <c:txPr>
    <a:bodyPr/>
    <a:lstStyle/>
    <a:p>
      <a:pPr>
        <a:defRPr sz="1596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40"/>
      <c:rotY val="203"/>
      <c:perspective val="10"/>
    </c:view3D>
    <c:plotArea>
      <c:layout>
        <c:manualLayout>
          <c:layoutTarget val="inner"/>
          <c:xMode val="edge"/>
          <c:yMode val="edge"/>
          <c:x val="3.0078154768845779E-3"/>
          <c:y val="0"/>
          <c:w val="0.99057616839669105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 w="6604000" h="6604000"/>
              <a:bevelB w="6604000" h="6604000"/>
            </a:sp3d>
          </c:spPr>
          <c:explosion val="38"/>
          <c:dPt>
            <c:idx val="0"/>
            <c:spPr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1"/>
            <c:explosion val="28"/>
            <c:spPr>
              <a:solidFill>
                <a:srgbClr val="FF7C8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2"/>
            <c:explosion val="0"/>
            <c:spPr>
              <a:solidFill>
                <a:srgbClr val="943C8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3"/>
            <c:spPr>
              <a:solidFill>
                <a:srgbClr val="00B0F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4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5"/>
            <c:spPr>
              <a:solidFill>
                <a:srgbClr val="33CC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6"/>
            <c:spPr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Lbls>
            <c:dLbl>
              <c:idx val="0"/>
              <c:layout>
                <c:manualLayout>
                  <c:x val="0.10250100769335999"/>
                  <c:y val="-0.16974759214788182"/>
                </c:manualLayout>
              </c:layout>
              <c:showPercent val="1"/>
            </c:dLbl>
            <c:dLbl>
              <c:idx val="1"/>
              <c:layout>
                <c:manualLayout>
                  <c:x val="-2.2809563859295799E-2"/>
                  <c:y val="-3.7775717228000535E-2"/>
                </c:manualLayout>
              </c:layout>
              <c:showPercent val="1"/>
            </c:dLbl>
            <c:dLbl>
              <c:idx val="2"/>
              <c:layout>
                <c:manualLayout>
                  <c:x val="-4.0104359387065275E-2"/>
                  <c:y val="0.10163913411330365"/>
                </c:manualLayout>
              </c:layout>
              <c:showPercent val="1"/>
            </c:dLbl>
            <c:dLbl>
              <c:idx val="3"/>
              <c:layout>
                <c:manualLayout>
                  <c:x val="-5.1564059457121884E-2"/>
                  <c:y val="-0.13563215198311288"/>
                </c:manualLayout>
              </c:layout>
              <c:showPercent val="1"/>
            </c:dLbl>
            <c:dLbl>
              <c:idx val="4"/>
              <c:layout>
                <c:manualLayout>
                  <c:x val="4.0250830326361897E-2"/>
                  <c:y val="0"/>
                </c:manualLayout>
              </c:layout>
              <c:showPercent val="1"/>
            </c:dLbl>
            <c:dLbl>
              <c:idx val="5"/>
              <c:layout>
                <c:manualLayout>
                  <c:x val="0.14554389233594844"/>
                  <c:y val="-0.11355260004951928"/>
                </c:manualLayout>
              </c:layout>
              <c:showPercent val="1"/>
            </c:dLbl>
            <c:dLbl>
              <c:idx val="6"/>
              <c:layout>
                <c:manualLayout>
                  <c:x val="1.0920618553861325E-2"/>
                  <c:y val="-3.2711322673549266E-2"/>
                </c:manualLayout>
              </c:layout>
              <c:showPercent val="1"/>
            </c:dLbl>
            <c:dLbl>
              <c:idx val="7"/>
              <c:layout>
                <c:manualLayout>
                  <c:x val="4.9624054929569283E-2"/>
                  <c:y val="-0.16260547073716974"/>
                </c:manualLayout>
              </c:layout>
              <c:showPercent val="1"/>
            </c:dLbl>
            <c:numFmt formatCode="0.0%" sourceLinked="0"/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Percent val="1"/>
          </c:dLbls>
          <c:cat>
            <c:strRef>
              <c:f>Лист1!$A$2:$A$8</c:f>
              <c:strCache>
                <c:ptCount val="7"/>
                <c:pt idx="0">
                  <c:v>Налог на доходы  физических лиц</c:v>
                </c:pt>
                <c:pt idx="1">
                  <c:v>Налог на имущество физических лиц</c:v>
                </c:pt>
                <c:pt idx="2">
                  <c:v>Земельный налог</c:v>
                </c:pt>
                <c:pt idx="3">
                  <c:v>Единый сельскохозяйственный налог</c:v>
                </c:pt>
                <c:pt idx="4">
                  <c:v>Государственная пошлина</c:v>
                </c:pt>
                <c:pt idx="5">
                  <c:v>Доходы, получаемые в виде арендной платы</c:v>
                </c:pt>
                <c:pt idx="6">
                  <c:v>Иные собственные доходы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47.922906469915006</c:v>
                </c:pt>
                <c:pt idx="1">
                  <c:v>3.9739937175834608</c:v>
                </c:pt>
                <c:pt idx="2">
                  <c:v>40.56419996590936</c:v>
                </c:pt>
                <c:pt idx="3">
                  <c:v>4.3295103124162919</c:v>
                </c:pt>
                <c:pt idx="4">
                  <c:v>0.10348941972873595</c:v>
                </c:pt>
                <c:pt idx="5">
                  <c:v>2.8782233910439028</c:v>
                </c:pt>
                <c:pt idx="6">
                  <c:v>0.22767672340321898</c:v>
                </c:pt>
              </c:numCache>
            </c:numRef>
          </c:val>
        </c:ser>
        <c:dLbls>
          <c:showCatName val="1"/>
          <c:showPercent val="1"/>
        </c:dLbls>
      </c:pie3DChart>
      <c:spPr>
        <a:noFill/>
        <a:ln w="25391">
          <a:noFill/>
        </a:ln>
      </c:spPr>
    </c:plotArea>
    <c:plotVisOnly val="1"/>
    <c:dispBlanksAs val="zero"/>
  </c:chart>
  <c:spPr>
    <a:solidFill>
      <a:schemeClr val="tx2">
        <a:lumMod val="60000"/>
        <a:lumOff val="40000"/>
        <a:alpha val="0"/>
      </a:schemeClr>
    </a:solidFill>
  </c:spPr>
  <c:txPr>
    <a:bodyPr/>
    <a:lstStyle/>
    <a:p>
      <a:pPr>
        <a:defRPr sz="1615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70C0"/>
            </a:solidFill>
            <a:effectLst/>
            <a:scene3d>
              <a:camera prst="orthographicFront"/>
              <a:lightRig rig="threePt" dir="t"/>
            </a:scene3d>
            <a:sp3d prstMaterial="metal">
              <a:bevelT w="311150" h="25400" prst="riblet"/>
              <a:bevelB w="222250" h="0" prst="cross"/>
            </a:sp3d>
          </c:spPr>
          <c:dLbls>
            <c:dLbl>
              <c:idx val="0"/>
              <c:layout>
                <c:manualLayout>
                  <c:x val="1.2575012628593072E-2"/>
                  <c:y val="-5.3329320284451809E-2"/>
                </c:manualLayout>
              </c:layout>
              <c:showVal val="1"/>
            </c:dLbl>
            <c:dLbl>
              <c:idx val="1"/>
              <c:layout>
                <c:manualLayout>
                  <c:x val="1.8776380402366403E-2"/>
                  <c:y val="-5.8555273635275705E-2"/>
                </c:manualLayout>
              </c:layout>
              <c:showVal val="1"/>
            </c:dLbl>
            <c:dLbl>
              <c:idx val="2"/>
              <c:layout>
                <c:manualLayout>
                  <c:x val="1.652326939703351E-2"/>
                  <c:y val="-6.0575102987204268E-2"/>
                </c:manualLayout>
              </c:layout>
              <c:showVal val="1"/>
            </c:dLbl>
            <c:dLbl>
              <c:idx val="3"/>
              <c:layout>
                <c:manualLayout>
                  <c:x val="1.549733485207031E-2"/>
                  <c:y val="-3.9022324995217683E-2"/>
                </c:manualLayout>
              </c:layout>
              <c:showVal val="1"/>
            </c:dLbl>
            <c:dLbl>
              <c:idx val="4"/>
              <c:layout>
                <c:manualLayout>
                  <c:x val="1.8729617725661944E-2"/>
                  <c:y val="-3.9021856140311395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Проект 2022год</c:v>
                </c:pt>
                <c:pt idx="1">
                  <c:v>Проект 2023 год</c:v>
                </c:pt>
                <c:pt idx="2">
                  <c:v>Проект 2024 год</c:v>
                </c:pt>
                <c:pt idx="3">
                  <c:v>Проект 2025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3813</c:v>
                </c:pt>
                <c:pt idx="1">
                  <c:v>3936.1</c:v>
                </c:pt>
                <c:pt idx="2">
                  <c:v>4022</c:v>
                </c:pt>
                <c:pt idx="3">
                  <c:v>4186</c:v>
                </c:pt>
              </c:numCache>
            </c:numRef>
          </c:val>
        </c:ser>
        <c:axId val="191956864"/>
        <c:axId val="191955328"/>
      </c:barChart>
      <c:valAx>
        <c:axId val="191955328"/>
        <c:scaling>
          <c:orientation val="minMax"/>
        </c:scaling>
        <c:delete val="1"/>
        <c:axPos val="b"/>
        <c:numFmt formatCode="#,##0.0" sourceLinked="1"/>
        <c:tickLblPos val="none"/>
        <c:crossAx val="191956864"/>
        <c:crosses val="autoZero"/>
        <c:crossBetween val="between"/>
        <c:majorUnit val="5000"/>
      </c:valAx>
      <c:catAx>
        <c:axId val="191956864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191955328"/>
        <c:crosses val="autoZero"/>
        <c:auto val="1"/>
        <c:lblAlgn val="ctr"/>
        <c:lblOffset val="100"/>
        <c:tickLblSkip val="1"/>
      </c:catAx>
    </c:plotArea>
    <c:plotVisOnly val="1"/>
    <c:dispBlanksAs val="gap"/>
  </c:chart>
  <c:spPr>
    <a:scene3d>
      <a:camera prst="orthographicFront"/>
      <a:lightRig rig="threePt" dir="t"/>
    </a:scene3d>
    <a:sp3d prstMaterial="plastic"/>
  </c:spPr>
  <c:txPr>
    <a:bodyPr/>
    <a:lstStyle/>
    <a:p>
      <a:pPr>
        <a:defRPr sz="1612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20"/>
    </c:view3D>
    <c:plotArea>
      <c:layout>
        <c:manualLayout>
          <c:layoutTarget val="inner"/>
          <c:xMode val="edge"/>
          <c:yMode val="edge"/>
          <c:x val="3.6843620549703651E-2"/>
          <c:y val="4.2449594940758735E-3"/>
          <c:w val="0.9549434422018922"/>
          <c:h val="0.88990155623976364"/>
        </c:manualLayout>
      </c:layout>
      <c:bar3DChart>
        <c:barDir val="col"/>
        <c:grouping val="stacked"/>
        <c:ser>
          <c:idx val="1"/>
          <c:order val="0"/>
          <c:tx>
            <c:strRef>
              <c:f>Sheet1!$A$2</c:f>
              <c:strCache>
                <c:ptCount val="1"/>
                <c:pt idx="0">
                  <c:v>Консолидированный бюджет</c:v>
                </c:pt>
              </c:strCache>
            </c:strRef>
          </c:tx>
          <c:dLbls>
            <c:dLbl>
              <c:idx val="0"/>
              <c:layout>
                <c:manualLayout>
                  <c:x val="1.6095399672853609E-2"/>
                  <c:y val="-0.1029685353224368"/>
                </c:manualLayout>
              </c:layout>
              <c:showVal val="1"/>
            </c:dLbl>
            <c:dLbl>
              <c:idx val="1"/>
              <c:layout>
                <c:manualLayout>
                  <c:x val="1.3412833060711341E-2"/>
                  <c:y val="-8.3488001612786494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Sheet1!$B$1:$C$1</c:f>
              <c:strCache>
                <c:ptCount val="2"/>
                <c:pt idx="0">
                  <c:v>Проект 2022 год</c:v>
                </c:pt>
                <c:pt idx="1">
                  <c:v>Проект 2023 год</c:v>
                </c:pt>
              </c:strCache>
            </c:strRef>
          </c:cat>
          <c:val>
            <c:numRef>
              <c:f>Sheet1!$B$2:$C$2</c:f>
              <c:numCache>
                <c:formatCode>#,##0.0</c:formatCode>
                <c:ptCount val="2"/>
                <c:pt idx="0">
                  <c:v>12997.5</c:v>
                </c:pt>
                <c:pt idx="1">
                  <c:v>13893.5</c:v>
                </c:pt>
              </c:numCache>
            </c:numRef>
          </c:val>
        </c:ser>
        <c:gapWidth val="124"/>
        <c:gapDepth val="165"/>
        <c:shape val="box"/>
        <c:axId val="192343040"/>
        <c:axId val="192348928"/>
        <c:axId val="0"/>
      </c:bar3DChart>
      <c:catAx>
        <c:axId val="192343040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b="1">
                <a:solidFill>
                  <a:srgbClr val="00B050"/>
                </a:solidFill>
              </a:defRPr>
            </a:pPr>
            <a:endParaRPr lang="ru-RU"/>
          </a:p>
        </c:txPr>
        <c:crossAx val="192348928"/>
        <c:crosses val="autoZero"/>
        <c:auto val="1"/>
        <c:lblAlgn val="ctr"/>
        <c:lblOffset val="100"/>
        <c:tickLblSkip val="1"/>
        <c:tickMarkSkip val="1"/>
      </c:catAx>
      <c:valAx>
        <c:axId val="192348928"/>
        <c:scaling>
          <c:orientation val="minMax"/>
          <c:min val="0"/>
        </c:scaling>
        <c:delete val="1"/>
        <c:axPos val="l"/>
        <c:numFmt formatCode="#,##0" sourceLinked="0"/>
        <c:tickLblPos val="none"/>
        <c:crossAx val="192343040"/>
        <c:crosses val="autoZero"/>
        <c:crossBetween val="between"/>
        <c:majorUnit val="50000"/>
        <c:minorUnit val="10000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5"/>
      <c:depthPercent val="110"/>
      <c:rAngAx val="1"/>
    </c:view3D>
    <c:plotArea>
      <c:layout>
        <c:manualLayout>
          <c:layoutTarget val="inner"/>
          <c:xMode val="edge"/>
          <c:yMode val="edge"/>
          <c:x val="5.0179195913149066E-2"/>
          <c:y val="1.0955015771841438E-2"/>
          <c:w val="0.87302597372535262"/>
          <c:h val="0.97256500415985103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2614">
              <a:noFill/>
              <a:prstDash val="solid"/>
            </a:ln>
            <a:effectLst>
              <a:outerShdw blurRad="101600" dist="1041400" dir="5400000" sx="200000" sy="200000" algn="ctr" rotWithShape="0">
                <a:srgbClr val="F79646">
                  <a:lumMod val="20000"/>
                  <a:lumOff val="80000"/>
                  <a:alpha val="30000"/>
                </a:srgbClr>
              </a:outerShdw>
            </a:effectLst>
          </c:spPr>
          <c:explosion val="25"/>
          <c:dPt>
            <c:idx val="0"/>
            <c:explosion val="21"/>
            <c:spPr>
              <a:solidFill>
                <a:srgbClr val="99CC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1"/>
            <c:spPr>
              <a:solidFill>
                <a:srgbClr val="0070C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2"/>
            <c:spPr>
              <a:solidFill>
                <a:srgbClr val="FF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3"/>
            <c:spPr>
              <a:solidFill>
                <a:srgbClr val="00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4"/>
            <c:spPr>
              <a:solidFill>
                <a:srgbClr val="FF3399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9.8178260203772745E-4"/>
                  <c:y val="-2.2649313439210713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Общегосударственные </a:t>
                    </a:r>
                    <a:r>
                      <a:rPr lang="ru-RU" dirty="0"/>
                      <a:t>вопросы -  </a:t>
                    </a:r>
                    <a:r>
                      <a:rPr lang="en-US" dirty="0" smtClean="0"/>
                      <a:t>6763.4</a:t>
                    </a:r>
                    <a:endParaRPr lang="ru-RU" dirty="0"/>
                  </a:p>
                </c:rich>
              </c:tx>
              <c:showCatName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/>
                      <a:t>Национальная оборона </a:t>
                    </a:r>
                    <a:r>
                      <a:rPr lang="ru-RU" dirty="0" smtClean="0"/>
                      <a:t>2</a:t>
                    </a:r>
                    <a:r>
                      <a:rPr lang="en-US" dirty="0" smtClean="0"/>
                      <a:t>52.8</a:t>
                    </a:r>
                    <a:endParaRPr lang="ru-RU" dirty="0"/>
                  </a:p>
                </c:rich>
              </c:tx>
              <c:showCatName val="1"/>
            </c:dLbl>
            <c:dLbl>
              <c:idx val="2"/>
              <c:layout>
                <c:manualLayout>
                  <c:x val="9.3407789446693965E-2"/>
                  <c:y val="-1.793444490088284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Национальная </a:t>
                    </a:r>
                    <a:r>
                      <a:rPr lang="ru-RU" dirty="0"/>
                      <a:t>экономика </a:t>
                    </a:r>
                    <a:r>
                      <a:rPr lang="en-US" dirty="0" smtClean="0"/>
                      <a:t>0</a:t>
                    </a:r>
                    <a:r>
                      <a:rPr lang="ru-RU" dirty="0" smtClean="0"/>
                      <a:t>,0</a:t>
                    </a:r>
                    <a:endParaRPr lang="ru-RU" dirty="0"/>
                  </a:p>
                </c:rich>
              </c:tx>
              <c:showCatName val="1"/>
            </c:dLbl>
            <c:dLbl>
              <c:idx val="3"/>
              <c:layout>
                <c:manualLayout>
                  <c:x val="9.2150902946193988E-3"/>
                  <c:y val="0.1218211619998724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Жилищно-коммунальное </a:t>
                    </a:r>
                    <a:r>
                      <a:rPr lang="ru-RU" dirty="0"/>
                      <a:t>хозяйство </a:t>
                    </a:r>
                    <a:r>
                      <a:rPr lang="ru-RU" dirty="0" smtClean="0"/>
                      <a:t>– </a:t>
                    </a:r>
                    <a:r>
                      <a:rPr lang="en-US" dirty="0" smtClean="0"/>
                      <a:t>22.3</a:t>
                    </a:r>
                    <a:r>
                      <a:rPr lang="ru-RU" dirty="0" smtClean="0"/>
                      <a:t>                    </a:t>
                    </a:r>
                    <a:endParaRPr lang="ru-RU" dirty="0"/>
                  </a:p>
                </c:rich>
              </c:tx>
              <c:showCatName val="1"/>
            </c:dLbl>
            <c:dLbl>
              <c:idx val="4"/>
              <c:layout>
                <c:manualLayout>
                  <c:x val="0"/>
                  <c:y val="-6.0160825326299905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/>
                      <a:t>  Культура</a:t>
                    </a:r>
                    <a:r>
                      <a:rPr lang="ru-RU" sz="1200" dirty="0"/>
                      <a:t>, кинематография - </a:t>
                    </a:r>
                    <a:r>
                      <a:rPr lang="ru-RU" sz="1200" dirty="0" smtClean="0"/>
                      <a:t>      6</a:t>
                    </a:r>
                    <a:r>
                      <a:rPr lang="en-US" sz="1200" dirty="0" smtClean="0"/>
                      <a:t>551.1</a:t>
                    </a:r>
                    <a:endParaRPr lang="ru-RU" sz="1200" dirty="0"/>
                  </a:p>
                </c:rich>
              </c:tx>
              <c:showCatName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ru-RU" dirty="0"/>
                      <a:t>Социальная политика -  </a:t>
                    </a:r>
                    <a:r>
                      <a:rPr lang="en-US" dirty="0" smtClean="0"/>
                      <a:t>303.9</a:t>
                    </a:r>
                    <a:endParaRPr lang="ru-RU" dirty="0"/>
                  </a:p>
                </c:rich>
              </c:tx>
              <c:showCatName val="1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CatName val="1"/>
            <c:showLeaderLines val="1"/>
          </c:dLbls>
          <c:cat>
            <c:multiLvlStrRef>
              <c:f>Sheet1!$B$1:$G$2</c:f>
              <c:multiLvlStrCache>
                <c:ptCount val="6"/>
                <c:lvl>
                  <c:pt idx="0">
                    <c:v>6 763,4</c:v>
                  </c:pt>
                  <c:pt idx="1">
                    <c:v>252,8</c:v>
                  </c:pt>
                  <c:pt idx="2">
                    <c:v>0,0</c:v>
                  </c:pt>
                  <c:pt idx="3">
                    <c:v>22,3</c:v>
                  </c:pt>
                  <c:pt idx="4">
                    <c:v>6 551,1</c:v>
                  </c:pt>
                  <c:pt idx="5">
                    <c:v>303,9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оборона</c:v>
                  </c:pt>
                  <c:pt idx="2">
                    <c:v>Национальная экономика</c:v>
                  </c:pt>
                  <c:pt idx="3">
                    <c:v>Жилищно-коммунальное хозяйство -        </c:v>
                  </c:pt>
                  <c:pt idx="4">
                    <c:v>Культура, кинематография - </c:v>
                  </c:pt>
                  <c:pt idx="5">
                    <c:v>Социальная политика - </c:v>
                  </c:pt>
                </c:lvl>
              </c:multiLvlStrCache>
            </c:multiLvlStrRef>
          </c:cat>
          <c:val>
            <c:numRef>
              <c:f>Sheet1!$B$2:$G$2</c:f>
              <c:numCache>
                <c:formatCode>#,##0.0</c:formatCode>
                <c:ptCount val="6"/>
                <c:pt idx="0">
                  <c:v>6763.4</c:v>
                </c:pt>
                <c:pt idx="1">
                  <c:v>252.8</c:v>
                </c:pt>
                <c:pt idx="2">
                  <c:v>0</c:v>
                </c:pt>
                <c:pt idx="3">
                  <c:v>22.3</c:v>
                </c:pt>
                <c:pt idx="4">
                  <c:v>6551.1</c:v>
                </c:pt>
                <c:pt idx="5">
                  <c:v>303.89999999999986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614">
              <a:solidFill>
                <a:schemeClr val="tx1"/>
              </a:solidFill>
              <a:prstDash val="solid"/>
            </a:ln>
          </c:spPr>
          <c:explosion val="25"/>
          <c:dPt>
            <c:idx val="0"/>
            <c:spPr>
              <a:solidFill>
                <a:schemeClr val="accent1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229">
                <a:noFill/>
              </a:ln>
            </c:spPr>
            <c:txPr>
              <a:bodyPr/>
              <a:lstStyle/>
              <a:p>
                <a:pPr>
                  <a:defRPr sz="193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  <c:showLeaderLines val="1"/>
          </c:dLbls>
          <c:cat>
            <c:multiLvlStrRef>
              <c:f>Sheet1!$B$1:$G$2</c:f>
              <c:multiLvlStrCache>
                <c:ptCount val="6"/>
                <c:lvl>
                  <c:pt idx="0">
                    <c:v>6 763,4</c:v>
                  </c:pt>
                  <c:pt idx="1">
                    <c:v>252,8</c:v>
                  </c:pt>
                  <c:pt idx="2">
                    <c:v>0,0</c:v>
                  </c:pt>
                  <c:pt idx="3">
                    <c:v>22,3</c:v>
                  </c:pt>
                  <c:pt idx="4">
                    <c:v>6 551,1</c:v>
                  </c:pt>
                  <c:pt idx="5">
                    <c:v>303,9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оборона</c:v>
                  </c:pt>
                  <c:pt idx="2">
                    <c:v>Национальная экономика</c:v>
                  </c:pt>
                  <c:pt idx="3">
                    <c:v>Жилищно-коммунальное хозяйство -        </c:v>
                  </c:pt>
                  <c:pt idx="4">
                    <c:v>Культура, кинематография - </c:v>
                  </c:pt>
                  <c:pt idx="5">
                    <c:v>Социальная политика - </c:v>
                  </c:pt>
                </c:lvl>
              </c:multiLvlStrCache>
            </c:multiLvlStrRef>
          </c:cat>
          <c:val>
            <c:numRef>
              <c:f>Sheet1!$B$3:$G$3</c:f>
              <c:numCache>
                <c:formatCode>General</c:formatCode>
                <c:ptCount val="6"/>
              </c:numCache>
            </c:numRef>
          </c:val>
        </c:ser>
      </c:pie3DChart>
    </c:plotArea>
    <c:plotVisOnly val="1"/>
    <c:dispBlanksAs val="zero"/>
  </c:chart>
  <c:spPr>
    <a:noFill/>
    <a:ln>
      <a:noFill/>
    </a:ln>
  </c:spPr>
  <c:txPr>
    <a:bodyPr/>
    <a:lstStyle/>
    <a:p>
      <a:pPr>
        <a:defRPr sz="203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plotArea>
      <c:layout>
        <c:manualLayout>
          <c:layoutTarget val="inner"/>
          <c:xMode val="edge"/>
          <c:yMode val="edge"/>
          <c:x val="0"/>
          <c:y val="0.11757952820057042"/>
          <c:w val="0.96407292193871452"/>
          <c:h val="0.71008355973915349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 руб.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0.18705834031908924"/>
                </c:manualLayout>
              </c:layout>
              <c:showVal val="1"/>
            </c:dLbl>
            <c:txPr>
              <a:bodyPr/>
              <a:lstStyle/>
              <a:p>
                <a:pPr>
                  <a:defRPr b="0">
                    <a:solidFill>
                      <a:srgbClr val="7EEA9F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6855000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 год руб.2</c:v>
                </c:pt>
              </c:strCache>
            </c:strRef>
          </c:tx>
          <c:dLbls>
            <c:dLbl>
              <c:idx val="0"/>
              <c:layout>
                <c:manualLayout>
                  <c:x val="1.0624488845282337E-2"/>
                  <c:y val="0.18171381630997241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5160700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2025 год руб.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0.10154595617322019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4800500</c:v>
                </c:pt>
              </c:numCache>
            </c:numRef>
          </c:val>
        </c:ser>
        <c:axId val="194628992"/>
        <c:axId val="194651264"/>
      </c:barChart>
      <c:catAx>
        <c:axId val="194628992"/>
        <c:scaling>
          <c:orientation val="minMax"/>
        </c:scaling>
        <c:delete val="1"/>
        <c:axPos val="b"/>
        <c:tickLblPos val="none"/>
        <c:crossAx val="194651264"/>
        <c:crosses val="autoZero"/>
        <c:auto val="1"/>
        <c:lblAlgn val="ctr"/>
        <c:lblOffset val="100"/>
      </c:catAx>
      <c:valAx>
        <c:axId val="194651264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194628992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"/>
          <c:y val="0.11631419608347611"/>
          <c:w val="0.51583136482939629"/>
          <c:h val="0.774219392976512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explosion val="3"/>
            <c:spPr>
              <a:solidFill>
                <a:srgbClr val="0070C0"/>
              </a:solidFill>
            </c:spPr>
          </c:dPt>
          <c:dPt>
            <c:idx val="1"/>
            <c:explosion val="21"/>
            <c:spPr>
              <a:solidFill>
                <a:srgbClr val="FF5050"/>
              </a:solidFill>
            </c:spPr>
          </c:dPt>
          <c:dLbls>
            <c:dLbl>
              <c:idx val="1"/>
              <c:layout>
                <c:manualLayout>
                  <c:x val="-4.1666666666666683E-3"/>
                  <c:y val="8.8616699229233764E-2"/>
                </c:manualLayout>
              </c:layout>
              <c:showPercent val="1"/>
            </c:dLbl>
            <c:dLbl>
              <c:idx val="3"/>
              <c:layout>
                <c:manualLayout>
                  <c:x val="-4.5833333333333733E-2"/>
                  <c:y val="4.5444461143196915E-3"/>
                </c:manualLayout>
              </c:layout>
              <c:showPercent val="1"/>
            </c:dLbl>
            <c:dLbl>
              <c:idx val="4"/>
              <c:layout>
                <c:manualLayout>
                  <c:x val="-1.9825459317585489E-2"/>
                  <c:y val="-9.88066356069877E-2"/>
                </c:manualLayout>
              </c:layout>
              <c:showPercent val="1"/>
            </c:dLbl>
            <c:dLbl>
              <c:idx val="5"/>
              <c:layout>
                <c:manualLayout>
                  <c:x val="6.2944772528433959E-2"/>
                  <c:y val="-4.5823761370061104E-3"/>
                </c:manualLayout>
              </c:layout>
              <c:showPercent val="1"/>
            </c:dLbl>
            <c:numFmt formatCode="0.00%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Percent val="1"/>
          </c:dLbls>
          <c:cat>
            <c:strRef>
              <c:f>Лист1!$A$2:$A$3</c:f>
              <c:strCache>
                <c:ptCount val="2"/>
                <c:pt idx="0">
                  <c:v>Расходы на обеспечение деятельности муниципальных учреждений - 5202,1</c:v>
                </c:pt>
                <c:pt idx="1">
                  <c:v>Расходы на софинансирование повышения з/п работникам муниципальных учреждений культуры - 1323,9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5202.1000000000004</c:v>
                </c:pt>
                <c:pt idx="1">
                  <c:v>1323.9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9097276902887543"/>
          <c:y val="9.0006333598128027E-2"/>
          <c:w val="0.33750000000000174"/>
          <c:h val="0.85175086416042556"/>
        </c:manualLayout>
      </c:layout>
      <c:txPr>
        <a:bodyPr/>
        <a:lstStyle/>
        <a:p>
          <a:pPr>
            <a:defRPr sz="1600" b="1" kern="2300" spc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8.1944444444444528E-2"/>
          <c:y val="0.11403785247693936"/>
          <c:w val="0.86999803149606625"/>
          <c:h val="0.8836857962799976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explosion val="3"/>
            <c:spPr>
              <a:solidFill>
                <a:srgbClr val="0070C0"/>
              </a:solidFill>
            </c:spPr>
          </c:dPt>
          <c:dPt>
            <c:idx val="1"/>
            <c:explosion val="21"/>
            <c:spPr>
              <a:solidFill>
                <a:srgbClr val="FF5050"/>
              </a:solidFill>
            </c:spPr>
          </c:dPt>
          <c:dLbls>
            <c:dLbl>
              <c:idx val="0"/>
              <c:layout>
                <c:manualLayout>
                  <c:x val="-0.1752573272090989"/>
                  <c:y val="7.068009246337606E-2"/>
                </c:manualLayout>
              </c:layout>
              <c:tx>
                <c:rich>
                  <a:bodyPr/>
                  <a:lstStyle/>
                  <a:p>
                    <a:r>
                      <a:rPr lang="ru-RU" sz="2000" b="1" dirty="0" smtClean="0">
                        <a:solidFill>
                          <a:srgbClr val="FFFF00"/>
                        </a:solidFill>
                      </a:rPr>
                      <a:t>6737,4</a:t>
                    </a:r>
                    <a:r>
                      <a:rPr lang="en-US" dirty="0"/>
                      <a:t>
</a:t>
                    </a:r>
                    <a:r>
                      <a:rPr lang="ru-RU" dirty="0" smtClean="0"/>
                      <a:t>49,9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  <c:showPercent val="1"/>
              <c:separator>
</c:separator>
            </c:dLbl>
            <c:dLbl>
              <c:idx val="1"/>
              <c:layout>
                <c:manualLayout>
                  <c:x val="0.18406791338582712"/>
                  <c:y val="-6.639036886400707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6829,9</a:t>
                    </a:r>
                    <a:r>
                      <a:rPr lang="en-US" dirty="0" smtClean="0"/>
                      <a:t>
</a:t>
                    </a:r>
                    <a:r>
                      <a:rPr lang="ru-RU" dirty="0" smtClean="0"/>
                      <a:t>49,2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  <c:showPercent val="1"/>
              <c:separator>
</c:separator>
            </c:dLbl>
            <c:numFmt formatCode="0.0%" sourceLinked="0"/>
            <c:txPr>
              <a:bodyPr/>
              <a:lstStyle/>
              <a:p>
                <a:pPr>
                  <a:defRPr b="1"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Val val="1"/>
            <c:showPercent val="1"/>
            <c:separator>
</c:separator>
          </c:dLbls>
          <c:cat>
            <c:strRef>
              <c:f>Лист1!$A$2:$A$3</c:f>
              <c:strCache>
                <c:ptCount val="2"/>
                <c:pt idx="0">
                  <c:v>Социальное развитие</c:v>
                </c:pt>
                <c:pt idx="1">
                  <c:v>Остальные муниципальные программы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6332</c:v>
                </c:pt>
                <c:pt idx="1">
                  <c:v>6366.1</c:v>
                </c:pt>
              </c:numCache>
            </c:numRef>
          </c:val>
        </c:ser>
      </c:pie3DChart>
      <c:spPr>
        <a:noFill/>
        <a:ln>
          <a:noFill/>
        </a:ln>
        <a:effectLst>
          <a:outerShdw blurRad="241300" dist="571500" dir="18900000" algn="bl" rotWithShape="0">
            <a:prstClr val="black">
              <a:alpha val="64000"/>
            </a:prstClr>
          </a:outerShdw>
        </a:effectLst>
      </c:spPr>
    </c:plotArea>
    <c:legend>
      <c:legendPos val="r"/>
      <c:layout>
        <c:manualLayout>
          <c:xMode val="edge"/>
          <c:yMode val="edge"/>
          <c:x val="0"/>
          <c:y val="0.7875788121461984"/>
          <c:w val="0.53032370953630759"/>
          <c:h val="0.14198227308185021"/>
        </c:manualLayout>
      </c:layout>
      <c:txPr>
        <a:bodyPr/>
        <a:lstStyle/>
        <a:p>
          <a:pPr>
            <a:defRPr sz="1600" b="1" kern="2300" spc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9F30EA-5AAD-4B4D-9B37-1898C8B1B1C4}" type="doc">
      <dgm:prSet loTypeId="urn:microsoft.com/office/officeart/2005/8/layout/hList7#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E45829-723F-4E4D-9831-F195998B70F6}">
      <dgm:prSet phldrT="[Текст]" custT="1"/>
      <dgm:spPr/>
      <dgm:t>
        <a:bodyPr/>
        <a:lstStyle/>
        <a:p>
          <a:r>
            <a:rPr lang="ru-RU" sz="1900" b="1" dirty="0" smtClean="0">
              <a:solidFill>
                <a:srgbClr val="00B050"/>
              </a:solidFill>
              <a:latin typeface="+mn-lt"/>
            </a:rPr>
            <a:t>Рост собственных доходов</a:t>
          </a:r>
          <a:endParaRPr lang="ru-RU" sz="1900" b="1" dirty="0">
            <a:solidFill>
              <a:srgbClr val="00B050"/>
            </a:solidFill>
            <a:latin typeface="+mn-lt"/>
            <a:cs typeface="Times New Roman" pitchFamily="18" charset="0"/>
          </a:endParaRPr>
        </a:p>
      </dgm:t>
    </dgm:pt>
    <dgm:pt modelId="{9D4F7DBD-8157-41A0-8C10-0BA42EC495F2}" type="parTrans" cxnId="{BB97E43A-CB32-4C28-9BF3-3026B999259A}">
      <dgm:prSet/>
      <dgm:spPr/>
      <dgm:t>
        <a:bodyPr/>
        <a:lstStyle/>
        <a:p>
          <a:endParaRPr lang="ru-RU"/>
        </a:p>
      </dgm:t>
    </dgm:pt>
    <dgm:pt modelId="{914D76AC-028B-4257-BED1-2C2263772DDA}" type="sibTrans" cxnId="{BB97E43A-CB32-4C28-9BF3-3026B999259A}">
      <dgm:prSet/>
      <dgm:spPr/>
      <dgm:t>
        <a:bodyPr/>
        <a:lstStyle/>
        <a:p>
          <a:endParaRPr lang="ru-RU"/>
        </a:p>
      </dgm:t>
    </dgm:pt>
    <dgm:pt modelId="{F0351681-504B-468A-A43A-35239C443A97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0000"/>
              </a:solidFill>
              <a:latin typeface="+mn-lt"/>
            </a:rPr>
            <a:t>Эффективность и приоритизация бюджетных расходов</a:t>
          </a:r>
          <a:endParaRPr lang="ru-RU" sz="2000" dirty="0">
            <a:solidFill>
              <a:srgbClr val="FF0000"/>
            </a:solidFill>
            <a:latin typeface="+mn-lt"/>
          </a:endParaRPr>
        </a:p>
      </dgm:t>
    </dgm:pt>
    <dgm:pt modelId="{D9E01241-ED2F-43BF-AD0C-3C1C61B771E5}" type="parTrans" cxnId="{8DBB9301-FA28-492D-82F7-7248566C3DAE}">
      <dgm:prSet/>
      <dgm:spPr/>
      <dgm:t>
        <a:bodyPr/>
        <a:lstStyle/>
        <a:p>
          <a:endParaRPr lang="ru-RU"/>
        </a:p>
      </dgm:t>
    </dgm:pt>
    <dgm:pt modelId="{E1C31608-5158-4EC9-9C62-26BAAF099A48}" type="sibTrans" cxnId="{8DBB9301-FA28-492D-82F7-7248566C3DAE}">
      <dgm:prSet/>
      <dgm:spPr/>
      <dgm:t>
        <a:bodyPr/>
        <a:lstStyle/>
        <a:p>
          <a:endParaRPr lang="ru-RU"/>
        </a:p>
      </dgm:t>
    </dgm:pt>
    <dgm:pt modelId="{BE907F90-9D92-45A1-94F8-1DCBD5B9715F}">
      <dgm:prSet phldrT="[Текст]" custT="1"/>
      <dgm:spPr/>
      <dgm:t>
        <a:bodyPr/>
        <a:lstStyle/>
        <a:p>
          <a:r>
            <a:rPr lang="ru-RU" sz="2200" dirty="0" smtClean="0">
              <a:solidFill>
                <a:srgbClr val="CCFF33"/>
              </a:solidFill>
              <a:latin typeface="+mn-lt"/>
            </a:rPr>
            <a:t>Сбалансированность местного бюджета</a:t>
          </a:r>
          <a:endParaRPr lang="ru-RU" sz="2200" dirty="0">
            <a:solidFill>
              <a:srgbClr val="CCFF33"/>
            </a:solidFill>
            <a:latin typeface="+mn-lt"/>
          </a:endParaRPr>
        </a:p>
      </dgm:t>
    </dgm:pt>
    <dgm:pt modelId="{03FA8934-805C-4CA4-B0FE-FC842D45AFE0}" type="parTrans" cxnId="{D49A4A8E-E13A-48B9-A452-439EA4800B82}">
      <dgm:prSet/>
      <dgm:spPr/>
      <dgm:t>
        <a:bodyPr/>
        <a:lstStyle/>
        <a:p>
          <a:endParaRPr lang="ru-RU"/>
        </a:p>
      </dgm:t>
    </dgm:pt>
    <dgm:pt modelId="{1C6C0DF2-B0CB-4D92-954A-55B02AC860DD}" type="sibTrans" cxnId="{D49A4A8E-E13A-48B9-A452-439EA4800B82}">
      <dgm:prSet/>
      <dgm:spPr/>
      <dgm:t>
        <a:bodyPr/>
        <a:lstStyle/>
        <a:p>
          <a:endParaRPr lang="ru-RU"/>
        </a:p>
      </dgm:t>
    </dgm:pt>
    <dgm:pt modelId="{D7F1AC36-BB02-40D3-9EAC-6004F15E8D99}" type="pres">
      <dgm:prSet presAssocID="{7D9F30EA-5AAD-4B4D-9B37-1898C8B1B1C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32C0C5-E5AF-4E5E-918C-A1BB430E7228}" type="pres">
      <dgm:prSet presAssocID="{7D9F30EA-5AAD-4B4D-9B37-1898C8B1B1C4}" presName="fgShape" presStyleLbl="fgShp" presStyleIdx="0" presStyleCnt="1" custFlipVert="1" custFlipHor="1" custScaleX="1269" custScaleY="10304" custLinFactY="-256120" custLinFactNeighborX="-29559" custLinFactNeighborY="-300000"/>
      <dgm:spPr/>
      <dgm:t>
        <a:bodyPr/>
        <a:lstStyle/>
        <a:p>
          <a:endParaRPr lang="ru-RU"/>
        </a:p>
      </dgm:t>
    </dgm:pt>
    <dgm:pt modelId="{AC9FC888-4E7D-41D5-BF8D-099DDFB49032}" type="pres">
      <dgm:prSet presAssocID="{7D9F30EA-5AAD-4B4D-9B37-1898C8B1B1C4}" presName="linComp" presStyleCnt="0"/>
      <dgm:spPr/>
      <dgm:t>
        <a:bodyPr/>
        <a:lstStyle/>
        <a:p>
          <a:endParaRPr lang="ru-RU"/>
        </a:p>
      </dgm:t>
    </dgm:pt>
    <dgm:pt modelId="{3B03A404-6FA8-44DF-BD0D-938BEE92A850}" type="pres">
      <dgm:prSet presAssocID="{BFE45829-723F-4E4D-9831-F195998B70F6}" presName="compNode" presStyleCnt="0"/>
      <dgm:spPr/>
      <dgm:t>
        <a:bodyPr/>
        <a:lstStyle/>
        <a:p>
          <a:endParaRPr lang="ru-RU"/>
        </a:p>
      </dgm:t>
    </dgm:pt>
    <dgm:pt modelId="{D73F7537-DE83-45D9-AFD1-908328D4D97E}" type="pres">
      <dgm:prSet presAssocID="{BFE45829-723F-4E4D-9831-F195998B70F6}" presName="bkgdShape" presStyleLbl="node1" presStyleIdx="0" presStyleCnt="3" custScaleX="61055"/>
      <dgm:spPr/>
      <dgm:t>
        <a:bodyPr/>
        <a:lstStyle/>
        <a:p>
          <a:endParaRPr lang="ru-RU"/>
        </a:p>
      </dgm:t>
    </dgm:pt>
    <dgm:pt modelId="{A490A214-21F9-4C52-8E3B-F3A359B01D89}" type="pres">
      <dgm:prSet presAssocID="{BFE45829-723F-4E4D-9831-F195998B70F6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ADFE9E-A8A8-41F1-B358-A7A11B6B47E1}" type="pres">
      <dgm:prSet presAssocID="{BFE45829-723F-4E4D-9831-F195998B70F6}" presName="invisiNode" presStyleLbl="node1" presStyleIdx="0" presStyleCnt="3"/>
      <dgm:spPr/>
      <dgm:t>
        <a:bodyPr/>
        <a:lstStyle/>
        <a:p>
          <a:endParaRPr lang="ru-RU"/>
        </a:p>
      </dgm:t>
    </dgm:pt>
    <dgm:pt modelId="{79E796B1-3ABE-4958-A470-95B84B3BA8FB}" type="pres">
      <dgm:prSet presAssocID="{BFE45829-723F-4E4D-9831-F195998B70F6}" presName="imagNode" presStyleLbl="fgImgPlace1" presStyleIdx="0" presStyleCnt="3" custScaleX="83731" custScaleY="8258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32018F6-38F3-4F68-9FD0-50FD7BED2859}" type="pres">
      <dgm:prSet presAssocID="{914D76AC-028B-4257-BED1-2C2263772DD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7D5A4F7-F72A-48AE-87CD-6C7027652D6C}" type="pres">
      <dgm:prSet presAssocID="{F0351681-504B-468A-A43A-35239C443A97}" presName="compNode" presStyleCnt="0"/>
      <dgm:spPr/>
      <dgm:t>
        <a:bodyPr/>
        <a:lstStyle/>
        <a:p>
          <a:endParaRPr lang="ru-RU"/>
        </a:p>
      </dgm:t>
    </dgm:pt>
    <dgm:pt modelId="{01B5A3FF-8112-48C6-9524-2594DAB99429}" type="pres">
      <dgm:prSet presAssocID="{F0351681-504B-468A-A43A-35239C443A97}" presName="bkgdShape" presStyleLbl="node1" presStyleIdx="1" presStyleCnt="3" custScaleX="77030"/>
      <dgm:spPr/>
      <dgm:t>
        <a:bodyPr/>
        <a:lstStyle/>
        <a:p>
          <a:endParaRPr lang="ru-RU"/>
        </a:p>
      </dgm:t>
    </dgm:pt>
    <dgm:pt modelId="{BD834AB3-FAFF-4D74-B8D8-881F0EC6B9AD}" type="pres">
      <dgm:prSet presAssocID="{F0351681-504B-468A-A43A-35239C443A97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3C681-2C9B-4653-BE31-D8B25A2AB7FA}" type="pres">
      <dgm:prSet presAssocID="{F0351681-504B-468A-A43A-35239C443A97}" presName="invisiNode" presStyleLbl="node1" presStyleIdx="1" presStyleCnt="3"/>
      <dgm:spPr/>
      <dgm:t>
        <a:bodyPr/>
        <a:lstStyle/>
        <a:p>
          <a:endParaRPr lang="ru-RU"/>
        </a:p>
      </dgm:t>
    </dgm:pt>
    <dgm:pt modelId="{E6379D24-0F7F-4C89-AA74-40B94EA75227}" type="pres">
      <dgm:prSet presAssocID="{F0351681-504B-468A-A43A-35239C443A97}" presName="imagNode" presStyleLbl="fgImgPlace1" presStyleIdx="1" presStyleCnt="3" custScaleX="79868" custScaleY="8258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893FC16-622A-4AA0-9276-3766E5F1AA15}" type="pres">
      <dgm:prSet presAssocID="{E1C31608-5158-4EC9-9C62-26BAAF099A4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10443EA-0A22-4998-85A4-5FC07C4410A8}" type="pres">
      <dgm:prSet presAssocID="{BE907F90-9D92-45A1-94F8-1DCBD5B9715F}" presName="compNode" presStyleCnt="0"/>
      <dgm:spPr/>
      <dgm:t>
        <a:bodyPr/>
        <a:lstStyle/>
        <a:p>
          <a:endParaRPr lang="ru-RU"/>
        </a:p>
      </dgm:t>
    </dgm:pt>
    <dgm:pt modelId="{14E9E240-14D8-48CE-A8EF-4C26DD964D0B}" type="pres">
      <dgm:prSet presAssocID="{BE907F90-9D92-45A1-94F8-1DCBD5B9715F}" presName="bkgdShape" presStyleLbl="node1" presStyleIdx="2" presStyleCnt="3" custScaleX="98576"/>
      <dgm:spPr/>
      <dgm:t>
        <a:bodyPr/>
        <a:lstStyle/>
        <a:p>
          <a:endParaRPr lang="ru-RU"/>
        </a:p>
      </dgm:t>
    </dgm:pt>
    <dgm:pt modelId="{272D07C4-E4A0-4649-AFF9-320ECA914488}" type="pres">
      <dgm:prSet presAssocID="{BE907F90-9D92-45A1-94F8-1DCBD5B9715F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AF8028-0A1F-4B6B-BA86-08AA83130861}" type="pres">
      <dgm:prSet presAssocID="{BE907F90-9D92-45A1-94F8-1DCBD5B9715F}" presName="invisiNode" presStyleLbl="node1" presStyleIdx="2" presStyleCnt="3"/>
      <dgm:spPr/>
      <dgm:t>
        <a:bodyPr/>
        <a:lstStyle/>
        <a:p>
          <a:endParaRPr lang="ru-RU"/>
        </a:p>
      </dgm:t>
    </dgm:pt>
    <dgm:pt modelId="{801EDB75-7215-4290-9F39-D09130BB9918}" type="pres">
      <dgm:prSet presAssocID="{BE907F90-9D92-45A1-94F8-1DCBD5B9715F}" presName="imagNode" presStyleLbl="fgImgPlace1" presStyleIdx="2" presStyleCnt="3" custScaleX="85206" custScaleY="8258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FCE99B69-BED3-44DC-9B4C-98E72C896783}" type="presOf" srcId="{F0351681-504B-468A-A43A-35239C443A97}" destId="{01B5A3FF-8112-48C6-9524-2594DAB99429}" srcOrd="0" destOrd="0" presId="urn:microsoft.com/office/officeart/2005/8/layout/hList7#1"/>
    <dgm:cxn modelId="{8DBB9301-FA28-492D-82F7-7248566C3DAE}" srcId="{7D9F30EA-5AAD-4B4D-9B37-1898C8B1B1C4}" destId="{F0351681-504B-468A-A43A-35239C443A97}" srcOrd="1" destOrd="0" parTransId="{D9E01241-ED2F-43BF-AD0C-3C1C61B771E5}" sibTransId="{E1C31608-5158-4EC9-9C62-26BAAF099A48}"/>
    <dgm:cxn modelId="{3EDBF4FD-7DD4-4EF3-BE9D-862C0BA1F08D}" type="presOf" srcId="{BFE45829-723F-4E4D-9831-F195998B70F6}" destId="{A490A214-21F9-4C52-8E3B-F3A359B01D89}" srcOrd="1" destOrd="0" presId="urn:microsoft.com/office/officeart/2005/8/layout/hList7#1"/>
    <dgm:cxn modelId="{7E5FE03F-B5AC-4410-AFBD-1247EC1958A2}" type="presOf" srcId="{F0351681-504B-468A-A43A-35239C443A97}" destId="{BD834AB3-FAFF-4D74-B8D8-881F0EC6B9AD}" srcOrd="1" destOrd="0" presId="urn:microsoft.com/office/officeart/2005/8/layout/hList7#1"/>
    <dgm:cxn modelId="{52A36C5F-442A-405D-AAC4-1CDB38AFABE0}" type="presOf" srcId="{914D76AC-028B-4257-BED1-2C2263772DDA}" destId="{E32018F6-38F3-4F68-9FD0-50FD7BED2859}" srcOrd="0" destOrd="0" presId="urn:microsoft.com/office/officeart/2005/8/layout/hList7#1"/>
    <dgm:cxn modelId="{79CB92D9-CC56-4E39-84EA-E5692F448B8A}" type="presOf" srcId="{E1C31608-5158-4EC9-9C62-26BAAF099A48}" destId="{D893FC16-622A-4AA0-9276-3766E5F1AA15}" srcOrd="0" destOrd="0" presId="urn:microsoft.com/office/officeart/2005/8/layout/hList7#1"/>
    <dgm:cxn modelId="{BB97E43A-CB32-4C28-9BF3-3026B999259A}" srcId="{7D9F30EA-5AAD-4B4D-9B37-1898C8B1B1C4}" destId="{BFE45829-723F-4E4D-9831-F195998B70F6}" srcOrd="0" destOrd="0" parTransId="{9D4F7DBD-8157-41A0-8C10-0BA42EC495F2}" sibTransId="{914D76AC-028B-4257-BED1-2C2263772DDA}"/>
    <dgm:cxn modelId="{A85BD9F3-217E-416B-A45E-45A851EA2404}" type="presOf" srcId="{BFE45829-723F-4E4D-9831-F195998B70F6}" destId="{D73F7537-DE83-45D9-AFD1-908328D4D97E}" srcOrd="0" destOrd="0" presId="urn:microsoft.com/office/officeart/2005/8/layout/hList7#1"/>
    <dgm:cxn modelId="{F2061F9D-9788-41A1-B4E5-626B01ECEC34}" type="presOf" srcId="{BE907F90-9D92-45A1-94F8-1DCBD5B9715F}" destId="{272D07C4-E4A0-4649-AFF9-320ECA914488}" srcOrd="1" destOrd="0" presId="urn:microsoft.com/office/officeart/2005/8/layout/hList7#1"/>
    <dgm:cxn modelId="{C5C975CD-4B7D-4AA6-9F9B-E83B130B3C4B}" type="presOf" srcId="{BE907F90-9D92-45A1-94F8-1DCBD5B9715F}" destId="{14E9E240-14D8-48CE-A8EF-4C26DD964D0B}" srcOrd="0" destOrd="0" presId="urn:microsoft.com/office/officeart/2005/8/layout/hList7#1"/>
    <dgm:cxn modelId="{D49A4A8E-E13A-48B9-A452-439EA4800B82}" srcId="{7D9F30EA-5AAD-4B4D-9B37-1898C8B1B1C4}" destId="{BE907F90-9D92-45A1-94F8-1DCBD5B9715F}" srcOrd="2" destOrd="0" parTransId="{03FA8934-805C-4CA4-B0FE-FC842D45AFE0}" sibTransId="{1C6C0DF2-B0CB-4D92-954A-55B02AC860DD}"/>
    <dgm:cxn modelId="{C18F94C0-A146-4255-BD34-1D02D94F8D2A}" type="presOf" srcId="{7D9F30EA-5AAD-4B4D-9B37-1898C8B1B1C4}" destId="{D7F1AC36-BB02-40D3-9EAC-6004F15E8D99}" srcOrd="0" destOrd="0" presId="urn:microsoft.com/office/officeart/2005/8/layout/hList7#1"/>
    <dgm:cxn modelId="{B3B3CAD2-643F-483A-AC48-5C9D27C0AE1F}" type="presParOf" srcId="{D7F1AC36-BB02-40D3-9EAC-6004F15E8D99}" destId="{9132C0C5-E5AF-4E5E-918C-A1BB430E7228}" srcOrd="0" destOrd="0" presId="urn:microsoft.com/office/officeart/2005/8/layout/hList7#1"/>
    <dgm:cxn modelId="{8241F920-F8AB-4049-B239-876810A22784}" type="presParOf" srcId="{D7F1AC36-BB02-40D3-9EAC-6004F15E8D99}" destId="{AC9FC888-4E7D-41D5-BF8D-099DDFB49032}" srcOrd="1" destOrd="0" presId="urn:microsoft.com/office/officeart/2005/8/layout/hList7#1"/>
    <dgm:cxn modelId="{022A535C-B324-48CC-98D0-979B9F422206}" type="presParOf" srcId="{AC9FC888-4E7D-41D5-BF8D-099DDFB49032}" destId="{3B03A404-6FA8-44DF-BD0D-938BEE92A850}" srcOrd="0" destOrd="0" presId="urn:microsoft.com/office/officeart/2005/8/layout/hList7#1"/>
    <dgm:cxn modelId="{C19ACD92-19E6-456C-89E1-902B8172A2F1}" type="presParOf" srcId="{3B03A404-6FA8-44DF-BD0D-938BEE92A850}" destId="{D73F7537-DE83-45D9-AFD1-908328D4D97E}" srcOrd="0" destOrd="0" presId="urn:microsoft.com/office/officeart/2005/8/layout/hList7#1"/>
    <dgm:cxn modelId="{AB824435-CA85-4FDD-A7CF-5C8429ADCD96}" type="presParOf" srcId="{3B03A404-6FA8-44DF-BD0D-938BEE92A850}" destId="{A490A214-21F9-4C52-8E3B-F3A359B01D89}" srcOrd="1" destOrd="0" presId="urn:microsoft.com/office/officeart/2005/8/layout/hList7#1"/>
    <dgm:cxn modelId="{99B49B4E-DFAE-4F47-96B0-0BA37E5290F1}" type="presParOf" srcId="{3B03A404-6FA8-44DF-BD0D-938BEE92A850}" destId="{8FADFE9E-A8A8-41F1-B358-A7A11B6B47E1}" srcOrd="2" destOrd="0" presId="urn:microsoft.com/office/officeart/2005/8/layout/hList7#1"/>
    <dgm:cxn modelId="{E34B854F-9FC6-4C99-B999-26B001ADEA3A}" type="presParOf" srcId="{3B03A404-6FA8-44DF-BD0D-938BEE92A850}" destId="{79E796B1-3ABE-4958-A470-95B84B3BA8FB}" srcOrd="3" destOrd="0" presId="urn:microsoft.com/office/officeart/2005/8/layout/hList7#1"/>
    <dgm:cxn modelId="{5A1C8ED6-688D-4FAD-AAB3-463EA0CC091B}" type="presParOf" srcId="{AC9FC888-4E7D-41D5-BF8D-099DDFB49032}" destId="{E32018F6-38F3-4F68-9FD0-50FD7BED2859}" srcOrd="1" destOrd="0" presId="urn:microsoft.com/office/officeart/2005/8/layout/hList7#1"/>
    <dgm:cxn modelId="{2633C9F5-75B9-4072-96C4-AB5D73183030}" type="presParOf" srcId="{AC9FC888-4E7D-41D5-BF8D-099DDFB49032}" destId="{A7D5A4F7-F72A-48AE-87CD-6C7027652D6C}" srcOrd="2" destOrd="0" presId="urn:microsoft.com/office/officeart/2005/8/layout/hList7#1"/>
    <dgm:cxn modelId="{789BD1FA-9E9D-4721-A57C-1AD887530F32}" type="presParOf" srcId="{A7D5A4F7-F72A-48AE-87CD-6C7027652D6C}" destId="{01B5A3FF-8112-48C6-9524-2594DAB99429}" srcOrd="0" destOrd="0" presId="urn:microsoft.com/office/officeart/2005/8/layout/hList7#1"/>
    <dgm:cxn modelId="{F35CE952-9ECB-42A2-9A71-91B5E98FFEA8}" type="presParOf" srcId="{A7D5A4F7-F72A-48AE-87CD-6C7027652D6C}" destId="{BD834AB3-FAFF-4D74-B8D8-881F0EC6B9AD}" srcOrd="1" destOrd="0" presId="urn:microsoft.com/office/officeart/2005/8/layout/hList7#1"/>
    <dgm:cxn modelId="{1ED8CC33-02B3-400B-9894-72EC9DAB72FD}" type="presParOf" srcId="{A7D5A4F7-F72A-48AE-87CD-6C7027652D6C}" destId="{C8F3C681-2C9B-4653-BE31-D8B25A2AB7FA}" srcOrd="2" destOrd="0" presId="urn:microsoft.com/office/officeart/2005/8/layout/hList7#1"/>
    <dgm:cxn modelId="{2749D2DA-392B-4459-ACA7-973A32902EB3}" type="presParOf" srcId="{A7D5A4F7-F72A-48AE-87CD-6C7027652D6C}" destId="{E6379D24-0F7F-4C89-AA74-40B94EA75227}" srcOrd="3" destOrd="0" presId="urn:microsoft.com/office/officeart/2005/8/layout/hList7#1"/>
    <dgm:cxn modelId="{895596CE-F6C3-43AD-8CBC-E688517A0F86}" type="presParOf" srcId="{AC9FC888-4E7D-41D5-BF8D-099DDFB49032}" destId="{D893FC16-622A-4AA0-9276-3766E5F1AA15}" srcOrd="3" destOrd="0" presId="urn:microsoft.com/office/officeart/2005/8/layout/hList7#1"/>
    <dgm:cxn modelId="{511D7AED-1EBD-4B19-A751-919B19AA8988}" type="presParOf" srcId="{AC9FC888-4E7D-41D5-BF8D-099DDFB49032}" destId="{A10443EA-0A22-4998-85A4-5FC07C4410A8}" srcOrd="4" destOrd="0" presId="urn:microsoft.com/office/officeart/2005/8/layout/hList7#1"/>
    <dgm:cxn modelId="{D277CEF3-89D0-40F1-B9CA-7734F70F7AFD}" type="presParOf" srcId="{A10443EA-0A22-4998-85A4-5FC07C4410A8}" destId="{14E9E240-14D8-48CE-A8EF-4C26DD964D0B}" srcOrd="0" destOrd="0" presId="urn:microsoft.com/office/officeart/2005/8/layout/hList7#1"/>
    <dgm:cxn modelId="{58A173BA-EAC0-4D28-92CF-9CB04CA29FAB}" type="presParOf" srcId="{A10443EA-0A22-4998-85A4-5FC07C4410A8}" destId="{272D07C4-E4A0-4649-AFF9-320ECA914488}" srcOrd="1" destOrd="0" presId="urn:microsoft.com/office/officeart/2005/8/layout/hList7#1"/>
    <dgm:cxn modelId="{0D835E6F-77FF-4415-9DB3-7A71EA7893E3}" type="presParOf" srcId="{A10443EA-0A22-4998-85A4-5FC07C4410A8}" destId="{C7AF8028-0A1F-4B6B-BA86-08AA83130861}" srcOrd="2" destOrd="0" presId="urn:microsoft.com/office/officeart/2005/8/layout/hList7#1"/>
    <dgm:cxn modelId="{85E79C21-B323-4AA3-A798-FD201BB1CE18}" type="presParOf" srcId="{A10443EA-0A22-4998-85A4-5FC07C4410A8}" destId="{801EDB75-7215-4290-9F39-D09130BB9918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0239BA-D30D-42D9-95F7-1477AF7261C5}" type="doc">
      <dgm:prSet loTypeId="urn:microsoft.com/office/officeart/2005/8/layout/chevron2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782FD21-6C09-4BC0-934D-3C01247185B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3BA93B2A-7107-49CF-9B3E-47E8BF97AD80}" type="parTrans" cxnId="{CED3C681-D41E-4775-9E8C-0CC72EBE352F}">
      <dgm:prSet/>
      <dgm:spPr/>
      <dgm:t>
        <a:bodyPr/>
        <a:lstStyle/>
        <a:p>
          <a:endParaRPr lang="ru-RU"/>
        </a:p>
      </dgm:t>
    </dgm:pt>
    <dgm:pt modelId="{101D608E-9EBC-40B6-91D9-6FFF31D19B2F}" type="sibTrans" cxnId="{CED3C681-D41E-4775-9E8C-0CC72EBE352F}">
      <dgm:prSet/>
      <dgm:spPr/>
      <dgm:t>
        <a:bodyPr/>
        <a:lstStyle/>
        <a:p>
          <a:endParaRPr lang="ru-RU"/>
        </a:p>
      </dgm:t>
    </dgm:pt>
    <dgm:pt modelId="{ACF5097F-CC5B-4366-ABE7-38687129F656}">
      <dgm:prSet phldrT="[Текст]" custT="1"/>
      <dgm:spPr/>
      <dgm:t>
        <a:bodyPr/>
        <a:lstStyle/>
        <a:p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2616B00B-F7C0-4234-86E7-8EDE1A3DF7B4}" type="parTrans" cxnId="{DAC3DEE0-9F83-4CC8-B18E-6F48B1BB4651}">
      <dgm:prSet/>
      <dgm:spPr/>
      <dgm:t>
        <a:bodyPr/>
        <a:lstStyle/>
        <a:p>
          <a:endParaRPr lang="ru-RU"/>
        </a:p>
      </dgm:t>
    </dgm:pt>
    <dgm:pt modelId="{68A32AD1-FA7D-46F8-A155-4CDC1D3CEAC9}" type="sibTrans" cxnId="{DAC3DEE0-9F83-4CC8-B18E-6F48B1BB4651}">
      <dgm:prSet/>
      <dgm:spPr/>
      <dgm:t>
        <a:bodyPr/>
        <a:lstStyle/>
        <a:p>
          <a:endParaRPr lang="ru-RU"/>
        </a:p>
      </dgm:t>
    </dgm:pt>
    <dgm:pt modelId="{333612F3-69F1-4CC0-ACEA-154FBD023C22}">
      <dgm:prSet custT="1"/>
      <dgm:spPr>
        <a:solidFill>
          <a:srgbClr val="90C5D8">
            <a:alpha val="89804"/>
          </a:srgbClr>
        </a:solidFill>
      </dgm:spPr>
      <dgm:t>
        <a:bodyPr lIns="72000"/>
        <a:lstStyle/>
        <a:p>
          <a:r>
            <a:rPr lang="ru-RU" sz="16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План мероприятий по росту доходного потенциала Первомайского сельского поселения, оптимизации расходов бюджета Первомайского сельского поселения Миллеровского района и сокращению муниципального долга Первомайского сельского поселения до 2024 года,  утвержденный распоряжением Администрации Первомайского сельского поселения от 05.06.2019 № 32</a:t>
          </a:r>
          <a:endParaRPr lang="ru-RU" sz="1600" b="1" dirty="0">
            <a:solidFill>
              <a:srgbClr val="7030A0"/>
            </a:solidFill>
          </a:endParaRPr>
        </a:p>
      </dgm:t>
    </dgm:pt>
    <dgm:pt modelId="{7C648A16-2C70-40A2-9902-C7019F970936}" type="parTrans" cxnId="{F0FA317E-D0B6-4C80-A3EC-A14865C76CD9}">
      <dgm:prSet/>
      <dgm:spPr/>
      <dgm:t>
        <a:bodyPr/>
        <a:lstStyle/>
        <a:p>
          <a:endParaRPr lang="ru-RU"/>
        </a:p>
      </dgm:t>
    </dgm:pt>
    <dgm:pt modelId="{251F4F98-B6F1-4839-A86B-13A0221B67AC}" type="sibTrans" cxnId="{F0FA317E-D0B6-4C80-A3EC-A14865C76CD9}">
      <dgm:prSet/>
      <dgm:spPr/>
      <dgm:t>
        <a:bodyPr/>
        <a:lstStyle/>
        <a:p>
          <a:endParaRPr lang="ru-RU"/>
        </a:p>
      </dgm:t>
    </dgm:pt>
    <dgm:pt modelId="{B24A4114-075E-404F-8B16-9D176DA92767}">
      <dgm:prSet custT="1"/>
      <dgm:spPr>
        <a:solidFill>
          <a:srgbClr val="99FF66">
            <a:alpha val="89804"/>
          </a:srgbClr>
        </a:solidFill>
      </dgm:spPr>
      <dgm:t>
        <a:bodyPr/>
        <a:lstStyle/>
        <a:p>
          <a:r>
            <a:rPr lang="ru-RU" sz="1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Проведение взвешенной долговой политики</a:t>
          </a:r>
          <a:endParaRPr lang="ru-RU" sz="1600" dirty="0">
            <a:solidFill>
              <a:srgbClr val="FF0000"/>
            </a:solidFill>
          </a:endParaRPr>
        </a:p>
      </dgm:t>
    </dgm:pt>
    <dgm:pt modelId="{3F31DA21-2726-404D-AE3E-3E3365DB5EE6}" type="parTrans" cxnId="{26122576-91C7-4B66-BA4F-AB7E4BC61A3D}">
      <dgm:prSet/>
      <dgm:spPr/>
      <dgm:t>
        <a:bodyPr/>
        <a:lstStyle/>
        <a:p>
          <a:endParaRPr lang="ru-RU"/>
        </a:p>
      </dgm:t>
    </dgm:pt>
    <dgm:pt modelId="{270C50DE-424C-441D-A24D-6E7D981051B3}" type="sibTrans" cxnId="{26122576-91C7-4B66-BA4F-AB7E4BC61A3D}">
      <dgm:prSet/>
      <dgm:spPr/>
      <dgm:t>
        <a:bodyPr/>
        <a:lstStyle/>
        <a:p>
          <a:endParaRPr lang="ru-RU"/>
        </a:p>
      </dgm:t>
    </dgm:pt>
    <dgm:pt modelId="{6CDFB346-5AE3-475E-BC66-186028DEC05D}" type="pres">
      <dgm:prSet presAssocID="{B90239BA-D30D-42D9-95F7-1477AF7261C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A2A39D-2EAF-4B4F-92AC-7B916275B1B5}" type="pres">
      <dgm:prSet presAssocID="{ACF5097F-CC5B-4366-ABE7-38687129F656}" presName="composite" presStyleCnt="0"/>
      <dgm:spPr/>
      <dgm:t>
        <a:bodyPr/>
        <a:lstStyle/>
        <a:p>
          <a:endParaRPr lang="ru-RU"/>
        </a:p>
      </dgm:t>
    </dgm:pt>
    <dgm:pt modelId="{09D480C1-C8E8-4CE7-8873-41C175F67275}" type="pres">
      <dgm:prSet presAssocID="{ACF5097F-CC5B-4366-ABE7-38687129F656}" presName="parentText" presStyleLbl="alignNode1" presStyleIdx="0" presStyleCnt="2" custScaleX="91613" custScaleY="40882" custLinFactNeighborX="9129" custLinFactNeighborY="-7430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CA80EEC5-8180-463D-AB43-E20FC1CCE0B0}" type="pres">
      <dgm:prSet presAssocID="{ACF5097F-CC5B-4366-ABE7-38687129F656}" presName="descendantText" presStyleLbl="alignAcc1" presStyleIdx="0" presStyleCnt="2" custScaleX="92960" custScaleY="110364" custLinFactNeighborX="-13865" custLinFactNeighborY="-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DE8F24-526C-4B06-8BA3-1A3B3552AAA3}" type="pres">
      <dgm:prSet presAssocID="{68A32AD1-FA7D-46F8-A155-4CDC1D3CEAC9}" presName="sp" presStyleCnt="0"/>
      <dgm:spPr/>
      <dgm:t>
        <a:bodyPr/>
        <a:lstStyle/>
        <a:p>
          <a:endParaRPr lang="ru-RU"/>
        </a:p>
      </dgm:t>
    </dgm:pt>
    <dgm:pt modelId="{C452401A-080E-446F-8B74-994BE4F30FB4}" type="pres">
      <dgm:prSet presAssocID="{B782FD21-6C09-4BC0-934D-3C01247185B7}" presName="composite" presStyleCnt="0"/>
      <dgm:spPr/>
      <dgm:t>
        <a:bodyPr/>
        <a:lstStyle/>
        <a:p>
          <a:endParaRPr lang="ru-RU"/>
        </a:p>
      </dgm:t>
    </dgm:pt>
    <dgm:pt modelId="{9B6A0A72-3C0F-4B82-A7E6-2BA4A15A1DC4}" type="pres">
      <dgm:prSet presAssocID="{B782FD21-6C09-4BC0-934D-3C01247185B7}" presName="parentText" presStyleLbl="alignNode1" presStyleIdx="1" presStyleCnt="2" custScaleY="52617" custLinFactNeighborX="7881" custLinFactNeighborY="-8212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9A9BA3CA-42DC-4E24-BA14-1B2C342C1B46}" type="pres">
      <dgm:prSet presAssocID="{B782FD21-6C09-4BC0-934D-3C01247185B7}" presName="descendantText" presStyleLbl="alignAcc1" presStyleIdx="1" presStyleCnt="2" custScaleX="81527" custScaleY="66547" custLinFactNeighborX="262" custLinFactNeighborY="88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20B933-541E-4996-BFA6-04EC9A4A54B5}" type="presOf" srcId="{B24A4114-075E-404F-8B16-9D176DA92767}" destId="{9A9BA3CA-42DC-4E24-BA14-1B2C342C1B46}" srcOrd="0" destOrd="0" presId="urn:microsoft.com/office/officeart/2005/8/layout/chevron2"/>
    <dgm:cxn modelId="{E63985C4-94E8-4498-AEFF-66E1C034FFB7}" type="presOf" srcId="{B782FD21-6C09-4BC0-934D-3C01247185B7}" destId="{9B6A0A72-3C0F-4B82-A7E6-2BA4A15A1DC4}" srcOrd="0" destOrd="0" presId="urn:microsoft.com/office/officeart/2005/8/layout/chevron2"/>
    <dgm:cxn modelId="{16DC8D87-5856-4CF7-82F9-23A6BA576B08}" type="presOf" srcId="{ACF5097F-CC5B-4366-ABE7-38687129F656}" destId="{09D480C1-C8E8-4CE7-8873-41C175F67275}" srcOrd="0" destOrd="0" presId="urn:microsoft.com/office/officeart/2005/8/layout/chevron2"/>
    <dgm:cxn modelId="{F0FA317E-D0B6-4C80-A3EC-A14865C76CD9}" srcId="{ACF5097F-CC5B-4366-ABE7-38687129F656}" destId="{333612F3-69F1-4CC0-ACEA-154FBD023C22}" srcOrd="0" destOrd="0" parTransId="{7C648A16-2C70-40A2-9902-C7019F970936}" sibTransId="{251F4F98-B6F1-4839-A86B-13A0221B67AC}"/>
    <dgm:cxn modelId="{8FA14BE3-DBFE-433D-97D6-DC7A12617151}" type="presOf" srcId="{B90239BA-D30D-42D9-95F7-1477AF7261C5}" destId="{6CDFB346-5AE3-475E-BC66-186028DEC05D}" srcOrd="0" destOrd="0" presId="urn:microsoft.com/office/officeart/2005/8/layout/chevron2"/>
    <dgm:cxn modelId="{26122576-91C7-4B66-BA4F-AB7E4BC61A3D}" srcId="{B782FD21-6C09-4BC0-934D-3C01247185B7}" destId="{B24A4114-075E-404F-8B16-9D176DA92767}" srcOrd="0" destOrd="0" parTransId="{3F31DA21-2726-404D-AE3E-3E3365DB5EE6}" sibTransId="{270C50DE-424C-441D-A24D-6E7D981051B3}"/>
    <dgm:cxn modelId="{CED3C681-D41E-4775-9E8C-0CC72EBE352F}" srcId="{B90239BA-D30D-42D9-95F7-1477AF7261C5}" destId="{B782FD21-6C09-4BC0-934D-3C01247185B7}" srcOrd="1" destOrd="0" parTransId="{3BA93B2A-7107-49CF-9B3E-47E8BF97AD80}" sibTransId="{101D608E-9EBC-40B6-91D9-6FFF31D19B2F}"/>
    <dgm:cxn modelId="{62F46040-DC3D-4F32-A166-9FD6523AD614}" type="presOf" srcId="{333612F3-69F1-4CC0-ACEA-154FBD023C22}" destId="{CA80EEC5-8180-463D-AB43-E20FC1CCE0B0}" srcOrd="0" destOrd="0" presId="urn:microsoft.com/office/officeart/2005/8/layout/chevron2"/>
    <dgm:cxn modelId="{DAC3DEE0-9F83-4CC8-B18E-6F48B1BB4651}" srcId="{B90239BA-D30D-42D9-95F7-1477AF7261C5}" destId="{ACF5097F-CC5B-4366-ABE7-38687129F656}" srcOrd="0" destOrd="0" parTransId="{2616B00B-F7C0-4234-86E7-8EDE1A3DF7B4}" sibTransId="{68A32AD1-FA7D-46F8-A155-4CDC1D3CEAC9}"/>
    <dgm:cxn modelId="{849AFF4B-8829-4DD7-B6EF-5682AEB4015B}" type="presParOf" srcId="{6CDFB346-5AE3-475E-BC66-186028DEC05D}" destId="{EDA2A39D-2EAF-4B4F-92AC-7B916275B1B5}" srcOrd="0" destOrd="0" presId="urn:microsoft.com/office/officeart/2005/8/layout/chevron2"/>
    <dgm:cxn modelId="{7A535621-3417-4356-A905-C443EAB85AA5}" type="presParOf" srcId="{EDA2A39D-2EAF-4B4F-92AC-7B916275B1B5}" destId="{09D480C1-C8E8-4CE7-8873-41C175F67275}" srcOrd="0" destOrd="0" presId="urn:microsoft.com/office/officeart/2005/8/layout/chevron2"/>
    <dgm:cxn modelId="{C5286DCF-5ACA-43ED-97AD-780C20F98B90}" type="presParOf" srcId="{EDA2A39D-2EAF-4B4F-92AC-7B916275B1B5}" destId="{CA80EEC5-8180-463D-AB43-E20FC1CCE0B0}" srcOrd="1" destOrd="0" presId="urn:microsoft.com/office/officeart/2005/8/layout/chevron2"/>
    <dgm:cxn modelId="{1DCF2736-5B68-4932-B98B-CF3A25D7843E}" type="presParOf" srcId="{6CDFB346-5AE3-475E-BC66-186028DEC05D}" destId="{07DE8F24-526C-4B06-8BA3-1A3B3552AAA3}" srcOrd="1" destOrd="0" presId="urn:microsoft.com/office/officeart/2005/8/layout/chevron2"/>
    <dgm:cxn modelId="{9E60DC5A-8AB9-400F-851F-D170249324FB}" type="presParOf" srcId="{6CDFB346-5AE3-475E-BC66-186028DEC05D}" destId="{C452401A-080E-446F-8B74-994BE4F30FB4}" srcOrd="2" destOrd="0" presId="urn:microsoft.com/office/officeart/2005/8/layout/chevron2"/>
    <dgm:cxn modelId="{EC7FEEA8-2E40-4707-AB8E-2408B195A71A}" type="presParOf" srcId="{C452401A-080E-446F-8B74-994BE4F30FB4}" destId="{9B6A0A72-3C0F-4B82-A7E6-2BA4A15A1DC4}" srcOrd="0" destOrd="0" presId="urn:microsoft.com/office/officeart/2005/8/layout/chevron2"/>
    <dgm:cxn modelId="{B07C9474-E386-4CD7-9B8D-EFF525BABE77}" type="presParOf" srcId="{C452401A-080E-446F-8B74-994BE4F30FB4}" destId="{9A9BA3CA-42DC-4E24-BA14-1B2C342C1B46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#1" loCatId="list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 anchor="ctr"/>
        <a:lstStyle/>
        <a:p>
          <a:pPr algn="ctr"/>
          <a:endParaRPr lang="ru-RU" sz="1400" dirty="0" smtClean="0">
            <a:latin typeface="+mj-lt"/>
          </a:endParaRPr>
        </a:p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3 936,1</a:t>
          </a:r>
          <a:endParaRPr lang="ru-RU" sz="16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algn="ctr"/>
          <a:endParaRPr lang="ru-RU" sz="1400" dirty="0" smtClean="0">
            <a:latin typeface="+mj-lt"/>
          </a:endParaRP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8061A499-68BB-4517-AEA3-079F9BE298A5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5 680,1</a:t>
          </a:r>
          <a:endParaRPr lang="ru-RU" sz="16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5E260D4-7E74-422F-989D-1A883D30C42B}" type="par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2FF04357-4C60-47B2-ABA7-F34F2DD98536}" type="sib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0B9B2A67-3308-4738-A989-277DB42E2389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Иные доходы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353,6</a:t>
          </a:r>
          <a:endParaRPr lang="ru-RU" sz="16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B59CBA58-19C8-46DB-9EC7-31A700C71AA8}" type="par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F45485CB-20B1-475E-B0DF-D9C24AC455BE}" type="sib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BA090E94-8B27-4531-ACFD-055B1B3DB79D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 355,6</a:t>
          </a:r>
          <a:endParaRPr lang="ru-RU" sz="16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91CA2F1-D445-458F-9CD2-C8AFD2E6E334}" type="parTrans" cxnId="{88B3C375-A51F-4C96-9C49-6C7EE1333A2E}">
      <dgm:prSet/>
      <dgm:spPr/>
      <dgm:t>
        <a:bodyPr/>
        <a:lstStyle/>
        <a:p>
          <a:endParaRPr lang="ru-RU"/>
        </a:p>
      </dgm:t>
    </dgm:pt>
    <dgm:pt modelId="{29385BA7-84CD-47DD-AD14-392FE9FE061F}" type="sibTrans" cxnId="{88B3C375-A51F-4C96-9C49-6C7EE1333A2E}">
      <dgm:prSet/>
      <dgm:spPr/>
      <dgm:t>
        <a:bodyPr/>
        <a:lstStyle/>
        <a:p>
          <a:endParaRPr lang="ru-RU"/>
        </a:p>
      </dgm:t>
    </dgm:pt>
    <dgm:pt modelId="{9589BF18-EB43-46B1-B7B8-63ADBDFDC163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Земельный налог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3 331,7</a:t>
          </a:r>
        </a:p>
      </dgm:t>
    </dgm:pt>
    <dgm:pt modelId="{0C08EA7C-BFFB-47BE-8AE9-56286B5A196F}" type="parTrans" cxnId="{BC9EECA3-31A3-40D6-B395-5CD9FE4B63D3}">
      <dgm:prSet/>
      <dgm:spPr/>
      <dgm:t>
        <a:bodyPr/>
        <a:lstStyle/>
        <a:p>
          <a:endParaRPr lang="ru-RU"/>
        </a:p>
      </dgm:t>
    </dgm:pt>
    <dgm:pt modelId="{95ADC15E-E719-415A-A3F1-FDF2C80A9E52}" type="sibTrans" cxnId="{BC9EECA3-31A3-40D6-B395-5CD9FE4B63D3}">
      <dgm:prSet/>
      <dgm:spPr/>
      <dgm:t>
        <a:bodyPr/>
        <a:lstStyle/>
        <a:p>
          <a:endParaRPr lang="ru-RU"/>
        </a:p>
      </dgm:t>
    </dgm:pt>
    <dgm:pt modelId="{92A80C17-EBAF-4C75-853C-60185C6E6DCD}">
      <dgm:prSet phldrT="[Текст]" custT="1"/>
      <dgm:spPr/>
      <dgm:t>
        <a:bodyPr anchor="ctr"/>
        <a:lstStyle/>
        <a:p>
          <a:pPr algn="ctr"/>
          <a:r>
            <a:rPr lang="ru-RU" sz="1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Доходы, получаемые в виде арендной платы за земельные участки  236,4</a:t>
          </a:r>
          <a:endParaRPr lang="ru-RU" sz="12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068A6FB-EA8B-4EDE-B297-830E4A59359A}" type="parTrans" cxnId="{EC4176CC-0D54-4332-BD77-C94274568FD9}">
      <dgm:prSet/>
      <dgm:spPr/>
      <dgm:t>
        <a:bodyPr/>
        <a:lstStyle/>
        <a:p>
          <a:endParaRPr lang="ru-RU"/>
        </a:p>
      </dgm:t>
    </dgm:pt>
    <dgm:pt modelId="{085152F4-1F84-4EDB-80AC-EDE2399913A8}" type="sibTrans" cxnId="{EC4176CC-0D54-4332-BD77-C94274568FD9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0" presStyleCnt="6" custScaleY="120642" custLinFactNeighborY="3071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0" presStyleCnt="6" custScaleX="92777" custScaleY="126532" custLinFactNeighborX="-9319" custLinFactNeighborY="408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7D4D5190-7A99-4EE3-BF13-894BFF6BFA1A}" type="pres">
      <dgm:prSet presAssocID="{8061A499-68BB-4517-AEA3-079F9BE298A5}" presName="comp" presStyleCnt="0"/>
      <dgm:spPr/>
      <dgm:t>
        <a:bodyPr/>
        <a:lstStyle/>
        <a:p>
          <a:endParaRPr lang="ru-RU"/>
        </a:p>
      </dgm:t>
    </dgm:pt>
    <dgm:pt modelId="{681E65EC-7E48-44FF-9933-C4F2C62D5FC2}" type="pres">
      <dgm:prSet presAssocID="{8061A499-68BB-4517-AEA3-079F9BE298A5}" presName="box" presStyleLbl="node1" presStyleIdx="1" presStyleCnt="6" custLinFactY="116835" custLinFactNeighborX="9434" custLinFactNeighborY="200000"/>
      <dgm:spPr/>
      <dgm:t>
        <a:bodyPr/>
        <a:lstStyle/>
        <a:p>
          <a:endParaRPr lang="ru-RU"/>
        </a:p>
      </dgm:t>
    </dgm:pt>
    <dgm:pt modelId="{7DE197FE-AADA-44C3-8B2B-CF16D12E116A}" type="pres">
      <dgm:prSet presAssocID="{8061A499-68BB-4517-AEA3-079F9BE298A5}" presName="img" presStyleLbl="fgImgPlace1" presStyleIdx="1" presStyleCnt="6" custScaleX="87822" custScaleY="90040" custLinFactY="178203" custLinFactNeighborX="-13360" custLinFactNeighborY="20000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C59F69-595E-4B67-B539-081BDD40D04C}" type="pres">
      <dgm:prSet presAssocID="{8061A499-68BB-4517-AEA3-079F9BE298A5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A3499-CF7C-4437-BB77-60DAFC4E26ED}" type="pres">
      <dgm:prSet presAssocID="{2FF04357-4C60-47B2-ABA7-F34F2DD98536}" presName="spacer" presStyleCnt="0"/>
      <dgm:spPr/>
      <dgm:t>
        <a:bodyPr/>
        <a:lstStyle/>
        <a:p>
          <a:endParaRPr lang="ru-RU"/>
        </a:p>
      </dgm:t>
    </dgm:pt>
    <dgm:pt modelId="{712BDC1E-CA2D-4B05-B9F9-47FDD7A8558E}" type="pres">
      <dgm:prSet presAssocID="{9589BF18-EB43-46B1-B7B8-63ADBDFDC163}" presName="comp" presStyleCnt="0"/>
      <dgm:spPr/>
      <dgm:t>
        <a:bodyPr/>
        <a:lstStyle/>
        <a:p>
          <a:endParaRPr lang="ru-RU"/>
        </a:p>
      </dgm:t>
    </dgm:pt>
    <dgm:pt modelId="{F3E8F88B-0370-448B-8D0E-D54292C8691C}" type="pres">
      <dgm:prSet presAssocID="{9589BF18-EB43-46B1-B7B8-63ADBDFDC163}" presName="box" presStyleLbl="node1" presStyleIdx="2" presStyleCnt="6" custScaleY="92954" custLinFactNeighborY="10078"/>
      <dgm:spPr/>
      <dgm:t>
        <a:bodyPr/>
        <a:lstStyle/>
        <a:p>
          <a:endParaRPr lang="ru-RU"/>
        </a:p>
      </dgm:t>
    </dgm:pt>
    <dgm:pt modelId="{0EECD78B-C0A7-434E-9ADD-45852886C17A}" type="pres">
      <dgm:prSet presAssocID="{9589BF18-EB43-46B1-B7B8-63ADBDFDC163}" presName="img" presStyleLbl="fgImgPlace1" presStyleIdx="2" presStyleCnt="6" custScaleX="87599" custScaleY="99393" custLinFactNeighborX="-13471" custLinFactNeighborY="477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090A8A9-C296-4A7F-9B52-773A003D1EB8}" type="pres">
      <dgm:prSet presAssocID="{9589BF18-EB43-46B1-B7B8-63ADBDFDC163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032F77-098C-4AB4-88AE-9F2D2C8772AA}" type="pres">
      <dgm:prSet presAssocID="{95ADC15E-E719-415A-A3F1-FDF2C80A9E52}" presName="spacer" presStyleCnt="0"/>
      <dgm:spPr/>
      <dgm:t>
        <a:bodyPr/>
        <a:lstStyle/>
        <a:p>
          <a:endParaRPr lang="ru-RU"/>
        </a:p>
      </dgm:t>
    </dgm:pt>
    <dgm:pt modelId="{8A66E07E-A0AF-47B7-92C7-CC6CC7F443E5}" type="pres">
      <dgm:prSet presAssocID="{0B9B2A67-3308-4738-A989-277DB42E2389}" presName="comp" presStyleCnt="0"/>
      <dgm:spPr/>
      <dgm:t>
        <a:bodyPr/>
        <a:lstStyle/>
        <a:p>
          <a:endParaRPr lang="ru-RU"/>
        </a:p>
      </dgm:t>
    </dgm:pt>
    <dgm:pt modelId="{3AE17446-860D-4EED-9858-81EAAEE74108}" type="pres">
      <dgm:prSet presAssocID="{0B9B2A67-3308-4738-A989-277DB42E2389}" presName="box" presStyleLbl="node1" presStyleIdx="3" presStyleCnt="6" custLinFactY="100000" custLinFactNeighborY="107053"/>
      <dgm:spPr/>
      <dgm:t>
        <a:bodyPr/>
        <a:lstStyle/>
        <a:p>
          <a:endParaRPr lang="ru-RU"/>
        </a:p>
      </dgm:t>
    </dgm:pt>
    <dgm:pt modelId="{59208E79-B8A7-477C-B741-F3EAF6407C81}" type="pres">
      <dgm:prSet presAssocID="{0B9B2A67-3308-4738-A989-277DB42E2389}" presName="img" presStyleLbl="fgImgPlace1" presStyleIdx="3" presStyleCnt="6" custLinFactY="100000" custLinFactNeighborX="-7271" custLinFactNeighborY="15778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DB89233-6C18-422C-8D76-B2F98DAF26EC}" type="pres">
      <dgm:prSet presAssocID="{0B9B2A67-3308-4738-A989-277DB42E2389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709232-9FB8-4255-9181-A895BADDD6C1}" type="pres">
      <dgm:prSet presAssocID="{F45485CB-20B1-475E-B0DF-D9C24AC455BE}" presName="spacer" presStyleCnt="0"/>
      <dgm:spPr/>
      <dgm:t>
        <a:bodyPr/>
        <a:lstStyle/>
        <a:p>
          <a:endParaRPr lang="ru-RU"/>
        </a:p>
      </dgm:t>
    </dgm:pt>
    <dgm:pt modelId="{DFA610A1-31CA-4877-A569-7886975AEFA6}" type="pres">
      <dgm:prSet presAssocID="{BA090E94-8B27-4531-ACFD-055B1B3DB79D}" presName="comp" presStyleCnt="0"/>
      <dgm:spPr/>
      <dgm:t>
        <a:bodyPr/>
        <a:lstStyle/>
        <a:p>
          <a:endParaRPr lang="ru-RU"/>
        </a:p>
      </dgm:t>
    </dgm:pt>
    <dgm:pt modelId="{2FF4AF0E-1500-4BD3-8C3A-3E143A3E4058}" type="pres">
      <dgm:prSet presAssocID="{BA090E94-8B27-4531-ACFD-055B1B3DB79D}" presName="box" presStyleLbl="node1" presStyleIdx="4" presStyleCnt="6" custScaleY="121377" custLinFactY="-135102" custLinFactNeighborY="-200000"/>
      <dgm:spPr/>
      <dgm:t>
        <a:bodyPr/>
        <a:lstStyle/>
        <a:p>
          <a:endParaRPr lang="ru-RU"/>
        </a:p>
      </dgm:t>
    </dgm:pt>
    <dgm:pt modelId="{844F59AA-F0BE-4A71-B9FB-41A33D108C7D}" type="pres">
      <dgm:prSet presAssocID="{BA090E94-8B27-4531-ACFD-055B1B3DB79D}" presName="img" presStyleLbl="fgImgPlace1" presStyleIdx="4" presStyleCnt="6" custScaleX="87599" custScaleY="138548" custLinFactY="-200000" custLinFactNeighborX="-13471" custLinFactNeighborY="-21971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D0F5A39-751E-4D35-A16D-B71CC8C5B2E8}" type="pres">
      <dgm:prSet presAssocID="{BA090E94-8B27-4531-ACFD-055B1B3DB79D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4DA34F-7B98-416C-A908-6A29F0CE12EB}" type="pres">
      <dgm:prSet presAssocID="{29385BA7-84CD-47DD-AD14-392FE9FE061F}" presName="spacer" presStyleCnt="0"/>
      <dgm:spPr/>
      <dgm:t>
        <a:bodyPr/>
        <a:lstStyle/>
        <a:p>
          <a:endParaRPr lang="ru-RU"/>
        </a:p>
      </dgm:t>
    </dgm:pt>
    <dgm:pt modelId="{99922961-B3B7-481D-98FA-DA18D32303F6}" type="pres">
      <dgm:prSet presAssocID="{92A80C17-EBAF-4C75-853C-60185C6E6DCD}" presName="comp" presStyleCnt="0"/>
      <dgm:spPr/>
      <dgm:t>
        <a:bodyPr/>
        <a:lstStyle/>
        <a:p>
          <a:endParaRPr lang="ru-RU"/>
        </a:p>
      </dgm:t>
    </dgm:pt>
    <dgm:pt modelId="{AF11DD5F-ABA5-4BE8-8237-3507B0BA4660}" type="pres">
      <dgm:prSet presAssocID="{92A80C17-EBAF-4C75-853C-60185C6E6DCD}" presName="box" presStyleLbl="node1" presStyleIdx="5" presStyleCnt="6" custScaleY="69744" custLinFactY="-100000" custLinFactNeighborX="11321" custLinFactNeighborY="-128324"/>
      <dgm:spPr/>
      <dgm:t>
        <a:bodyPr/>
        <a:lstStyle/>
        <a:p>
          <a:endParaRPr lang="ru-RU"/>
        </a:p>
      </dgm:t>
    </dgm:pt>
    <dgm:pt modelId="{0B0E7E74-22FC-4D83-A5A8-B863E1A0FD16}" type="pres">
      <dgm:prSet presAssocID="{92A80C17-EBAF-4C75-853C-60185C6E6DCD}" presName="img" presStyleLbl="fgImgPlace1" presStyleIdx="5" presStyleCnt="6" custScaleX="87597" custScaleY="74946" custLinFactY="-100000" custLinFactNeighborX="-13472" custLinFactNeighborY="-185372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4584B34-AFD3-49B8-81C6-EA512B6A3149}" type="pres">
      <dgm:prSet presAssocID="{92A80C17-EBAF-4C75-853C-60185C6E6DCD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6FCF65-A02D-4564-AE82-6D642D5F55A5}" type="presOf" srcId="{E313B81E-1751-4C21-8155-E4E5788F26D3}" destId="{ECE55AF3-693F-4ADA-963D-E4F57667994B}" srcOrd="1" destOrd="0" presId="urn:microsoft.com/office/officeart/2005/8/layout/vList4#1"/>
    <dgm:cxn modelId="{AABD967A-2829-4D90-8A42-B41E4973856F}" type="presOf" srcId="{BA090E94-8B27-4531-ACFD-055B1B3DB79D}" destId="{7D0F5A39-751E-4D35-A16D-B71CC8C5B2E8}" srcOrd="1" destOrd="0" presId="urn:microsoft.com/office/officeart/2005/8/layout/vList4#1"/>
    <dgm:cxn modelId="{AD796273-A5D5-4972-BF0A-48AE15FB65A6}" type="presOf" srcId="{0B9B2A67-3308-4738-A989-277DB42E2389}" destId="{6DB89233-6C18-422C-8D76-B2F98DAF26EC}" srcOrd="1" destOrd="0" presId="urn:microsoft.com/office/officeart/2005/8/layout/vList4#1"/>
    <dgm:cxn modelId="{EC4176CC-0D54-4332-BD77-C94274568FD9}" srcId="{227A101D-8088-4F21-A936-43AB877355D2}" destId="{92A80C17-EBAF-4C75-853C-60185C6E6DCD}" srcOrd="5" destOrd="0" parTransId="{3068A6FB-EA8B-4EDE-B297-830E4A59359A}" sibTransId="{085152F4-1F84-4EDB-80AC-EDE2399913A8}"/>
    <dgm:cxn modelId="{977231F2-CA44-49BD-A0E1-5360B2B00BB0}" type="presOf" srcId="{BA090E94-8B27-4531-ACFD-055B1B3DB79D}" destId="{2FF4AF0E-1500-4BD3-8C3A-3E143A3E4058}" srcOrd="0" destOrd="0" presId="urn:microsoft.com/office/officeart/2005/8/layout/vList4#1"/>
    <dgm:cxn modelId="{137B02CA-0AB3-429E-9F8F-D7DCBE6167EA}" type="presOf" srcId="{92A80C17-EBAF-4C75-853C-60185C6E6DCD}" destId="{AF11DD5F-ABA5-4BE8-8237-3507B0BA4660}" srcOrd="0" destOrd="0" presId="urn:microsoft.com/office/officeart/2005/8/layout/vList4#1"/>
    <dgm:cxn modelId="{1B953493-F6F7-47FE-B292-8924ADD9A5A0}" srcId="{227A101D-8088-4F21-A936-43AB877355D2}" destId="{8061A499-68BB-4517-AEA3-079F9BE298A5}" srcOrd="1" destOrd="0" parTransId="{55E260D4-7E74-422F-989D-1A883D30C42B}" sibTransId="{2FF04357-4C60-47B2-ABA7-F34F2DD98536}"/>
    <dgm:cxn modelId="{88B3C375-A51F-4C96-9C49-6C7EE1333A2E}" srcId="{227A101D-8088-4F21-A936-43AB877355D2}" destId="{BA090E94-8B27-4531-ACFD-055B1B3DB79D}" srcOrd="4" destOrd="0" parTransId="{E91CA2F1-D445-458F-9CD2-C8AFD2E6E334}" sibTransId="{29385BA7-84CD-47DD-AD14-392FE9FE061F}"/>
    <dgm:cxn modelId="{3EA12B1F-0CEC-4528-A23C-64FA5B3729F5}" type="presOf" srcId="{92A80C17-EBAF-4C75-853C-60185C6E6DCD}" destId="{04584B34-AFD3-49B8-81C6-EA512B6A3149}" srcOrd="1" destOrd="0" presId="urn:microsoft.com/office/officeart/2005/8/layout/vList4#1"/>
    <dgm:cxn modelId="{32043912-73CB-448B-B92A-3CAD94610B94}" type="presOf" srcId="{9589BF18-EB43-46B1-B7B8-63ADBDFDC163}" destId="{F3E8F88B-0370-448B-8D0E-D54292C8691C}" srcOrd="0" destOrd="0" presId="urn:microsoft.com/office/officeart/2005/8/layout/vList4#1"/>
    <dgm:cxn modelId="{4B0AC37B-C866-4EF6-924F-A0F18C29C9AE}" type="presOf" srcId="{8061A499-68BB-4517-AEA3-079F9BE298A5}" destId="{15C59F69-595E-4B67-B539-081BDD40D04C}" srcOrd="1" destOrd="0" presId="urn:microsoft.com/office/officeart/2005/8/layout/vList4#1"/>
    <dgm:cxn modelId="{BC9EECA3-31A3-40D6-B395-5CD9FE4B63D3}" srcId="{227A101D-8088-4F21-A936-43AB877355D2}" destId="{9589BF18-EB43-46B1-B7B8-63ADBDFDC163}" srcOrd="2" destOrd="0" parTransId="{0C08EA7C-BFFB-47BE-8AE9-56286B5A196F}" sibTransId="{95ADC15E-E719-415A-A3F1-FDF2C80A9E52}"/>
    <dgm:cxn modelId="{68B25E46-0069-416F-8FC5-A317F2D785D8}" type="presOf" srcId="{9589BF18-EB43-46B1-B7B8-63ADBDFDC163}" destId="{0090A8A9-C296-4A7F-9B52-773A003D1EB8}" srcOrd="1" destOrd="0" presId="urn:microsoft.com/office/officeart/2005/8/layout/vList4#1"/>
    <dgm:cxn modelId="{E5C7C694-70A4-4C23-97F6-EDA5A3D240A2}" srcId="{227A101D-8088-4F21-A936-43AB877355D2}" destId="{E313B81E-1751-4C21-8155-E4E5788F26D3}" srcOrd="0" destOrd="0" parTransId="{E23ADDFA-5A80-4A69-A248-6C133368E902}" sibTransId="{A953BF2A-CE73-464D-9553-D0EF45A6271B}"/>
    <dgm:cxn modelId="{12D9766A-BC16-4BCC-B168-A8BD57CAB74C}" type="presOf" srcId="{E313B81E-1751-4C21-8155-E4E5788F26D3}" destId="{3D57390B-957B-42E2-9EEB-3D286DE16B84}" srcOrd="0" destOrd="0" presId="urn:microsoft.com/office/officeart/2005/8/layout/vList4#1"/>
    <dgm:cxn modelId="{06D30062-499B-45EE-8435-9C4D39A9B99A}" type="presOf" srcId="{227A101D-8088-4F21-A936-43AB877355D2}" destId="{B17E2703-ED7C-40C1-AA5F-205C0BB9EA84}" srcOrd="0" destOrd="0" presId="urn:microsoft.com/office/officeart/2005/8/layout/vList4#1"/>
    <dgm:cxn modelId="{AAE36993-FAAE-49CB-88DC-E5A4AA805891}" srcId="{227A101D-8088-4F21-A936-43AB877355D2}" destId="{0B9B2A67-3308-4738-A989-277DB42E2389}" srcOrd="3" destOrd="0" parTransId="{B59CBA58-19C8-46DB-9EC7-31A700C71AA8}" sibTransId="{F45485CB-20B1-475E-B0DF-D9C24AC455BE}"/>
    <dgm:cxn modelId="{F687BA28-450C-4F12-ADAB-BAE88317AEBB}" type="presOf" srcId="{0B9B2A67-3308-4738-A989-277DB42E2389}" destId="{3AE17446-860D-4EED-9858-81EAAEE74108}" srcOrd="0" destOrd="0" presId="urn:microsoft.com/office/officeart/2005/8/layout/vList4#1"/>
    <dgm:cxn modelId="{C1CBB9CB-F2F4-451B-AC8B-4041A43B94A9}" type="presOf" srcId="{8061A499-68BB-4517-AEA3-079F9BE298A5}" destId="{681E65EC-7E48-44FF-9933-C4F2C62D5FC2}" srcOrd="0" destOrd="0" presId="urn:microsoft.com/office/officeart/2005/8/layout/vList4#1"/>
    <dgm:cxn modelId="{0F2D3CDF-BB8C-4D2C-82D0-A4CE2C52482E}" type="presParOf" srcId="{B17E2703-ED7C-40C1-AA5F-205C0BB9EA84}" destId="{94272FED-D994-4743-844C-5070BB732343}" srcOrd="0" destOrd="0" presId="urn:microsoft.com/office/officeart/2005/8/layout/vList4#1"/>
    <dgm:cxn modelId="{C3298EF1-0E83-4B67-924E-41E3C0A7B290}" type="presParOf" srcId="{94272FED-D994-4743-844C-5070BB732343}" destId="{3D57390B-957B-42E2-9EEB-3D286DE16B84}" srcOrd="0" destOrd="0" presId="urn:microsoft.com/office/officeart/2005/8/layout/vList4#1"/>
    <dgm:cxn modelId="{08C416F4-8312-448C-817A-B33E58F7E947}" type="presParOf" srcId="{94272FED-D994-4743-844C-5070BB732343}" destId="{DC3D1057-3911-49DC-8B4B-4F8305BF098A}" srcOrd="1" destOrd="0" presId="urn:microsoft.com/office/officeart/2005/8/layout/vList4#1"/>
    <dgm:cxn modelId="{AF3D2BCA-0310-41EC-81C5-28B79EE0235A}" type="presParOf" srcId="{94272FED-D994-4743-844C-5070BB732343}" destId="{ECE55AF3-693F-4ADA-963D-E4F57667994B}" srcOrd="2" destOrd="0" presId="urn:microsoft.com/office/officeart/2005/8/layout/vList4#1"/>
    <dgm:cxn modelId="{09E49E7B-46F1-4AA0-B9AA-18FEF0F0C31F}" type="presParOf" srcId="{B17E2703-ED7C-40C1-AA5F-205C0BB9EA84}" destId="{A2C514FB-D7EB-4AA8-B2BD-147960D9F9FC}" srcOrd="1" destOrd="0" presId="urn:microsoft.com/office/officeart/2005/8/layout/vList4#1"/>
    <dgm:cxn modelId="{6C590537-C3EF-41FA-A5F0-586A139CEC69}" type="presParOf" srcId="{B17E2703-ED7C-40C1-AA5F-205C0BB9EA84}" destId="{7D4D5190-7A99-4EE3-BF13-894BFF6BFA1A}" srcOrd="2" destOrd="0" presId="urn:microsoft.com/office/officeart/2005/8/layout/vList4#1"/>
    <dgm:cxn modelId="{799D9E7D-3B05-4D9D-82D6-F505862EC084}" type="presParOf" srcId="{7D4D5190-7A99-4EE3-BF13-894BFF6BFA1A}" destId="{681E65EC-7E48-44FF-9933-C4F2C62D5FC2}" srcOrd="0" destOrd="0" presId="urn:microsoft.com/office/officeart/2005/8/layout/vList4#1"/>
    <dgm:cxn modelId="{EB9874D8-34D6-42D8-B8FF-C8D71A619C59}" type="presParOf" srcId="{7D4D5190-7A99-4EE3-BF13-894BFF6BFA1A}" destId="{7DE197FE-AADA-44C3-8B2B-CF16D12E116A}" srcOrd="1" destOrd="0" presId="urn:microsoft.com/office/officeart/2005/8/layout/vList4#1"/>
    <dgm:cxn modelId="{55DC4190-CB0A-4367-BF8F-2CF70FB2AD36}" type="presParOf" srcId="{7D4D5190-7A99-4EE3-BF13-894BFF6BFA1A}" destId="{15C59F69-595E-4B67-B539-081BDD40D04C}" srcOrd="2" destOrd="0" presId="urn:microsoft.com/office/officeart/2005/8/layout/vList4#1"/>
    <dgm:cxn modelId="{A6625770-2D74-4524-BBBF-AF8F23110659}" type="presParOf" srcId="{B17E2703-ED7C-40C1-AA5F-205C0BB9EA84}" destId="{6AFA3499-CF7C-4437-BB77-60DAFC4E26ED}" srcOrd="3" destOrd="0" presId="urn:microsoft.com/office/officeart/2005/8/layout/vList4#1"/>
    <dgm:cxn modelId="{7071AAB6-9404-437E-99EF-CD96EE1838E9}" type="presParOf" srcId="{B17E2703-ED7C-40C1-AA5F-205C0BB9EA84}" destId="{712BDC1E-CA2D-4B05-B9F9-47FDD7A8558E}" srcOrd="4" destOrd="0" presId="urn:microsoft.com/office/officeart/2005/8/layout/vList4#1"/>
    <dgm:cxn modelId="{D4DC3C3C-2F21-442E-8B58-4387A9995B6A}" type="presParOf" srcId="{712BDC1E-CA2D-4B05-B9F9-47FDD7A8558E}" destId="{F3E8F88B-0370-448B-8D0E-D54292C8691C}" srcOrd="0" destOrd="0" presId="urn:microsoft.com/office/officeart/2005/8/layout/vList4#1"/>
    <dgm:cxn modelId="{28D454F9-4D05-4234-B8AD-E2F390D9838D}" type="presParOf" srcId="{712BDC1E-CA2D-4B05-B9F9-47FDD7A8558E}" destId="{0EECD78B-C0A7-434E-9ADD-45852886C17A}" srcOrd="1" destOrd="0" presId="urn:microsoft.com/office/officeart/2005/8/layout/vList4#1"/>
    <dgm:cxn modelId="{44B2358B-51B3-4F87-907C-9B93B7B2EA9F}" type="presParOf" srcId="{712BDC1E-CA2D-4B05-B9F9-47FDD7A8558E}" destId="{0090A8A9-C296-4A7F-9B52-773A003D1EB8}" srcOrd="2" destOrd="0" presId="urn:microsoft.com/office/officeart/2005/8/layout/vList4#1"/>
    <dgm:cxn modelId="{FB39B7B0-ADEF-40B4-BA2A-8FF506FE6DE0}" type="presParOf" srcId="{B17E2703-ED7C-40C1-AA5F-205C0BB9EA84}" destId="{55032F77-098C-4AB4-88AE-9F2D2C8772AA}" srcOrd="5" destOrd="0" presId="urn:microsoft.com/office/officeart/2005/8/layout/vList4#1"/>
    <dgm:cxn modelId="{624A1172-48B4-48E8-A4FE-59ACBE313765}" type="presParOf" srcId="{B17E2703-ED7C-40C1-AA5F-205C0BB9EA84}" destId="{8A66E07E-A0AF-47B7-92C7-CC6CC7F443E5}" srcOrd="6" destOrd="0" presId="urn:microsoft.com/office/officeart/2005/8/layout/vList4#1"/>
    <dgm:cxn modelId="{66758489-75AB-45AB-A852-F7F5ECC98966}" type="presParOf" srcId="{8A66E07E-A0AF-47B7-92C7-CC6CC7F443E5}" destId="{3AE17446-860D-4EED-9858-81EAAEE74108}" srcOrd="0" destOrd="0" presId="urn:microsoft.com/office/officeart/2005/8/layout/vList4#1"/>
    <dgm:cxn modelId="{01B383F5-6A52-41DF-9681-4ECA73CCAA1F}" type="presParOf" srcId="{8A66E07E-A0AF-47B7-92C7-CC6CC7F443E5}" destId="{59208E79-B8A7-477C-B741-F3EAF6407C81}" srcOrd="1" destOrd="0" presId="urn:microsoft.com/office/officeart/2005/8/layout/vList4#1"/>
    <dgm:cxn modelId="{59C756A3-FAA5-4E1F-8D14-53644D28348F}" type="presParOf" srcId="{8A66E07E-A0AF-47B7-92C7-CC6CC7F443E5}" destId="{6DB89233-6C18-422C-8D76-B2F98DAF26EC}" srcOrd="2" destOrd="0" presId="urn:microsoft.com/office/officeart/2005/8/layout/vList4#1"/>
    <dgm:cxn modelId="{EB2860DB-9836-41FE-A782-2CC94FEC5562}" type="presParOf" srcId="{B17E2703-ED7C-40C1-AA5F-205C0BB9EA84}" destId="{E6709232-9FB8-4255-9181-A895BADDD6C1}" srcOrd="7" destOrd="0" presId="urn:microsoft.com/office/officeart/2005/8/layout/vList4#1"/>
    <dgm:cxn modelId="{916AB43C-4310-4681-AC35-87771092DFCB}" type="presParOf" srcId="{B17E2703-ED7C-40C1-AA5F-205C0BB9EA84}" destId="{DFA610A1-31CA-4877-A569-7886975AEFA6}" srcOrd="8" destOrd="0" presId="urn:microsoft.com/office/officeart/2005/8/layout/vList4#1"/>
    <dgm:cxn modelId="{9C714576-7BAD-4EE9-BF61-345D8A71A963}" type="presParOf" srcId="{DFA610A1-31CA-4877-A569-7886975AEFA6}" destId="{2FF4AF0E-1500-4BD3-8C3A-3E143A3E4058}" srcOrd="0" destOrd="0" presId="urn:microsoft.com/office/officeart/2005/8/layout/vList4#1"/>
    <dgm:cxn modelId="{ECAB65EC-11FA-4F73-A919-F844B8368AF1}" type="presParOf" srcId="{DFA610A1-31CA-4877-A569-7886975AEFA6}" destId="{844F59AA-F0BE-4A71-B9FB-41A33D108C7D}" srcOrd="1" destOrd="0" presId="urn:microsoft.com/office/officeart/2005/8/layout/vList4#1"/>
    <dgm:cxn modelId="{B5600663-AC7A-4AA5-B587-B0BCCF6AD05C}" type="presParOf" srcId="{DFA610A1-31CA-4877-A569-7886975AEFA6}" destId="{7D0F5A39-751E-4D35-A16D-B71CC8C5B2E8}" srcOrd="2" destOrd="0" presId="urn:microsoft.com/office/officeart/2005/8/layout/vList4#1"/>
    <dgm:cxn modelId="{27E155F4-9BBA-4EC3-AA78-236A1015ED9B}" type="presParOf" srcId="{B17E2703-ED7C-40C1-AA5F-205C0BB9EA84}" destId="{FC4DA34F-7B98-416C-A908-6A29F0CE12EB}" srcOrd="9" destOrd="0" presId="urn:microsoft.com/office/officeart/2005/8/layout/vList4#1"/>
    <dgm:cxn modelId="{7F8728B0-3298-4BB3-8BD3-2EB307BA1CBB}" type="presParOf" srcId="{B17E2703-ED7C-40C1-AA5F-205C0BB9EA84}" destId="{99922961-B3B7-481D-98FA-DA18D32303F6}" srcOrd="10" destOrd="0" presId="urn:microsoft.com/office/officeart/2005/8/layout/vList4#1"/>
    <dgm:cxn modelId="{2ABC3D93-633F-462D-89EC-1345C88D25DA}" type="presParOf" srcId="{99922961-B3B7-481D-98FA-DA18D32303F6}" destId="{AF11DD5F-ABA5-4BE8-8237-3507B0BA4660}" srcOrd="0" destOrd="0" presId="urn:microsoft.com/office/officeart/2005/8/layout/vList4#1"/>
    <dgm:cxn modelId="{AA9DC731-D753-4C94-8774-59C248A97D82}" type="presParOf" srcId="{99922961-B3B7-481D-98FA-DA18D32303F6}" destId="{0B0E7E74-22FC-4D83-A5A8-B863E1A0FD16}" srcOrd="1" destOrd="0" presId="urn:microsoft.com/office/officeart/2005/8/layout/vList4#1"/>
    <dgm:cxn modelId="{F3693A51-4B39-4BF5-8A02-51F57D52FC40}" type="presParOf" srcId="{99922961-B3B7-481D-98FA-DA18D32303F6}" destId="{04584B34-AFD3-49B8-81C6-EA512B6A3149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#2" loCatId="list" qsTypeId="urn:microsoft.com/office/officeart/2005/8/quickstyle/3d2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68068276-3353-4C66-B853-CC5F797C3845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303,9</a:t>
          </a:r>
          <a:endParaRPr lang="ru-RU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CAF82757-7ED5-42C9-BED9-DD03A6740F3B}" type="parTrans" cxnId="{31EE567C-073A-496A-9554-220EB16EDAAA}">
      <dgm:prSet/>
      <dgm:spPr/>
      <dgm:t>
        <a:bodyPr/>
        <a:lstStyle/>
        <a:p>
          <a:endParaRPr lang="ru-RU"/>
        </a:p>
      </dgm:t>
    </dgm:pt>
    <dgm:pt modelId="{4703BA0D-A422-491D-9631-D7CB8F56E314}" type="sibTrans" cxnId="{31EE567C-073A-496A-9554-220EB16EDAAA}">
      <dgm:prSet/>
      <dgm:spPr/>
      <dgm:t>
        <a:bodyPr/>
        <a:lstStyle/>
        <a:p>
          <a:endParaRPr lang="ru-RU"/>
        </a:p>
      </dgm:t>
    </dgm:pt>
    <dgm:pt modelId="{0CB101B1-31FC-4497-B774-302BD4E2A2CB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22,3</a:t>
          </a:r>
          <a:endParaRPr lang="ru-RU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72B65FE5-70A3-4544-A451-2D11560A5446}" type="parTrans" cxnId="{9469BABD-7B52-472A-919C-FD09352CDD3D}">
      <dgm:prSet/>
      <dgm:spPr/>
      <dgm:t>
        <a:bodyPr/>
        <a:lstStyle/>
        <a:p>
          <a:endParaRPr lang="ru-RU"/>
        </a:p>
      </dgm:t>
    </dgm:pt>
    <dgm:pt modelId="{A20E049E-2BD9-47CC-87E7-27BD5E13D5CD}" type="sibTrans" cxnId="{9469BABD-7B52-472A-919C-FD09352CDD3D}">
      <dgm:prSet/>
      <dgm:spPr/>
      <dgm:t>
        <a:bodyPr/>
        <a:lstStyle/>
        <a:p>
          <a:endParaRPr lang="ru-RU"/>
        </a:p>
      </dgm:t>
    </dgm:pt>
    <dgm:pt modelId="{61D99D17-2746-4EA0-AD49-B2201E3298AB}">
      <dgm:prSet phldrT="[Текст]" custT="1"/>
      <dgm:spPr/>
      <dgm:t>
        <a:bodyPr/>
        <a:lstStyle/>
        <a:p>
          <a:pPr algn="ctr"/>
          <a:endParaRPr lang="ru-RU" sz="14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Культура и кинематография      6 551,1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F346383C-8891-40C0-90C8-ECC53B07E9E8}" type="parTrans" cxnId="{2FFF13D2-4E77-4CFF-9A31-0A14F3F2418D}">
      <dgm:prSet/>
      <dgm:spPr/>
      <dgm:t>
        <a:bodyPr/>
        <a:lstStyle/>
        <a:p>
          <a:endParaRPr lang="ru-RU"/>
        </a:p>
      </dgm:t>
    </dgm:pt>
    <dgm:pt modelId="{6560EDE6-CC5A-4C9D-8A2C-2654E990D14A}" type="sibTrans" cxnId="{2FFF13D2-4E77-4CFF-9A31-0A14F3F2418D}">
      <dgm:prSet/>
      <dgm:spPr/>
      <dgm:t>
        <a:bodyPr/>
        <a:lstStyle/>
        <a:p>
          <a:endParaRPr lang="ru-RU"/>
        </a:p>
      </dgm:t>
    </dgm:pt>
    <dgm:pt modelId="{AC7F4D8F-90E7-4113-8AA7-E045A737679F}">
      <dgm:prSet phldrT="[Текст]" custT="1"/>
      <dgm:spPr/>
      <dgm:t>
        <a:bodyPr/>
        <a:lstStyle/>
        <a:p>
          <a:pPr algn="l"/>
          <a:endParaRPr lang="ru-RU" sz="6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6 763,4</a:t>
          </a:r>
        </a:p>
        <a:p>
          <a:pPr algn="l"/>
          <a:endParaRPr lang="ru-RU" sz="600" dirty="0">
            <a:latin typeface="Arial" pitchFamily="34" charset="0"/>
            <a:cs typeface="Arial" pitchFamily="34" charset="0"/>
          </a:endParaRPr>
        </a:p>
      </dgm:t>
    </dgm:pt>
    <dgm:pt modelId="{F08EFA79-F0CB-495A-9642-ED5B19949CB0}" type="parTrans" cxnId="{84B2508D-E45B-42BD-B935-F7CAE7583505}">
      <dgm:prSet/>
      <dgm:spPr/>
      <dgm:t>
        <a:bodyPr/>
        <a:lstStyle/>
        <a:p>
          <a:endParaRPr lang="ru-RU"/>
        </a:p>
      </dgm:t>
    </dgm:pt>
    <dgm:pt modelId="{93A4DCCF-AA92-4AFF-8A3F-454A8EFC19E1}" type="sibTrans" cxnId="{84B2508D-E45B-42BD-B935-F7CAE7583505}">
      <dgm:prSet/>
      <dgm:spPr/>
      <dgm:t>
        <a:bodyPr/>
        <a:lstStyle/>
        <a:p>
          <a:endParaRPr lang="ru-RU"/>
        </a:p>
      </dgm:t>
    </dgm:pt>
    <dgm:pt modelId="{B108F20A-239D-4106-9698-2EFA9EE89891}">
      <dgm:prSet phldrT="[Текст]" custT="1"/>
      <dgm:spPr/>
      <dgm:t>
        <a:bodyPr/>
        <a:lstStyle/>
        <a:p>
          <a:pPr algn="l"/>
          <a:endParaRPr lang="ru-RU" sz="5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Иные расходы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252,8</a:t>
          </a:r>
          <a:endParaRPr lang="ru-RU" sz="1400" b="1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gm:t>
    </dgm:pt>
    <dgm:pt modelId="{9E499928-9293-4983-B1F9-ABEECD4577EC}" type="parTrans" cxnId="{1932B740-0C68-4BA1-AEAA-DD08A83A9ECC}">
      <dgm:prSet/>
      <dgm:spPr/>
      <dgm:t>
        <a:bodyPr/>
        <a:lstStyle/>
        <a:p>
          <a:endParaRPr lang="ru-RU"/>
        </a:p>
      </dgm:t>
    </dgm:pt>
    <dgm:pt modelId="{46567C1B-C5BA-44D3-97B4-B9D62D4D80DF}" type="sibTrans" cxnId="{1932B740-0C68-4BA1-AEAA-DD08A83A9ECC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FA62D0-0599-45E8-836F-576228845A69}" type="pres">
      <dgm:prSet presAssocID="{68068276-3353-4C66-B853-CC5F797C3845}" presName="comp" presStyleCnt="0"/>
      <dgm:spPr/>
      <dgm:t>
        <a:bodyPr/>
        <a:lstStyle/>
        <a:p>
          <a:endParaRPr lang="ru-RU"/>
        </a:p>
      </dgm:t>
    </dgm:pt>
    <dgm:pt modelId="{1331ED41-3DD3-4EE3-8258-251B37A8AA34}" type="pres">
      <dgm:prSet presAssocID="{68068276-3353-4C66-B853-CC5F797C3845}" presName="box" presStyleLbl="node1" presStyleIdx="0" presStyleCnt="5" custLinFactNeighborX="6849" custLinFactNeighborY="0"/>
      <dgm:spPr/>
      <dgm:t>
        <a:bodyPr/>
        <a:lstStyle/>
        <a:p>
          <a:endParaRPr lang="ru-RU"/>
        </a:p>
      </dgm:t>
    </dgm:pt>
    <dgm:pt modelId="{8742C5EE-2DD0-46E4-AB75-87A4D25F8D62}" type="pres">
      <dgm:prSet presAssocID="{68068276-3353-4C66-B853-CC5F797C3845}" presName="img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5312841-41DD-44DE-9A9C-3DB5A027B561}" type="pres">
      <dgm:prSet presAssocID="{68068276-3353-4C66-B853-CC5F797C3845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6298ED-D5A6-459E-9653-B88A0D7DE72D}" type="pres">
      <dgm:prSet presAssocID="{4703BA0D-A422-491D-9631-D7CB8F56E314}" presName="spacer" presStyleCnt="0"/>
      <dgm:spPr/>
      <dgm:t>
        <a:bodyPr/>
        <a:lstStyle/>
        <a:p>
          <a:endParaRPr lang="ru-RU"/>
        </a:p>
      </dgm:t>
    </dgm:pt>
    <dgm:pt modelId="{931DB2C6-6A18-4320-B852-C2613EDB2FA8}" type="pres">
      <dgm:prSet presAssocID="{0CB101B1-31FC-4497-B774-302BD4E2A2CB}" presName="comp" presStyleCnt="0"/>
      <dgm:spPr/>
      <dgm:t>
        <a:bodyPr/>
        <a:lstStyle/>
        <a:p>
          <a:endParaRPr lang="ru-RU"/>
        </a:p>
      </dgm:t>
    </dgm:pt>
    <dgm:pt modelId="{67233FA9-89F9-43A8-9F80-99BA1DBCD9E3}" type="pres">
      <dgm:prSet presAssocID="{0CB101B1-31FC-4497-B774-302BD4E2A2CB}" presName="box" presStyleLbl="node1" presStyleIdx="1" presStyleCnt="5" custScaleY="130245"/>
      <dgm:spPr/>
      <dgm:t>
        <a:bodyPr/>
        <a:lstStyle/>
        <a:p>
          <a:endParaRPr lang="ru-RU"/>
        </a:p>
      </dgm:t>
    </dgm:pt>
    <dgm:pt modelId="{B43CAF5A-DF0E-47F1-8B84-50B2394B9328}" type="pres">
      <dgm:prSet presAssocID="{0CB101B1-31FC-4497-B774-302BD4E2A2CB}" presName="img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D0EA491-65AE-4061-9E58-F527A96B4B18}" type="pres">
      <dgm:prSet presAssocID="{0CB101B1-31FC-4497-B774-302BD4E2A2CB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75768-0ECA-4AFD-96FD-19990CEB488B}" type="pres">
      <dgm:prSet presAssocID="{A20E049E-2BD9-47CC-87E7-27BD5E13D5CD}" presName="spacer" presStyleCnt="0"/>
      <dgm:spPr/>
      <dgm:t>
        <a:bodyPr/>
        <a:lstStyle/>
        <a:p>
          <a:endParaRPr lang="ru-RU"/>
        </a:p>
      </dgm:t>
    </dgm:pt>
    <dgm:pt modelId="{E9C9C0DB-7628-4918-95C6-35F53D811906}" type="pres">
      <dgm:prSet presAssocID="{61D99D17-2746-4EA0-AD49-B2201E3298AB}" presName="comp" presStyleCnt="0"/>
      <dgm:spPr/>
      <dgm:t>
        <a:bodyPr/>
        <a:lstStyle/>
        <a:p>
          <a:endParaRPr lang="ru-RU"/>
        </a:p>
      </dgm:t>
    </dgm:pt>
    <dgm:pt modelId="{0CE79A18-16FB-4FBF-9129-D4AB1E2AEE32}" type="pres">
      <dgm:prSet presAssocID="{61D99D17-2746-4EA0-AD49-B2201E3298AB}" presName="box" presStyleLbl="node1" presStyleIdx="2" presStyleCnt="5" custScaleY="87019" custLinFactNeighborX="-33333" custLinFactNeighborY="3355"/>
      <dgm:spPr/>
      <dgm:t>
        <a:bodyPr/>
        <a:lstStyle/>
        <a:p>
          <a:endParaRPr lang="ru-RU"/>
        </a:p>
      </dgm:t>
    </dgm:pt>
    <dgm:pt modelId="{3A722FFA-D144-4D82-A948-F625B32E43B9}" type="pres">
      <dgm:prSet presAssocID="{61D99D17-2746-4EA0-AD49-B2201E3298AB}" presName="img" presStyleLbl="fgImgPlace1" presStyleIdx="2" presStyleCnt="5" custScaleY="97926" custLinFactNeighborX="2752" custLinFactNeighborY="-86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CE6E21C-486E-4E7A-97E6-FE3F941B762A}" type="pres">
      <dgm:prSet presAssocID="{61D99D17-2746-4EA0-AD49-B2201E3298AB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9457FF-7929-4F23-8944-59CC37CB2C59}" type="pres">
      <dgm:prSet presAssocID="{6560EDE6-CC5A-4C9D-8A2C-2654E990D14A}" presName="spacer" presStyleCnt="0"/>
      <dgm:spPr/>
    </dgm:pt>
    <dgm:pt modelId="{2350E0CA-57BF-4684-AC36-EDD559365B77}" type="pres">
      <dgm:prSet presAssocID="{AC7F4D8F-90E7-4113-8AA7-E045A737679F}" presName="comp" presStyleCnt="0"/>
      <dgm:spPr/>
    </dgm:pt>
    <dgm:pt modelId="{97CE86EA-7C7C-4024-815D-E3E95FDCC209}" type="pres">
      <dgm:prSet presAssocID="{AC7F4D8F-90E7-4113-8AA7-E045A737679F}" presName="box" presStyleLbl="node1" presStyleIdx="3" presStyleCnt="5" custScaleY="87019" custLinFactNeighborX="-33333" custLinFactNeighborY="3355"/>
      <dgm:spPr/>
      <dgm:t>
        <a:bodyPr/>
        <a:lstStyle/>
        <a:p>
          <a:endParaRPr lang="ru-RU"/>
        </a:p>
      </dgm:t>
    </dgm:pt>
    <dgm:pt modelId="{41A6BF44-B293-4BA2-8863-2523825655CA}" type="pres">
      <dgm:prSet presAssocID="{AC7F4D8F-90E7-4113-8AA7-E045A737679F}" presName="img" presStyleLbl="fgImgPlace1" presStyleIdx="3" presStyleCnt="5" custScaleY="9792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2259407-01D8-4452-BE62-306D911EF64E}" type="pres">
      <dgm:prSet presAssocID="{AC7F4D8F-90E7-4113-8AA7-E045A737679F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0962F8-55C1-4AA6-ACF6-305ACA7F0FF2}" type="pres">
      <dgm:prSet presAssocID="{93A4DCCF-AA92-4AFF-8A3F-454A8EFC19E1}" presName="spacer" presStyleCnt="0"/>
      <dgm:spPr/>
    </dgm:pt>
    <dgm:pt modelId="{937E53AC-8958-476F-876C-6E6C383D0172}" type="pres">
      <dgm:prSet presAssocID="{B108F20A-239D-4106-9698-2EFA9EE89891}" presName="comp" presStyleCnt="0"/>
      <dgm:spPr/>
    </dgm:pt>
    <dgm:pt modelId="{E6066EEA-7DC4-437C-A2D9-DD5D52A0E9A2}" type="pres">
      <dgm:prSet presAssocID="{B108F20A-239D-4106-9698-2EFA9EE89891}" presName="box" presStyleLbl="node1" presStyleIdx="4" presStyleCnt="5" custScaleY="87019" custLinFactNeighborX="-33333" custLinFactNeighborY="3355"/>
      <dgm:spPr/>
      <dgm:t>
        <a:bodyPr/>
        <a:lstStyle/>
        <a:p>
          <a:endParaRPr lang="ru-RU"/>
        </a:p>
      </dgm:t>
    </dgm:pt>
    <dgm:pt modelId="{4E606E8D-3DC9-4B03-85E2-15B5B774F507}" type="pres">
      <dgm:prSet presAssocID="{B108F20A-239D-4106-9698-2EFA9EE89891}" presName="img" presStyleLbl="fgImgPlace1" presStyleIdx="4" presStyleCnt="5" custScaleY="9792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4C2E044-817B-41A5-8279-4B0463C72C23}" type="pres">
      <dgm:prSet presAssocID="{B108F20A-239D-4106-9698-2EFA9EE89891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2DE88B5-AA87-4656-8341-E629182F621B}" type="presOf" srcId="{68068276-3353-4C66-B853-CC5F797C3845}" destId="{55312841-41DD-44DE-9A9C-3DB5A027B561}" srcOrd="1" destOrd="0" presId="urn:microsoft.com/office/officeart/2005/8/layout/vList4#2"/>
    <dgm:cxn modelId="{2FFF13D2-4E77-4CFF-9A31-0A14F3F2418D}" srcId="{227A101D-8088-4F21-A936-43AB877355D2}" destId="{61D99D17-2746-4EA0-AD49-B2201E3298AB}" srcOrd="2" destOrd="0" parTransId="{F346383C-8891-40C0-90C8-ECC53B07E9E8}" sibTransId="{6560EDE6-CC5A-4C9D-8A2C-2654E990D14A}"/>
    <dgm:cxn modelId="{14773E7B-0C9C-4223-9DF5-C47E8BC8189B}" type="presOf" srcId="{AC7F4D8F-90E7-4113-8AA7-E045A737679F}" destId="{D2259407-01D8-4452-BE62-306D911EF64E}" srcOrd="1" destOrd="0" presId="urn:microsoft.com/office/officeart/2005/8/layout/vList4#2"/>
    <dgm:cxn modelId="{D3751498-F5E8-4D99-934C-B91CDB1FC94E}" type="presOf" srcId="{B108F20A-239D-4106-9698-2EFA9EE89891}" destId="{54C2E044-817B-41A5-8279-4B0463C72C23}" srcOrd="1" destOrd="0" presId="urn:microsoft.com/office/officeart/2005/8/layout/vList4#2"/>
    <dgm:cxn modelId="{271FD91A-C238-4A50-A768-DE83C650921F}" type="presOf" srcId="{61D99D17-2746-4EA0-AD49-B2201E3298AB}" destId="{0CE79A18-16FB-4FBF-9129-D4AB1E2AEE32}" srcOrd="0" destOrd="0" presId="urn:microsoft.com/office/officeart/2005/8/layout/vList4#2"/>
    <dgm:cxn modelId="{CF96AFAD-3612-4EFD-8E6A-C7198F3DDEBC}" type="presOf" srcId="{0CB101B1-31FC-4497-B774-302BD4E2A2CB}" destId="{ED0EA491-65AE-4061-9E58-F527A96B4B18}" srcOrd="1" destOrd="0" presId="urn:microsoft.com/office/officeart/2005/8/layout/vList4#2"/>
    <dgm:cxn modelId="{B49FE7FD-8A61-4FD2-9389-47277BB8059E}" type="presOf" srcId="{B108F20A-239D-4106-9698-2EFA9EE89891}" destId="{E6066EEA-7DC4-437C-A2D9-DD5D52A0E9A2}" srcOrd="0" destOrd="0" presId="urn:microsoft.com/office/officeart/2005/8/layout/vList4#2"/>
    <dgm:cxn modelId="{84B2508D-E45B-42BD-B935-F7CAE7583505}" srcId="{227A101D-8088-4F21-A936-43AB877355D2}" destId="{AC7F4D8F-90E7-4113-8AA7-E045A737679F}" srcOrd="3" destOrd="0" parTransId="{F08EFA79-F0CB-495A-9642-ED5B19949CB0}" sibTransId="{93A4DCCF-AA92-4AFF-8A3F-454A8EFC19E1}"/>
    <dgm:cxn modelId="{31EE567C-073A-496A-9554-220EB16EDAAA}" srcId="{227A101D-8088-4F21-A936-43AB877355D2}" destId="{68068276-3353-4C66-B853-CC5F797C3845}" srcOrd="0" destOrd="0" parTransId="{CAF82757-7ED5-42C9-BED9-DD03A6740F3B}" sibTransId="{4703BA0D-A422-491D-9631-D7CB8F56E314}"/>
    <dgm:cxn modelId="{1748BEC6-7FB7-49F1-83F5-E53ABFC3F9DB}" type="presOf" srcId="{AC7F4D8F-90E7-4113-8AA7-E045A737679F}" destId="{97CE86EA-7C7C-4024-815D-E3E95FDCC209}" srcOrd="0" destOrd="0" presId="urn:microsoft.com/office/officeart/2005/8/layout/vList4#2"/>
    <dgm:cxn modelId="{BAA27C9C-2E59-417E-BE30-648AD2CA1D0D}" type="presOf" srcId="{68068276-3353-4C66-B853-CC5F797C3845}" destId="{1331ED41-3DD3-4EE3-8258-251B37A8AA34}" srcOrd="0" destOrd="0" presId="urn:microsoft.com/office/officeart/2005/8/layout/vList4#2"/>
    <dgm:cxn modelId="{5BB48CD0-53E5-461C-9DDB-B7375F671B27}" type="presOf" srcId="{61D99D17-2746-4EA0-AD49-B2201E3298AB}" destId="{4CE6E21C-486E-4E7A-97E6-FE3F941B762A}" srcOrd="1" destOrd="0" presId="urn:microsoft.com/office/officeart/2005/8/layout/vList4#2"/>
    <dgm:cxn modelId="{9469BABD-7B52-472A-919C-FD09352CDD3D}" srcId="{227A101D-8088-4F21-A936-43AB877355D2}" destId="{0CB101B1-31FC-4497-B774-302BD4E2A2CB}" srcOrd="1" destOrd="0" parTransId="{72B65FE5-70A3-4544-A451-2D11560A5446}" sibTransId="{A20E049E-2BD9-47CC-87E7-27BD5E13D5CD}"/>
    <dgm:cxn modelId="{1932B740-0C68-4BA1-AEAA-DD08A83A9ECC}" srcId="{227A101D-8088-4F21-A936-43AB877355D2}" destId="{B108F20A-239D-4106-9698-2EFA9EE89891}" srcOrd="4" destOrd="0" parTransId="{9E499928-9293-4983-B1F9-ABEECD4577EC}" sibTransId="{46567C1B-C5BA-44D3-97B4-B9D62D4D80DF}"/>
    <dgm:cxn modelId="{5D35DB28-5D3C-4448-8034-61B0BA05D87F}" type="presOf" srcId="{227A101D-8088-4F21-A936-43AB877355D2}" destId="{B17E2703-ED7C-40C1-AA5F-205C0BB9EA84}" srcOrd="0" destOrd="0" presId="urn:microsoft.com/office/officeart/2005/8/layout/vList4#2"/>
    <dgm:cxn modelId="{97895F70-F512-4FAC-B427-F8448F4A03F4}" type="presOf" srcId="{0CB101B1-31FC-4497-B774-302BD4E2A2CB}" destId="{67233FA9-89F9-43A8-9F80-99BA1DBCD9E3}" srcOrd="0" destOrd="0" presId="urn:microsoft.com/office/officeart/2005/8/layout/vList4#2"/>
    <dgm:cxn modelId="{C144162E-AE20-46EA-8EE1-4212686E859A}" type="presParOf" srcId="{B17E2703-ED7C-40C1-AA5F-205C0BB9EA84}" destId="{72FA62D0-0599-45E8-836F-576228845A69}" srcOrd="0" destOrd="0" presId="urn:microsoft.com/office/officeart/2005/8/layout/vList4#2"/>
    <dgm:cxn modelId="{88270682-ABA5-44D1-AA56-BAA630EE3478}" type="presParOf" srcId="{72FA62D0-0599-45E8-836F-576228845A69}" destId="{1331ED41-3DD3-4EE3-8258-251B37A8AA34}" srcOrd="0" destOrd="0" presId="urn:microsoft.com/office/officeart/2005/8/layout/vList4#2"/>
    <dgm:cxn modelId="{E1D19AA3-494C-42D4-8090-040F0C3A1E63}" type="presParOf" srcId="{72FA62D0-0599-45E8-836F-576228845A69}" destId="{8742C5EE-2DD0-46E4-AB75-87A4D25F8D62}" srcOrd="1" destOrd="0" presId="urn:microsoft.com/office/officeart/2005/8/layout/vList4#2"/>
    <dgm:cxn modelId="{947E0587-F0B1-4FF4-BBCC-7FB177976841}" type="presParOf" srcId="{72FA62D0-0599-45E8-836F-576228845A69}" destId="{55312841-41DD-44DE-9A9C-3DB5A027B561}" srcOrd="2" destOrd="0" presId="urn:microsoft.com/office/officeart/2005/8/layout/vList4#2"/>
    <dgm:cxn modelId="{5ACB297A-E745-4F3E-9247-62ECDF56971E}" type="presParOf" srcId="{B17E2703-ED7C-40C1-AA5F-205C0BB9EA84}" destId="{F66298ED-D5A6-459E-9653-B88A0D7DE72D}" srcOrd="1" destOrd="0" presId="urn:microsoft.com/office/officeart/2005/8/layout/vList4#2"/>
    <dgm:cxn modelId="{D8198283-C277-4BD1-A1DF-57447762AE22}" type="presParOf" srcId="{B17E2703-ED7C-40C1-AA5F-205C0BB9EA84}" destId="{931DB2C6-6A18-4320-B852-C2613EDB2FA8}" srcOrd="2" destOrd="0" presId="urn:microsoft.com/office/officeart/2005/8/layout/vList4#2"/>
    <dgm:cxn modelId="{40DD30C9-D9A4-4219-8BD2-797A88A4D9B6}" type="presParOf" srcId="{931DB2C6-6A18-4320-B852-C2613EDB2FA8}" destId="{67233FA9-89F9-43A8-9F80-99BA1DBCD9E3}" srcOrd="0" destOrd="0" presId="urn:microsoft.com/office/officeart/2005/8/layout/vList4#2"/>
    <dgm:cxn modelId="{36776BE8-A558-408A-916B-2A8231861CEB}" type="presParOf" srcId="{931DB2C6-6A18-4320-B852-C2613EDB2FA8}" destId="{B43CAF5A-DF0E-47F1-8B84-50B2394B9328}" srcOrd="1" destOrd="0" presId="urn:microsoft.com/office/officeart/2005/8/layout/vList4#2"/>
    <dgm:cxn modelId="{D9A1D8F4-C2B5-4E55-830D-87AC8F7AD5A1}" type="presParOf" srcId="{931DB2C6-6A18-4320-B852-C2613EDB2FA8}" destId="{ED0EA491-65AE-4061-9E58-F527A96B4B18}" srcOrd="2" destOrd="0" presId="urn:microsoft.com/office/officeart/2005/8/layout/vList4#2"/>
    <dgm:cxn modelId="{DD8DC037-833C-4D6F-94EA-14BCD3FC4153}" type="presParOf" srcId="{B17E2703-ED7C-40C1-AA5F-205C0BB9EA84}" destId="{5D375768-0ECA-4AFD-96FD-19990CEB488B}" srcOrd="3" destOrd="0" presId="urn:microsoft.com/office/officeart/2005/8/layout/vList4#2"/>
    <dgm:cxn modelId="{14433620-87E3-4827-9195-D24F6FBFD010}" type="presParOf" srcId="{B17E2703-ED7C-40C1-AA5F-205C0BB9EA84}" destId="{E9C9C0DB-7628-4918-95C6-35F53D811906}" srcOrd="4" destOrd="0" presId="urn:microsoft.com/office/officeart/2005/8/layout/vList4#2"/>
    <dgm:cxn modelId="{276AE664-E67E-462E-9A88-69CA9DFA01DD}" type="presParOf" srcId="{E9C9C0DB-7628-4918-95C6-35F53D811906}" destId="{0CE79A18-16FB-4FBF-9129-D4AB1E2AEE32}" srcOrd="0" destOrd="0" presId="urn:microsoft.com/office/officeart/2005/8/layout/vList4#2"/>
    <dgm:cxn modelId="{39FA4DEC-249A-43E8-8B5D-1DEDF7E25BC8}" type="presParOf" srcId="{E9C9C0DB-7628-4918-95C6-35F53D811906}" destId="{3A722FFA-D144-4D82-A948-F625B32E43B9}" srcOrd="1" destOrd="0" presId="urn:microsoft.com/office/officeart/2005/8/layout/vList4#2"/>
    <dgm:cxn modelId="{CB863AC3-701F-48A0-8619-4D80D1B88CC9}" type="presParOf" srcId="{E9C9C0DB-7628-4918-95C6-35F53D811906}" destId="{4CE6E21C-486E-4E7A-97E6-FE3F941B762A}" srcOrd="2" destOrd="0" presId="urn:microsoft.com/office/officeart/2005/8/layout/vList4#2"/>
    <dgm:cxn modelId="{328B8F69-D26D-46AA-97C2-6E7D64941490}" type="presParOf" srcId="{B17E2703-ED7C-40C1-AA5F-205C0BB9EA84}" destId="{DA9457FF-7929-4F23-8944-59CC37CB2C59}" srcOrd="5" destOrd="0" presId="urn:microsoft.com/office/officeart/2005/8/layout/vList4#2"/>
    <dgm:cxn modelId="{42EB6D76-EFC6-463F-ADF2-EE7963B7290C}" type="presParOf" srcId="{B17E2703-ED7C-40C1-AA5F-205C0BB9EA84}" destId="{2350E0CA-57BF-4684-AC36-EDD559365B77}" srcOrd="6" destOrd="0" presId="urn:microsoft.com/office/officeart/2005/8/layout/vList4#2"/>
    <dgm:cxn modelId="{F6244EA1-F27C-4B37-8D94-0568ECFA94A4}" type="presParOf" srcId="{2350E0CA-57BF-4684-AC36-EDD559365B77}" destId="{97CE86EA-7C7C-4024-815D-E3E95FDCC209}" srcOrd="0" destOrd="0" presId="urn:microsoft.com/office/officeart/2005/8/layout/vList4#2"/>
    <dgm:cxn modelId="{04CEF719-45D7-4202-A216-7E9CAD7D9EFD}" type="presParOf" srcId="{2350E0CA-57BF-4684-AC36-EDD559365B77}" destId="{41A6BF44-B293-4BA2-8863-2523825655CA}" srcOrd="1" destOrd="0" presId="urn:microsoft.com/office/officeart/2005/8/layout/vList4#2"/>
    <dgm:cxn modelId="{69819D4B-77BD-4D84-8D28-A9FB69A950D4}" type="presParOf" srcId="{2350E0CA-57BF-4684-AC36-EDD559365B77}" destId="{D2259407-01D8-4452-BE62-306D911EF64E}" srcOrd="2" destOrd="0" presId="urn:microsoft.com/office/officeart/2005/8/layout/vList4#2"/>
    <dgm:cxn modelId="{8C0FC38A-DE57-477E-91B9-9E793C9EF4EC}" type="presParOf" srcId="{B17E2703-ED7C-40C1-AA5F-205C0BB9EA84}" destId="{C20962F8-55C1-4AA6-ACF6-305ACA7F0FF2}" srcOrd="7" destOrd="0" presId="urn:microsoft.com/office/officeart/2005/8/layout/vList4#2"/>
    <dgm:cxn modelId="{EFAD6336-D916-42A5-B54B-625F23694980}" type="presParOf" srcId="{B17E2703-ED7C-40C1-AA5F-205C0BB9EA84}" destId="{937E53AC-8958-476F-876C-6E6C383D0172}" srcOrd="8" destOrd="0" presId="urn:microsoft.com/office/officeart/2005/8/layout/vList4#2"/>
    <dgm:cxn modelId="{0DF6926B-F165-4F86-93C2-AB0F80E69C4F}" type="presParOf" srcId="{937E53AC-8958-476F-876C-6E6C383D0172}" destId="{E6066EEA-7DC4-437C-A2D9-DD5D52A0E9A2}" srcOrd="0" destOrd="0" presId="urn:microsoft.com/office/officeart/2005/8/layout/vList4#2"/>
    <dgm:cxn modelId="{6786AB78-F4B8-4B7F-AEC1-DD1B2926FBEE}" type="presParOf" srcId="{937E53AC-8958-476F-876C-6E6C383D0172}" destId="{4E606E8D-3DC9-4B03-85E2-15B5B774F507}" srcOrd="1" destOrd="0" presId="urn:microsoft.com/office/officeart/2005/8/layout/vList4#2"/>
    <dgm:cxn modelId="{CA94EFAB-6A09-4A00-B1A6-92EBBC3C6047}" type="presParOf" srcId="{937E53AC-8958-476F-876C-6E6C383D0172}" destId="{54C2E044-817B-41A5-8279-4B0463C72C23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3F7537-DE83-45D9-AFD1-908328D4D97E}">
      <dsp:nvSpPr>
        <dsp:cNvPr id="0" name=""/>
        <dsp:cNvSpPr/>
      </dsp:nvSpPr>
      <dsp:spPr>
        <a:xfrm>
          <a:off x="348681" y="0"/>
          <a:ext cx="2125225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rgbClr val="00B050"/>
              </a:solidFill>
              <a:latin typeface="+mn-lt"/>
            </a:rPr>
            <a:t>Рост собственных доходов</a:t>
          </a:r>
          <a:endParaRPr lang="ru-RU" sz="1900" b="1" kern="1200" dirty="0">
            <a:solidFill>
              <a:srgbClr val="00B050"/>
            </a:solidFill>
            <a:latin typeface="+mn-lt"/>
            <a:cs typeface="Times New Roman" pitchFamily="18" charset="0"/>
          </a:endParaRPr>
        </a:p>
      </dsp:txBody>
      <dsp:txXfrm>
        <a:off x="348681" y="1164748"/>
        <a:ext cx="2125225" cy="1164748"/>
      </dsp:txXfrm>
    </dsp:sp>
    <dsp:sp modelId="{79E796B1-3ABE-4958-A470-95B84B3BA8FB}">
      <dsp:nvSpPr>
        <dsp:cNvPr id="0" name=""/>
        <dsp:cNvSpPr/>
      </dsp:nvSpPr>
      <dsp:spPr>
        <a:xfrm>
          <a:off x="1005344" y="259130"/>
          <a:ext cx="811900" cy="80081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B5A3FF-8112-48C6-9524-2594DAB99429}">
      <dsp:nvSpPr>
        <dsp:cNvPr id="0" name=""/>
        <dsp:cNvSpPr/>
      </dsp:nvSpPr>
      <dsp:spPr>
        <a:xfrm>
          <a:off x="2578332" y="0"/>
          <a:ext cx="2681289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0000"/>
              </a:solidFill>
              <a:latin typeface="+mn-lt"/>
            </a:rPr>
            <a:t>Эффективность и приоритизация бюджетных расходов</a:t>
          </a:r>
          <a:endParaRPr lang="ru-RU" sz="2000" kern="1200" dirty="0">
            <a:solidFill>
              <a:srgbClr val="FF0000"/>
            </a:solidFill>
            <a:latin typeface="+mn-lt"/>
          </a:endParaRPr>
        </a:p>
      </dsp:txBody>
      <dsp:txXfrm>
        <a:off x="2578332" y="1164748"/>
        <a:ext cx="2681289" cy="1164748"/>
      </dsp:txXfrm>
    </dsp:sp>
    <dsp:sp modelId="{E6379D24-0F7F-4C89-AA74-40B94EA75227}">
      <dsp:nvSpPr>
        <dsp:cNvPr id="0" name=""/>
        <dsp:cNvSpPr/>
      </dsp:nvSpPr>
      <dsp:spPr>
        <a:xfrm>
          <a:off x="3531755" y="259130"/>
          <a:ext cx="774442" cy="80081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9E240-14D8-48CE-A8EF-4C26DD964D0B}">
      <dsp:nvSpPr>
        <dsp:cNvPr id="0" name=""/>
        <dsp:cNvSpPr/>
      </dsp:nvSpPr>
      <dsp:spPr>
        <a:xfrm>
          <a:off x="5364047" y="0"/>
          <a:ext cx="3431271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rgbClr val="CCFF33"/>
              </a:solidFill>
              <a:latin typeface="+mn-lt"/>
            </a:rPr>
            <a:t>Сбалансированность местного бюджета</a:t>
          </a:r>
          <a:endParaRPr lang="ru-RU" sz="2200" kern="1200" dirty="0">
            <a:solidFill>
              <a:srgbClr val="CCFF33"/>
            </a:solidFill>
            <a:latin typeface="+mn-lt"/>
          </a:endParaRPr>
        </a:p>
      </dsp:txBody>
      <dsp:txXfrm>
        <a:off x="5364047" y="1164748"/>
        <a:ext cx="3431271" cy="1164748"/>
      </dsp:txXfrm>
    </dsp:sp>
    <dsp:sp modelId="{801EDB75-7215-4290-9F39-D09130BB9918}">
      <dsp:nvSpPr>
        <dsp:cNvPr id="0" name=""/>
        <dsp:cNvSpPr/>
      </dsp:nvSpPr>
      <dsp:spPr>
        <a:xfrm>
          <a:off x="6666581" y="259130"/>
          <a:ext cx="826202" cy="80081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32C0C5-E5AF-4E5E-918C-A1BB430E7228}">
      <dsp:nvSpPr>
        <dsp:cNvPr id="0" name=""/>
        <dsp:cNvSpPr/>
      </dsp:nvSpPr>
      <dsp:spPr>
        <a:xfrm flipH="1" flipV="1">
          <a:off x="2224317" y="96359"/>
          <a:ext cx="98670" cy="4500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D480C1-C8E8-4CE7-8873-41C175F67275}">
      <dsp:nvSpPr>
        <dsp:cNvPr id="0" name=""/>
        <dsp:cNvSpPr/>
      </dsp:nvSpPr>
      <dsp:spPr>
        <a:xfrm rot="5400000">
          <a:off x="825152" y="-356280"/>
          <a:ext cx="1622700" cy="2545431"/>
        </a:xfrm>
        <a:prstGeom prst="bevel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825152" y="-356280"/>
        <a:ext cx="1622700" cy="2545431"/>
      </dsp:txXfrm>
    </dsp:sp>
    <dsp:sp modelId="{CA80EEC5-8180-463D-AB43-E20FC1CCE0B0}">
      <dsp:nvSpPr>
        <dsp:cNvPr id="0" name=""/>
        <dsp:cNvSpPr/>
      </dsp:nvSpPr>
      <dsp:spPr>
        <a:xfrm rot="5400000">
          <a:off x="3726248" y="-1219820"/>
          <a:ext cx="2847390" cy="5817469"/>
        </a:xfrm>
        <a:prstGeom prst="round2SameRect">
          <a:avLst/>
        </a:prstGeom>
        <a:solidFill>
          <a:srgbClr val="90C5D8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00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План мероприятий по росту доходного потенциала Первомайского сельского поселения, оптимизации расходов бюджета Первомайского сельского поселения Миллеровского района и сокращению муниципального долга Первомайского сельского поселения до 2024 года,  утвержденный распоряжением Администрации Первомайского сельского поселения от 05.06.2019 № 32</a:t>
          </a:r>
          <a:endParaRPr lang="ru-RU" sz="1600" b="1" kern="1200" dirty="0">
            <a:solidFill>
              <a:srgbClr val="7030A0"/>
            </a:solidFill>
          </a:endParaRPr>
        </a:p>
      </dsp:txBody>
      <dsp:txXfrm rot="5400000">
        <a:off x="3726248" y="-1219820"/>
        <a:ext cx="2847390" cy="5817469"/>
      </dsp:txXfrm>
    </dsp:sp>
    <dsp:sp modelId="{9B6A0A72-3C0F-4B82-A7E6-2BA4A15A1DC4}">
      <dsp:nvSpPr>
        <dsp:cNvPr id="0" name=""/>
        <dsp:cNvSpPr/>
      </dsp:nvSpPr>
      <dsp:spPr>
        <a:xfrm rot="5400000">
          <a:off x="674097" y="2026870"/>
          <a:ext cx="2088489" cy="2778461"/>
        </a:xfrm>
        <a:prstGeom prst="bevel">
          <a:avLst/>
        </a:prstGeom>
        <a:solidFill>
          <a:schemeClr val="accent5">
            <a:hueOff val="-14019296"/>
            <a:satOff val="20613"/>
            <a:lumOff val="17647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674097" y="2026870"/>
        <a:ext cx="2088489" cy="2778461"/>
      </dsp:txXfrm>
    </dsp:sp>
    <dsp:sp modelId="{9A9BA3CA-42DC-4E24-BA14-1B2C342C1B46}">
      <dsp:nvSpPr>
        <dsp:cNvPr id="0" name=""/>
        <dsp:cNvSpPr/>
      </dsp:nvSpPr>
      <dsp:spPr>
        <a:xfrm rot="5400000">
          <a:off x="5175559" y="1665273"/>
          <a:ext cx="1716912" cy="5101988"/>
        </a:xfrm>
        <a:prstGeom prst="round2SameRect">
          <a:avLst/>
        </a:prstGeom>
        <a:solidFill>
          <a:srgbClr val="99FF66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Проведение взвешенной долговой политики</a:t>
          </a:r>
          <a:endParaRPr lang="ru-RU" sz="1600" kern="1200" dirty="0">
            <a:solidFill>
              <a:srgbClr val="FF0000"/>
            </a:solidFill>
          </a:endParaRPr>
        </a:p>
      </dsp:txBody>
      <dsp:txXfrm rot="5400000">
        <a:off x="5175559" y="1665273"/>
        <a:ext cx="1716912" cy="510198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D57390B-957B-42E2-9EEB-3D286DE16B84}">
      <dsp:nvSpPr>
        <dsp:cNvPr id="0" name=""/>
        <dsp:cNvSpPr/>
      </dsp:nvSpPr>
      <dsp:spPr>
        <a:xfrm>
          <a:off x="0" y="23282"/>
          <a:ext cx="3816424" cy="9146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3 936,1</a:t>
          </a:r>
          <a:endParaRPr lang="ru-RU" sz="16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</dsp:txBody>
      <dsp:txXfrm>
        <a:off x="839098" y="23282"/>
        <a:ext cx="2977325" cy="914636"/>
      </dsp:txXfrm>
    </dsp:sp>
    <dsp:sp modelId="{DC3D1057-3911-49DC-8B4B-4F8305BF098A}">
      <dsp:nvSpPr>
        <dsp:cNvPr id="0" name=""/>
        <dsp:cNvSpPr/>
      </dsp:nvSpPr>
      <dsp:spPr>
        <a:xfrm>
          <a:off x="32249" y="98371"/>
          <a:ext cx="708152" cy="76743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E65EC-7E48-44FF-9933-C4F2C62D5FC2}">
      <dsp:nvSpPr>
        <dsp:cNvPr id="0" name=""/>
        <dsp:cNvSpPr/>
      </dsp:nvSpPr>
      <dsp:spPr>
        <a:xfrm>
          <a:off x="0" y="3392506"/>
          <a:ext cx="3816424" cy="758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3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5 680,1</a:t>
          </a:r>
          <a:endParaRPr lang="ru-RU" sz="16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39098" y="3392506"/>
        <a:ext cx="2977325" cy="758140"/>
      </dsp:txXfrm>
    </dsp:sp>
    <dsp:sp modelId="{7DE197FE-AADA-44C3-8B2B-CF16D12E116A}">
      <dsp:nvSpPr>
        <dsp:cNvPr id="0" name=""/>
        <dsp:cNvSpPr/>
      </dsp:nvSpPr>
      <dsp:spPr>
        <a:xfrm>
          <a:off x="20315" y="3390318"/>
          <a:ext cx="670331" cy="54610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E8F88B-0370-448B-8D0E-D54292C8691C}">
      <dsp:nvSpPr>
        <dsp:cNvPr id="0" name=""/>
        <dsp:cNvSpPr/>
      </dsp:nvSpPr>
      <dsp:spPr>
        <a:xfrm>
          <a:off x="0" y="1900810"/>
          <a:ext cx="3816424" cy="7047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4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Земельный налог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3 331,7</a:t>
          </a:r>
        </a:p>
      </dsp:txBody>
      <dsp:txXfrm>
        <a:off x="839098" y="1900810"/>
        <a:ext cx="2977325" cy="704722"/>
      </dsp:txXfrm>
    </dsp:sp>
    <dsp:sp modelId="{0EECD78B-C0A7-434E-9ADD-45852886C17A}">
      <dsp:nvSpPr>
        <dsp:cNvPr id="0" name=""/>
        <dsp:cNvSpPr/>
      </dsp:nvSpPr>
      <dsp:spPr>
        <a:xfrm>
          <a:off x="20319" y="1904330"/>
          <a:ext cx="668629" cy="60283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E17446-860D-4EED-9858-81EAAEE74108}">
      <dsp:nvSpPr>
        <dsp:cNvPr id="0" name=""/>
        <dsp:cNvSpPr/>
      </dsp:nvSpPr>
      <dsp:spPr>
        <a:xfrm>
          <a:off x="0" y="4174695"/>
          <a:ext cx="3816424" cy="758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5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Иные доходы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353,6</a:t>
          </a:r>
          <a:endParaRPr lang="ru-RU" sz="16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39098" y="4174695"/>
        <a:ext cx="2977325" cy="758140"/>
      </dsp:txXfrm>
    </dsp:sp>
    <dsp:sp modelId="{59208E79-B8A7-477C-B741-F3EAF6407C81}">
      <dsp:nvSpPr>
        <dsp:cNvPr id="0" name=""/>
        <dsp:cNvSpPr/>
      </dsp:nvSpPr>
      <dsp:spPr>
        <a:xfrm>
          <a:off x="20315" y="4244230"/>
          <a:ext cx="763284" cy="60651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F4AF0E-1500-4BD3-8C3A-3E143A3E4058}">
      <dsp:nvSpPr>
        <dsp:cNvPr id="0" name=""/>
        <dsp:cNvSpPr/>
      </dsp:nvSpPr>
      <dsp:spPr>
        <a:xfrm>
          <a:off x="0" y="898351"/>
          <a:ext cx="3816424" cy="9202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6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 355,6</a:t>
          </a:r>
          <a:endParaRPr lang="ru-RU" sz="16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39098" y="898351"/>
        <a:ext cx="2977325" cy="920208"/>
      </dsp:txXfrm>
    </dsp:sp>
    <dsp:sp modelId="{844F59AA-F0BE-4A71-B9FB-41A33D108C7D}">
      <dsp:nvSpPr>
        <dsp:cNvPr id="0" name=""/>
        <dsp:cNvSpPr/>
      </dsp:nvSpPr>
      <dsp:spPr>
        <a:xfrm>
          <a:off x="20319" y="933214"/>
          <a:ext cx="668629" cy="84031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11DD5F-ABA5-4BE8-8237-3507B0BA4660}">
      <dsp:nvSpPr>
        <dsp:cNvPr id="0" name=""/>
        <dsp:cNvSpPr/>
      </dsp:nvSpPr>
      <dsp:spPr>
        <a:xfrm>
          <a:off x="0" y="2703901"/>
          <a:ext cx="3816424" cy="5287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Доходы, получаемые в виде арендной платы за земельные участки  236,4</a:t>
          </a:r>
          <a:endParaRPr lang="ru-RU" sz="12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39098" y="2703901"/>
        <a:ext cx="2977325" cy="528757"/>
      </dsp:txXfrm>
    </dsp:sp>
    <dsp:sp modelId="{0B0E7E74-22FC-4D83-A5A8-B863E1A0FD16}">
      <dsp:nvSpPr>
        <dsp:cNvPr id="0" name=""/>
        <dsp:cNvSpPr/>
      </dsp:nvSpPr>
      <dsp:spPr>
        <a:xfrm>
          <a:off x="20319" y="2741202"/>
          <a:ext cx="668614" cy="45455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331ED41-3DD3-4EE3-8258-251B37A8AA34}">
      <dsp:nvSpPr>
        <dsp:cNvPr id="0" name=""/>
        <dsp:cNvSpPr/>
      </dsp:nvSpPr>
      <dsp:spPr>
        <a:xfrm>
          <a:off x="0" y="0"/>
          <a:ext cx="3672408" cy="9340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303,9</a:t>
          </a:r>
          <a:endParaRPr lang="ru-RU" sz="1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27884" y="0"/>
        <a:ext cx="2844523" cy="934029"/>
      </dsp:txXfrm>
    </dsp:sp>
    <dsp:sp modelId="{8742C5EE-2DD0-46E4-AB75-87A4D25F8D62}">
      <dsp:nvSpPr>
        <dsp:cNvPr id="0" name=""/>
        <dsp:cNvSpPr/>
      </dsp:nvSpPr>
      <dsp:spPr>
        <a:xfrm>
          <a:off x="93402" y="93402"/>
          <a:ext cx="734481" cy="74722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33FA9-89F9-43A8-9F80-99BA1DBCD9E3}">
      <dsp:nvSpPr>
        <dsp:cNvPr id="0" name=""/>
        <dsp:cNvSpPr/>
      </dsp:nvSpPr>
      <dsp:spPr>
        <a:xfrm>
          <a:off x="0" y="1027432"/>
          <a:ext cx="3672408" cy="1216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3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22,3</a:t>
          </a:r>
          <a:endParaRPr lang="ru-RU" sz="1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27884" y="1027432"/>
        <a:ext cx="2844523" cy="1216526"/>
      </dsp:txXfrm>
    </dsp:sp>
    <dsp:sp modelId="{B43CAF5A-DF0E-47F1-8B84-50B2394B9328}">
      <dsp:nvSpPr>
        <dsp:cNvPr id="0" name=""/>
        <dsp:cNvSpPr/>
      </dsp:nvSpPr>
      <dsp:spPr>
        <a:xfrm>
          <a:off x="93402" y="1262084"/>
          <a:ext cx="734481" cy="74722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E79A18-16FB-4FBF-9129-D4AB1E2AEE32}">
      <dsp:nvSpPr>
        <dsp:cNvPr id="0" name=""/>
        <dsp:cNvSpPr/>
      </dsp:nvSpPr>
      <dsp:spPr>
        <a:xfrm>
          <a:off x="0" y="2368698"/>
          <a:ext cx="3672408" cy="8127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4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Культура и кинематография      6 551,1</a:t>
          </a: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827884" y="2368698"/>
        <a:ext cx="2844523" cy="812783"/>
      </dsp:txXfrm>
    </dsp:sp>
    <dsp:sp modelId="{3A722FFA-D144-4D82-A948-F625B32E43B9}">
      <dsp:nvSpPr>
        <dsp:cNvPr id="0" name=""/>
        <dsp:cNvSpPr/>
      </dsp:nvSpPr>
      <dsp:spPr>
        <a:xfrm>
          <a:off x="113615" y="2371427"/>
          <a:ext cx="734481" cy="73172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CE86EA-7C7C-4024-815D-E3E95FDCC209}">
      <dsp:nvSpPr>
        <dsp:cNvPr id="0" name=""/>
        <dsp:cNvSpPr/>
      </dsp:nvSpPr>
      <dsp:spPr>
        <a:xfrm>
          <a:off x="0" y="3274885"/>
          <a:ext cx="3672408" cy="8127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5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 smtClean="0">
            <a:latin typeface="Arial" pitchFamily="34" charset="0"/>
            <a:cs typeface="Arial" pitchFamily="34" charset="0"/>
          </a:endParaRP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6 763,4</a:t>
          </a:r>
        </a:p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>
            <a:latin typeface="Arial" pitchFamily="34" charset="0"/>
            <a:cs typeface="Arial" pitchFamily="34" charset="0"/>
          </a:endParaRPr>
        </a:p>
      </dsp:txBody>
      <dsp:txXfrm>
        <a:off x="827884" y="3274885"/>
        <a:ext cx="2844523" cy="812783"/>
      </dsp:txXfrm>
    </dsp:sp>
    <dsp:sp modelId="{41A6BF44-B293-4BA2-8863-2523825655CA}">
      <dsp:nvSpPr>
        <dsp:cNvPr id="0" name=""/>
        <dsp:cNvSpPr/>
      </dsp:nvSpPr>
      <dsp:spPr>
        <a:xfrm>
          <a:off x="93402" y="3284076"/>
          <a:ext cx="734481" cy="73172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066EEA-7DC4-437C-A2D9-DD5D52A0E9A2}">
      <dsp:nvSpPr>
        <dsp:cNvPr id="0" name=""/>
        <dsp:cNvSpPr/>
      </dsp:nvSpPr>
      <dsp:spPr>
        <a:xfrm>
          <a:off x="0" y="4155768"/>
          <a:ext cx="3672408" cy="8127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6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>
            <a:latin typeface="Arial" pitchFamily="34" charset="0"/>
            <a:cs typeface="Arial" pitchFamily="34" charset="0"/>
          </a:endParaRP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Иные расходы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252,8</a:t>
          </a:r>
          <a:endParaRPr lang="ru-RU" sz="1400" b="1" kern="1200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sp:txBody>
      <dsp:txXfrm>
        <a:off x="827884" y="4155768"/>
        <a:ext cx="2844523" cy="812783"/>
      </dsp:txXfrm>
    </dsp:sp>
    <dsp:sp modelId="{4E606E8D-3DC9-4B03-85E2-15B5B774F507}">
      <dsp:nvSpPr>
        <dsp:cNvPr id="0" name=""/>
        <dsp:cNvSpPr/>
      </dsp:nvSpPr>
      <dsp:spPr>
        <a:xfrm>
          <a:off x="93402" y="4190262"/>
          <a:ext cx="734481" cy="73172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0.00061</cdr:x>
      <cdr:y>0.00992</cdr:y>
    </cdr:from>
    <cdr:to>
      <cdr:x>0.24673</cdr:x>
      <cdr:y>0.27302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5670" y="68677"/>
          <a:ext cx="2320790" cy="1460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0.57546</cdr:x>
      <cdr:y>0.00069</cdr:y>
    </cdr:from>
    <cdr:to>
      <cdr:x>0.89102</cdr:x>
      <cdr:y>0.12377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5336343" y="9344"/>
          <a:ext cx="2887404" cy="690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0.75244</cdr:x>
      <cdr:y>0.39489</cdr:y>
    </cdr:from>
    <cdr:to>
      <cdr:x>0.99325</cdr:x>
      <cdr:y>0.59861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6951582" y="2208451"/>
          <a:ext cx="2278396" cy="11361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0.04829</cdr:x>
      <cdr:y>0.5034</cdr:y>
    </cdr:from>
    <cdr:to>
      <cdr:x>0.28696</cdr:x>
      <cdr:y>0.63189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474540" y="2815354"/>
          <a:ext cx="2214376" cy="7132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0.12441</cdr:x>
      <cdr:y>0.64286</cdr:y>
    </cdr:from>
    <cdr:to>
      <cdr:x>0.36276</cdr:x>
      <cdr:y>0.84218</cdr:y>
    </cdr:to>
    <cdr:sp macro="" textlink="">
      <cdr:nvSpPr>
        <cdr:cNvPr id="33" name="TextBox 32"/>
        <cdr:cNvSpPr txBox="1"/>
      </cdr:nvSpPr>
      <cdr:spPr>
        <a:xfrm xmlns:a="http://schemas.openxmlformats.org/drawingml/2006/main">
          <a:off x="936104" y="3240360"/>
          <a:ext cx="1793424" cy="10046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0.56699</cdr:x>
      <cdr:y>0.03865</cdr:y>
    </cdr:from>
    <cdr:to>
      <cdr:x>0.85048</cdr:x>
      <cdr:y>0.10306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184576" y="216024"/>
          <a:ext cx="2592233" cy="3600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100" b="1" dirty="0" smtClean="0">
              <a:latin typeface="Arial" pitchFamily="34" charset="0"/>
              <a:cs typeface="Arial" pitchFamily="34" charset="0"/>
            </a:rPr>
            <a:t>тыс. рублей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0.14563</cdr:x>
      <cdr:y>0.43803</cdr:y>
    </cdr:from>
    <cdr:to>
      <cdr:x>0.35038</cdr:x>
      <cdr:y>0.60163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331640" y="2448272"/>
          <a:ext cx="1872208" cy="9144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6551,1 тыс. рублей</a:t>
          </a:r>
          <a:endParaRPr lang="ru-RU" sz="20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0.79137</cdr:x>
      <cdr:y>0.05153</cdr:y>
    </cdr:from>
    <cdr:to>
      <cdr:x>0.97249</cdr:x>
      <cdr:y>0.10306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7236296" y="288032"/>
          <a:ext cx="1656161" cy="2880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100" b="1" dirty="0" smtClean="0">
              <a:latin typeface="Arial" pitchFamily="34" charset="0"/>
              <a:cs typeface="Arial" pitchFamily="34" charset="0"/>
            </a:rPr>
            <a:t>тыс. рублей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C43F3F-7A0D-4E80-B2D1-B7727BA61617}" type="datetime1">
              <a:rPr lang="ru-RU"/>
              <a:pPr>
                <a:defRPr/>
              </a:pPr>
              <a:t>30.11.2022</a:t>
            </a:fld>
            <a:endParaRPr lang="ru-RU" dirty="0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11175E-E1BD-4FB8-80D5-5DE56E1FAE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301194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09E055-51D2-44B5-BB8A-3F74EDCFADB4}" type="datetime1">
              <a:rPr lang="ru-RU"/>
              <a:pPr>
                <a:defRPr/>
              </a:pPr>
              <a:t>30.11.2022</a:t>
            </a:fld>
            <a:endParaRPr lang="ru-RU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861441"/>
            <a:ext cx="568198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F09A586-B2C8-4A12-BA8E-0E156BDB00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828380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76865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76865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DCA9C9-669D-4CD0-BD99-FD596CE6654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C7441-E0B3-439C-8325-54F8CA5C5B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585D3-CF7E-42CC-A34B-39C88C2BF3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4513" y="214313"/>
            <a:ext cx="1817687" cy="60944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9863" y="214313"/>
            <a:ext cx="5302250" cy="60944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8708C-360A-4A37-BDF8-74EAE3AC49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1AF90-C082-4DC6-A0D4-C9C3EE8A1B6C}" type="datetime1">
              <a:rPr lang="ru-RU" smtClean="0"/>
              <a:pPr>
                <a:defRPr/>
              </a:pPr>
              <a:t>30.11.2022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AD498F7-B7EE-461A-B5C1-5BD47CA1553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6AA00EB-120E-4A73-BF49-F2FF72C562F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F65B473-999B-4FA7-9E65-B12FCABB75E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0CEF813-B8F0-4DB6-877F-B9BFA9DEE6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B3EF5C8-DA30-4A4F-8BEB-F6AD1DBF843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82D24EA-A5EE-44FC-8109-203593FB0CB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1F80F2B-8F70-47D5-B4A4-39A6E29FEEE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2DC0CA8-4552-4DBA-83EF-D5FE054F3EA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306A56E-A333-4C61-8E08-8611FFD624D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B798106-BE66-4603-8AB4-C630BA99F0A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3B80F07-01D7-46F6-93BF-7E85D5443A7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D60E73E-393A-4B9B-AB30-D385CE0F713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F61510F-C643-4AA0-8380-EABBD49AD4D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CF373-D2D7-4B41-B251-126AAF6FD1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13FBD0E-FCE8-463A-8858-F1741EC2A10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3BE658A-C51F-4CE5-A014-80C429963A1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994ACB9-6B1B-4733-8D06-528C1D05A3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AC2272D-6230-46C0-B6E2-18597520D0E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76765F6-082A-467E-91F0-594766DC446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84E0319-4005-4E71-8877-6514BCDA0A7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E977E83-EA08-4D9D-AACC-0F2A089A074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EF4BF5A-CDCA-4ABB-802A-443D3237E0A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1AF90-C082-4DC6-A0D4-C9C3EE8A1B6C}" type="datetime1">
              <a:rPr lang="ru-RU" smtClean="0"/>
              <a:pPr>
                <a:defRPr/>
              </a:pPr>
              <a:t>30.11.2022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D7355-850B-4754-BAD4-CAFF4DD43A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9863" y="1709738"/>
            <a:ext cx="3559175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1438" y="1709738"/>
            <a:ext cx="3560762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5A042-1C1C-4EB5-BC3E-11C3658785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B968D-4D6C-45D9-9298-414BFE4F79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BC50C-F025-4D88-9684-3B96976DEF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8B5F-9977-4F3C-82F2-812503EC12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EBCAC-853C-43A3-916F-6ACF39FF2F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3A1F7-9AAC-4179-A222-1F88C2C950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CCCFF"/>
            </a:gs>
            <a:gs pos="100000">
              <a:srgbClr val="F0F8FF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9863" y="214313"/>
            <a:ext cx="72723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9863" y="1709738"/>
            <a:ext cx="7272337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237288"/>
            <a:ext cx="5762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4169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699CB88-5E1A-4FAC-892A-60949ACB1F6F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6" r:id="rId1"/>
    <p:sldLayoutId id="2147484187" r:id="rId2"/>
    <p:sldLayoutId id="2147484188" r:id="rId3"/>
    <p:sldLayoutId id="2147484189" r:id="rId4"/>
    <p:sldLayoutId id="2147484190" r:id="rId5"/>
    <p:sldLayoutId id="2147484191" r:id="rId6"/>
    <p:sldLayoutId id="2147484192" r:id="rId7"/>
    <p:sldLayoutId id="2147484193" r:id="rId8"/>
    <p:sldLayoutId id="2147484194" r:id="rId9"/>
    <p:sldLayoutId id="2147484195" r:id="rId10"/>
    <p:sldLayoutId id="2147484196" r:id="rId11"/>
    <p:sldLayoutId id="2147484197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chart" Target="../charts/chart3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chart" Target="../charts/char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980728"/>
            <a:ext cx="8458200" cy="1470025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spc="150" dirty="0" smtClean="0">
                <a:ln w="11430"/>
                <a:solidFill>
                  <a:srgbClr val="1FD15A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Администрация Первомайского сельского поселения</a:t>
            </a: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45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789040"/>
            <a:ext cx="8964488" cy="3068960"/>
          </a:xfr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endParaRPr lang="ru-RU" sz="2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Проект бюджета Первомайского сельского поселения Миллеровского района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на 2023 год и на плановый период 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2024 и 2025 годов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69758" y="1916832"/>
            <a:ext cx="6565259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4008" lvl="0" algn="ctr" fontAlgn="auto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defRPr/>
            </a:pPr>
            <a:r>
              <a:rPr lang="en-US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  ДЛЯ  ГРАЖДАН</a:t>
            </a:r>
            <a:r>
              <a:rPr lang="en-US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</a:t>
            </a:r>
            <a:endParaRPr lang="ru-RU" sz="33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95008859"/>
              </p:ext>
            </p:extLst>
          </p:nvPr>
        </p:nvGraphicFramePr>
        <p:xfrm>
          <a:off x="285720" y="785794"/>
          <a:ext cx="8750776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6929454" y="1571612"/>
            <a:ext cx="1911156" cy="71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2553" tIns="81276" rIns="162553" bIns="81276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Всего  </a:t>
            </a:r>
            <a:r>
              <a:rPr lang="en-US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8 213.4</a:t>
            </a:r>
            <a:r>
              <a:rPr lang="ru-RU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 </a:t>
            </a:r>
            <a:r>
              <a:rPr lang="ru-RU" b="1" dirty="0" smtClean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         </a:t>
            </a:r>
            <a:r>
              <a:rPr lang="ru-RU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тыс. рублей</a:t>
            </a:r>
            <a:endParaRPr lang="ru-RU" b="1" dirty="0">
              <a:solidFill>
                <a:srgbClr val="FF0000"/>
              </a:solidFill>
              <a:latin typeface="Cambria Math" pitchFamily="18" charset="0"/>
              <a:ea typeface="Cambria Math" pitchFamily="18" charset="0"/>
              <a:cs typeface="Arial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0" y="407987"/>
            <a:ext cx="9144000" cy="72008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СТРУКТУРА НАЛОГОВЫХ И НЕНАЛОГОВЫХ ДОХОДОВ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 БЮДЖЕТА Первомайского сельского поселения миллеровского района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В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202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3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ГОДУ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724525" y="144462"/>
            <a:ext cx="3419475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Номер слайда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1510F-C643-4AA0-8380-EABBD49AD4DE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41" name="TextBox 37"/>
          <p:cNvSpPr txBox="1">
            <a:spLocks noChangeArrowheads="1"/>
          </p:cNvSpPr>
          <p:nvPr/>
        </p:nvSpPr>
        <p:spPr bwMode="auto">
          <a:xfrm>
            <a:off x="467544" y="5805264"/>
            <a:ext cx="41764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Земельный налог– </a:t>
            </a:r>
            <a:r>
              <a:rPr lang="en-US" sz="1400" b="1" dirty="0" smtClean="0">
                <a:solidFill>
                  <a:prstClr val="black"/>
                </a:solidFill>
                <a:cs typeface="Arial" charset="0"/>
              </a:rPr>
              <a:t>3331.7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2" name="Группа 47"/>
          <p:cNvGrpSpPr>
            <a:grpSpLocks/>
          </p:cNvGrpSpPr>
          <p:nvPr/>
        </p:nvGrpSpPr>
        <p:grpSpPr bwMode="auto">
          <a:xfrm>
            <a:off x="467544" y="5373216"/>
            <a:ext cx="8136904" cy="1171872"/>
            <a:chOff x="677110" y="5013167"/>
            <a:chExt cx="7954460" cy="1236390"/>
          </a:xfrm>
        </p:grpSpPr>
        <p:sp>
          <p:nvSpPr>
            <p:cNvPr id="20515" name="TextBox 31"/>
            <p:cNvSpPr txBox="1">
              <a:spLocks noChangeArrowheads="1"/>
            </p:cNvSpPr>
            <p:nvPr/>
          </p:nvSpPr>
          <p:spPr bwMode="auto">
            <a:xfrm>
              <a:off x="683568" y="5013169"/>
              <a:ext cx="4146757" cy="324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solidFill>
                    <a:prstClr val="black"/>
                  </a:solidFill>
                  <a:cs typeface="Arial" charset="0"/>
                </a:rPr>
                <a:t>Налог на доходы физических лиц – </a:t>
              </a:r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3</a:t>
              </a:r>
              <a:r>
                <a:rPr lang="en-US" sz="1400" b="1" dirty="0" smtClean="0">
                  <a:solidFill>
                    <a:prstClr val="black"/>
                  </a:solidFill>
                  <a:cs typeface="Arial" charset="0"/>
                </a:rPr>
                <a:t>936.1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11" name="TextBox 34"/>
            <p:cNvSpPr txBox="1">
              <a:spLocks noChangeArrowheads="1"/>
            </p:cNvSpPr>
            <p:nvPr/>
          </p:nvSpPr>
          <p:spPr bwMode="auto">
            <a:xfrm>
              <a:off x="683568" y="5241087"/>
              <a:ext cx="4076362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Налог на имущество физических лиц– 3</a:t>
              </a:r>
              <a:r>
                <a:rPr lang="en-US" sz="1400" b="1" dirty="0" smtClean="0">
                  <a:solidFill>
                    <a:prstClr val="black"/>
                  </a:solidFill>
                  <a:cs typeface="Arial" charset="0"/>
                </a:rPr>
                <a:t>26.4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9" name="TextBox 35"/>
            <p:cNvSpPr txBox="1">
              <a:spLocks noChangeArrowheads="1"/>
            </p:cNvSpPr>
            <p:nvPr/>
          </p:nvSpPr>
          <p:spPr bwMode="auto">
            <a:xfrm>
              <a:off x="5406195" y="5013167"/>
              <a:ext cx="3225375" cy="552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Доходы получаемые в виде арендной платы – 2</a:t>
              </a:r>
              <a:r>
                <a:rPr lang="en-US" sz="1400" b="1" dirty="0" smtClean="0">
                  <a:solidFill>
                    <a:prstClr val="black"/>
                  </a:solidFill>
                  <a:cs typeface="Arial" charset="0"/>
                </a:rPr>
                <a:t>36.4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3" name="TextBox 37"/>
            <p:cNvSpPr txBox="1">
              <a:spLocks noChangeArrowheads="1"/>
            </p:cNvSpPr>
            <p:nvPr/>
          </p:nvSpPr>
          <p:spPr bwMode="auto">
            <a:xfrm>
              <a:off x="677110" y="5924835"/>
              <a:ext cx="3577342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Государственная пошлина– 8,</a:t>
              </a:r>
              <a:r>
                <a:rPr lang="en-US" sz="1400" b="1" dirty="0" smtClean="0">
                  <a:solidFill>
                    <a:prstClr val="black"/>
                  </a:solidFill>
                  <a:cs typeface="Arial" charset="0"/>
                </a:rPr>
                <a:t>5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29" name="TextBox 37"/>
          <p:cNvSpPr txBox="1">
            <a:spLocks noChangeArrowheads="1"/>
          </p:cNvSpPr>
          <p:nvPr/>
        </p:nvSpPr>
        <p:spPr bwMode="auto">
          <a:xfrm>
            <a:off x="467544" y="6021288"/>
            <a:ext cx="44644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Единый сельскохозяйственный налог – </a:t>
            </a:r>
            <a:r>
              <a:rPr lang="en-US" sz="1400" b="1" dirty="0" smtClean="0">
                <a:solidFill>
                  <a:prstClr val="black"/>
                </a:solidFill>
                <a:cs typeface="Arial" charset="0"/>
              </a:rPr>
              <a:t>35</a:t>
            </a:r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5,6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0" name="TextBox 35"/>
          <p:cNvSpPr txBox="1">
            <a:spLocks noChangeArrowheads="1"/>
          </p:cNvSpPr>
          <p:nvPr/>
        </p:nvSpPr>
        <p:spPr bwMode="auto">
          <a:xfrm>
            <a:off x="5305096" y="5786100"/>
            <a:ext cx="32993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ru-RU" sz="1400" b="1" dirty="0">
                <a:solidFill>
                  <a:prstClr val="black"/>
                </a:solidFill>
                <a:cs typeface="Arial" charset="0"/>
              </a:rPr>
              <a:t>Иные собственные доходы– </a:t>
            </a:r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1</a:t>
            </a:r>
            <a:r>
              <a:rPr lang="en-US" sz="1400" b="1" dirty="0" smtClean="0">
                <a:solidFill>
                  <a:prstClr val="black"/>
                </a:solidFill>
                <a:cs typeface="Arial" charset="0"/>
              </a:rPr>
              <a:t>8.7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79512" y="5445224"/>
            <a:ext cx="144016" cy="144016"/>
          </a:xfrm>
          <a:prstGeom prst="rect">
            <a:avLst/>
          </a:prstGeom>
          <a:solidFill>
            <a:srgbClr val="1FD15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79512" y="5661248"/>
            <a:ext cx="144016" cy="144016"/>
          </a:xfrm>
          <a:prstGeom prst="rect">
            <a:avLst/>
          </a:prstGeom>
          <a:solidFill>
            <a:srgbClr val="FB998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179512" y="5877272"/>
            <a:ext cx="144016" cy="144016"/>
          </a:xfrm>
          <a:prstGeom prst="rect">
            <a:avLst/>
          </a:prstGeom>
          <a:solidFill>
            <a:srgbClr val="95358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179512" y="6093296"/>
            <a:ext cx="144016" cy="1440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179512" y="6309320"/>
            <a:ext cx="144016" cy="1440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5004048" y="5445224"/>
            <a:ext cx="144016" cy="144016"/>
          </a:xfrm>
          <a:prstGeom prst="rect">
            <a:avLst/>
          </a:prstGeom>
          <a:solidFill>
            <a:srgbClr val="53D2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5004048" y="5877272"/>
            <a:ext cx="144016" cy="14401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3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 r="3904"/>
          <a:stretch>
            <a:fillRect/>
          </a:stretch>
        </p:blipFill>
        <p:spPr bwMode="auto">
          <a:xfrm>
            <a:off x="0" y="1504950"/>
            <a:ext cx="9144000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79208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tabLst>
                <a:tab pos="5581650" algn="l"/>
              </a:tabLst>
              <a:defRPr/>
            </a:pPr>
            <a: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Динамика поступлений </a:t>
            </a:r>
            <a:r>
              <a:rPr lang="ru-RU" sz="2160" b="1" cap="all" dirty="0" smtClean="0">
                <a:ln w="0"/>
                <a:solidFill>
                  <a:srgbClr val="FF0000"/>
                </a:solidFill>
                <a:effectLst/>
                <a:ea typeface="+mn-ea"/>
                <a:cs typeface="+mn-cs"/>
              </a:rPr>
              <a:t>налога на доходы</a:t>
            </a:r>
            <a:br>
              <a:rPr lang="ru-RU" sz="2160" b="1" cap="all" dirty="0" smtClean="0">
                <a:ln w="0"/>
                <a:solidFill>
                  <a:srgbClr val="FF0000"/>
                </a:solidFill>
                <a:effectLst/>
                <a:ea typeface="+mn-ea"/>
                <a:cs typeface="+mn-cs"/>
              </a:rPr>
            </a:br>
            <a:r>
              <a:rPr lang="ru-RU" sz="2160" b="1" cap="all" dirty="0" smtClean="0">
                <a:ln w="0"/>
                <a:solidFill>
                  <a:srgbClr val="FF0000"/>
                </a:solidFill>
                <a:effectLst/>
                <a:ea typeface="+mn-ea"/>
                <a:cs typeface="+mn-cs"/>
              </a:rPr>
              <a:t>физических лиц</a:t>
            </a:r>
            <a: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 в бюджет Первомайского сельского поселения Миллеровского района</a:t>
            </a: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724525" y="260350"/>
            <a:ext cx="316865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Диаграмма 1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442205065"/>
              </p:ext>
            </p:extLst>
          </p:nvPr>
        </p:nvGraphicFramePr>
        <p:xfrm>
          <a:off x="3059831" y="2276872"/>
          <a:ext cx="5833343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535" name="Прямоугольник 11"/>
          <p:cNvSpPr>
            <a:spLocks noChangeArrowheads="1"/>
          </p:cNvSpPr>
          <p:nvPr/>
        </p:nvSpPr>
        <p:spPr bwMode="auto">
          <a:xfrm>
            <a:off x="7740352" y="1484784"/>
            <a:ext cx="14036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тыс. </a:t>
            </a:r>
            <a:r>
              <a:rPr lang="ru-RU" sz="1400" b="1" dirty="0">
                <a:solidFill>
                  <a:prstClr val="black"/>
                </a:solidFill>
                <a:cs typeface="Arial" charset="0"/>
              </a:rPr>
              <a:t>рублей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0" y="1484784"/>
            <a:ext cx="4067944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95536" y="548680"/>
            <a:ext cx="8352928" cy="864096"/>
          </a:xfrm>
        </p:spPr>
        <p:txBody>
          <a:bodyPr>
            <a:noAutofit/>
          </a:bodyPr>
          <a:lstStyle/>
          <a:p>
            <a:pPr marL="85725" algn="ctr">
              <a:defRPr/>
            </a:pPr>
            <a:r>
              <a:rPr lang="ru-RU" sz="2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Безвозмездные поступления из областного бюджета</a:t>
            </a:r>
            <a:endParaRPr lang="ru-RU" sz="2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538153550"/>
              </p:ext>
            </p:extLst>
          </p:nvPr>
        </p:nvGraphicFramePr>
        <p:xfrm>
          <a:off x="467544" y="1447642"/>
          <a:ext cx="8208912" cy="3695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1549"/>
                <a:gridCol w="1434567"/>
                <a:gridCol w="1434567"/>
                <a:gridCol w="1514266"/>
                <a:gridCol w="1593963"/>
              </a:tblGrid>
              <a:tr h="5760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Наименование</a:t>
                      </a:r>
                      <a:endParaRPr kumimoji="0" lang="ru-RU" sz="1800" b="1" i="0" u="none" strike="noStrike" kern="1200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</a:t>
                      </a:r>
                      <a:r>
                        <a:rPr kumimoji="0" lang="en-US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(проект)</a:t>
                      </a:r>
                      <a:endParaRPr kumimoji="0" lang="ru-RU" sz="16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</a:t>
                      </a:r>
                      <a:r>
                        <a:rPr kumimoji="0" lang="en-US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(проект)</a:t>
                      </a:r>
                      <a:endParaRPr kumimoji="0" lang="ru-RU" sz="16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</a:t>
                      </a:r>
                      <a:r>
                        <a:rPr kumimoji="0" lang="en-US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</a:t>
                      </a: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(проект)</a:t>
                      </a:r>
                      <a:endParaRPr kumimoji="0" lang="ru-RU" sz="16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</a:t>
                      </a:r>
                      <a:r>
                        <a:rPr kumimoji="0" lang="en-US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</a:t>
                      </a: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(проект)</a:t>
                      </a:r>
                      <a:endParaRPr kumimoji="0" lang="ru-RU" sz="16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ВСЕГО*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5090.2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5 </a:t>
                      </a:r>
                      <a:r>
                        <a:rPr lang="en-US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680.1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3 751,6</a:t>
                      </a:r>
                      <a:endParaRPr lang="ru-RU" sz="2200" b="0" i="0" u="none" strike="noStrike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3 490,3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117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13928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 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en-US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4847.4</a:t>
                      </a:r>
                      <a:endParaRPr kumimoji="0" lang="ru-RU" sz="1800" b="0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en-US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5427.1</a:t>
                      </a:r>
                      <a:endParaRPr kumimoji="0" lang="ru-RU" sz="1800" b="0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490,1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3 490,1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67781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r>
                        <a:rPr lang="ru-RU" sz="9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объем целевых трансфертов будет уточнен во 2-м чтении областного бюджета на 2022-2024 годы</a:t>
                      </a:r>
                      <a:endParaRPr lang="ru-RU" sz="9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42.8</a:t>
                      </a: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*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53.0</a:t>
                      </a: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*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261,5*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1FD15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0,2*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1FD15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785818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580112" y="260648"/>
            <a:ext cx="31683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Заголовок 7"/>
          <p:cNvSpPr txBox="1">
            <a:spLocks/>
          </p:cNvSpPr>
          <p:nvPr/>
        </p:nvSpPr>
        <p:spPr bwMode="auto">
          <a:xfrm>
            <a:off x="7775848" y="1196752"/>
            <a:ext cx="136815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defRPr/>
            </a:pP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pitchFamily="34" charset="0"/>
              </a:rPr>
              <a:t>тыс. рублей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6453336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D:\Мои документы\Для слайдов\докто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0" y="5143512"/>
            <a:ext cx="3960440" cy="1714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D:\Мои документы\Для слайдов\сельхозтов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5072074"/>
            <a:ext cx="4176464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http://boombob.ru/img/picture/Jul/11/628598eac12e820c51ef0bfeb2637a3f/2.jpg"/>
          <p:cNvPicPr>
            <a:picLocks noChangeAspect="1" noChangeArrowheads="1"/>
          </p:cNvPicPr>
          <p:nvPr/>
        </p:nvPicPr>
        <p:blipFill>
          <a:blip r:embed="rId3" cstate="print">
            <a:lum bright="2000"/>
          </a:blip>
          <a:stretch>
            <a:fillRect/>
          </a:stretch>
        </p:blipFill>
        <p:spPr bwMode="auto">
          <a:xfrm>
            <a:off x="323528" y="112298"/>
            <a:ext cx="8640960" cy="252461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620688"/>
            <a:ext cx="7416824" cy="13681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Динамика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расходов </a:t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бюджета Первомайского сельского поселения Миллеровского района</a:t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</a:t>
            </a:r>
            <a:endParaRPr lang="ru-RU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1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622833054"/>
              </p:ext>
            </p:extLst>
          </p:nvPr>
        </p:nvGraphicFramePr>
        <p:xfrm>
          <a:off x="296653" y="1772816"/>
          <a:ext cx="7731732" cy="4563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336900" name="Rectangle 4"/>
          <p:cNvSpPr>
            <a:spLocks noChangeArrowheads="1"/>
          </p:cNvSpPr>
          <p:nvPr/>
        </p:nvSpPr>
        <p:spPr bwMode="auto">
          <a:xfrm>
            <a:off x="323528" y="1988840"/>
            <a:ext cx="136815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324525" y="260648"/>
            <a:ext cx="342393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Line 36"/>
          <p:cNvSpPr>
            <a:spLocks noChangeShapeType="1"/>
          </p:cNvSpPr>
          <p:nvPr/>
        </p:nvSpPr>
        <p:spPr bwMode="auto">
          <a:xfrm flipV="1">
            <a:off x="4143372" y="4286256"/>
            <a:ext cx="500066" cy="285752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8" name="Text Box 38"/>
          <p:cNvSpPr txBox="1">
            <a:spLocks noChangeArrowheads="1"/>
          </p:cNvSpPr>
          <p:nvPr/>
        </p:nvSpPr>
        <p:spPr bwMode="auto">
          <a:xfrm rot="18964380">
            <a:off x="4038267" y="4122468"/>
            <a:ext cx="7451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</a:rPr>
              <a:t>106,9%</a:t>
            </a:r>
            <a:endParaRPr lang="ru-RU" sz="1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672"/>
            <a:ext cx="9144000" cy="10953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Первомайского сельского поселения Миллеровского района в 202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3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году 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  </a:t>
            </a:r>
            <a:r>
              <a:rPr lang="ru-RU" sz="25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13 893,</a:t>
            </a:r>
            <a:r>
              <a:rPr lang="ru-RU" sz="25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</a:t>
            </a:r>
            <a:r>
              <a:rPr lang="en-US" sz="25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ru-RU" sz="2000" dirty="0" smtClean="0"/>
              <a:t>тыс. рублей</a:t>
            </a:r>
            <a:br>
              <a:rPr lang="ru-RU" sz="2000" dirty="0" smtClean="0"/>
            </a:br>
            <a:endParaRPr lang="ru-RU" sz="20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0" name="Object 5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="" xmlns:p14="http://schemas.microsoft.com/office/powerpoint/2010/main" val="1400495105"/>
              </p:ext>
            </p:extLst>
          </p:nvPr>
        </p:nvGraphicFramePr>
        <p:xfrm>
          <a:off x="50800" y="1556792"/>
          <a:ext cx="8985696" cy="5394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125958" name="Rectangle 6"/>
          <p:cNvSpPr>
            <a:spLocks noChangeArrowheads="1"/>
          </p:cNvSpPr>
          <p:nvPr/>
        </p:nvSpPr>
        <p:spPr bwMode="auto">
          <a:xfrm rot="10800000" flipV="1">
            <a:off x="827584" y="6180892"/>
            <a:ext cx="4176465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9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Социальная  сфера  – </a:t>
            </a:r>
          </a:p>
          <a:p>
            <a:pPr algn="ctr">
              <a:defRPr/>
            </a:pPr>
            <a:r>
              <a:rPr lang="ru-RU" sz="1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6</a:t>
            </a:r>
            <a:r>
              <a:rPr lang="en-US" sz="1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855</a:t>
            </a:r>
            <a:r>
              <a:rPr lang="ru-RU" sz="1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,0 тыс. рублей </a:t>
            </a:r>
            <a:r>
              <a:rPr lang="ru-RU" sz="19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или </a:t>
            </a:r>
            <a:r>
              <a:rPr lang="en-US" sz="1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50.0</a:t>
            </a:r>
            <a:r>
              <a:rPr lang="ru-RU" sz="1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%</a:t>
            </a:r>
            <a:endParaRPr lang="ru-RU" sz="19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64088" y="260648"/>
            <a:ext cx="34563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 descr="600x400x17723_720.jpg.pagespeed.ic.c44h0-ZoK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659324"/>
            <a:ext cx="1973138" cy="1209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Рисунок 29" descr="12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129088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76673"/>
            <a:ext cx="8892480" cy="792087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Первомайского сельского поселения Миллеровского района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социальную сферу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 202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3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году –        6855,0 тыс.рублей</a:t>
            </a:r>
            <a:endParaRPr lang="ru-RU" sz="1600" b="1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508104" y="260648"/>
            <a:ext cx="331236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71342" y="1520788"/>
            <a:ext cx="1512000" cy="8640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Социальная сфера</a:t>
            </a:r>
          </a:p>
          <a:p>
            <a:pPr algn="ctr"/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(49,3%)</a:t>
            </a:r>
            <a:endParaRPr lang="ru-RU" sz="1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2795228"/>
            <a:ext cx="1656184" cy="8640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Культура, кинематография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(96,0%)</a:t>
            </a:r>
            <a:endParaRPr lang="ru-RU" sz="14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08730" y="2770473"/>
            <a:ext cx="1512168" cy="8640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(4,0%)</a:t>
            </a:r>
            <a:endParaRPr lang="ru-RU" sz="1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981150" y="2363180"/>
            <a:ext cx="7200800" cy="432048"/>
            <a:chOff x="971600" y="2276872"/>
            <a:chExt cx="7200800" cy="432048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971600" y="2492896"/>
              <a:ext cx="7200800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971600" y="2492896"/>
              <a:ext cx="0" cy="216024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4572000" y="2276872"/>
              <a:ext cx="0" cy="216024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8172400" y="2492896"/>
              <a:ext cx="0" cy="216024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="" xmlns:p14="http://schemas.microsoft.com/office/powerpoint/2010/main" val="518918059"/>
              </p:ext>
            </p:extLst>
          </p:nvPr>
        </p:nvGraphicFramePr>
        <p:xfrm>
          <a:off x="251520" y="3645024"/>
          <a:ext cx="7776864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2" name="Рисунок 31" descr="FZ2A244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0272" y="3933056"/>
            <a:ext cx="1689084" cy="1126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Рисунок 32" descr="ori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48264" y="5059675"/>
            <a:ext cx="2037318" cy="127332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3400"/>
            <a:ext cx="8712968" cy="1095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u="sng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Структура расходов</a:t>
            </a:r>
            <a:br>
              <a:rPr lang="ru-RU" sz="2700" b="1" u="sng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</a:br>
            <a:r>
              <a:rPr lang="ru-RU" sz="2700" b="1" u="sng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по разделу «Культура, кинематография» на 2023 год</a:t>
            </a:r>
            <a:r>
              <a:rPr lang="ru-RU" sz="27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           </a:t>
            </a:r>
            <a:endParaRPr lang="ru-RU" sz="21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="" xmlns:p14="http://schemas.microsoft.com/office/powerpoint/2010/main" val="3180455172"/>
              </p:ext>
            </p:extLst>
          </p:nvPr>
        </p:nvGraphicFramePr>
        <p:xfrm>
          <a:off x="1115616" y="1412776"/>
          <a:ext cx="914400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436096" y="260648"/>
            <a:ext cx="33843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D:\Мои документы\Для слайдов\iHND0LHY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4528857"/>
            <a:ext cx="2952328" cy="2088232"/>
          </a:xfrm>
          <a:prstGeom prst="ellipse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4099" name="Picture 3" descr="D:\Мои документы\Для слайдов\ру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452" y="5176929"/>
            <a:ext cx="2983189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076056" y="260648"/>
            <a:ext cx="374441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539552" y="476672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Структура </a:t>
            </a:r>
            <a:r>
              <a:rPr lang="ru-RU" sz="28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межбюджетных трансфертов </a:t>
            </a:r>
            <a:r>
              <a:rPr lang="ru-RU" sz="2800" b="1" dirty="0" smtClean="0">
                <a:solidFill>
                  <a:srgbClr val="FB99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из областного бюджета </a:t>
            </a:r>
            <a:r>
              <a:rPr lang="ru-RU" sz="2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на 2023 год</a:t>
            </a:r>
            <a:endParaRPr lang="ru-RU" sz="2800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07789" y="3223135"/>
            <a:ext cx="2736304" cy="1440160"/>
          </a:xfrm>
          <a:prstGeom prst="roundRect">
            <a:avLst/>
          </a:prstGeom>
          <a:solidFill>
            <a:srgbClr val="00CC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Дотации </a:t>
            </a:r>
          </a:p>
          <a:p>
            <a:pPr algn="ctr"/>
            <a:r>
              <a:rPr lang="ru-RU" sz="17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(95,5%)</a:t>
            </a: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5427,1</a:t>
            </a: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  <a:endParaRPr lang="ru-RU" sz="20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786446" y="3286124"/>
            <a:ext cx="2592288" cy="1656184"/>
          </a:xfrm>
          <a:prstGeom prst="roundRect">
            <a:avLst/>
          </a:prstGeom>
          <a:solidFill>
            <a:srgbClr val="CC706E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Субвенции</a:t>
            </a:r>
          </a:p>
          <a:p>
            <a:pPr algn="ctr"/>
            <a:r>
              <a:rPr lang="ru-RU" sz="1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(4,5%</a:t>
            </a:r>
            <a:r>
              <a:rPr lang="en-US" sz="1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17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253,0 тыс. рублей</a:t>
            </a:r>
            <a:endParaRPr lang="ru-RU" sz="2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92695" y="1512055"/>
            <a:ext cx="460851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Межбюджетные трансферты </a:t>
            </a:r>
          </a:p>
          <a:p>
            <a:pPr algn="ctr"/>
            <a:r>
              <a:rPr lang="ru-RU" sz="24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5680,1 тыс. рублей</a:t>
            </a:r>
          </a:p>
          <a:p>
            <a:pPr algn="ctr"/>
            <a:r>
              <a:rPr lang="ru-RU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(3 направления)</a:t>
            </a:r>
            <a:endParaRPr lang="ru-RU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4098" name="AutoShape 2" descr="https://sevastopol.gov.ru/files/iblock/a06/company_socialcare.jp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2" name="Группа 24"/>
          <p:cNvGrpSpPr/>
          <p:nvPr/>
        </p:nvGrpSpPr>
        <p:grpSpPr>
          <a:xfrm rot="10362401">
            <a:off x="6052152" y="2235686"/>
            <a:ext cx="1516143" cy="906268"/>
            <a:chOff x="6833489" y="5430501"/>
            <a:chExt cx="1441888" cy="720080"/>
          </a:xfrm>
        </p:grpSpPr>
        <p:sp>
          <p:nvSpPr>
            <p:cNvPr id="20" name="Стрелка вниз 19"/>
            <p:cNvSpPr/>
            <p:nvPr/>
          </p:nvSpPr>
          <p:spPr>
            <a:xfrm rot="7780220">
              <a:off x="7194393" y="5069597"/>
              <a:ext cx="720080" cy="1441888"/>
            </a:xfrm>
            <a:prstGeom prst="downArrow">
              <a:avLst/>
            </a:prstGeom>
            <a:solidFill>
              <a:srgbClr val="99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" name="TextBox 23"/>
            <p:cNvSpPr txBox="1"/>
            <p:nvPr/>
          </p:nvSpPr>
          <p:spPr>
            <a:xfrm rot="13322808">
              <a:off x="6920269" y="5650369"/>
              <a:ext cx="1284813" cy="2435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solidFill>
                    <a:srgbClr val="CCFF33"/>
                  </a:solidFill>
                  <a:latin typeface="Georgia" pitchFamily="18" charset="0"/>
                </a:rPr>
                <a:t>2 субвенции</a:t>
              </a:r>
              <a:endParaRPr lang="ru-RU" sz="1400" b="1" dirty="0">
                <a:solidFill>
                  <a:srgbClr val="CCFF33"/>
                </a:solidFill>
                <a:latin typeface="Georgia" pitchFamily="18" charset="0"/>
              </a:endParaRPr>
            </a:p>
          </p:txBody>
        </p:sp>
      </p:grpSp>
      <p:grpSp>
        <p:nvGrpSpPr>
          <p:cNvPr id="4" name="Группа 29"/>
          <p:cNvGrpSpPr/>
          <p:nvPr/>
        </p:nvGrpSpPr>
        <p:grpSpPr>
          <a:xfrm rot="485649">
            <a:off x="910487" y="2272233"/>
            <a:ext cx="1530908" cy="701809"/>
            <a:chOff x="3304842" y="5023152"/>
            <a:chExt cx="1269899" cy="701809"/>
          </a:xfrm>
        </p:grpSpPr>
        <p:sp>
          <p:nvSpPr>
            <p:cNvPr id="52" name="Стрелка вправо 51"/>
            <p:cNvSpPr/>
            <p:nvPr/>
          </p:nvSpPr>
          <p:spPr>
            <a:xfrm rot="8569349" flipV="1">
              <a:off x="3305381" y="5023152"/>
              <a:ext cx="1238364" cy="701809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 rot="19369349">
              <a:off x="3304842" y="5134437"/>
              <a:ext cx="12698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atin typeface="Georgia" pitchFamily="18" charset="0"/>
                </a:rPr>
                <a:t>1 дотация</a:t>
              </a:r>
              <a:endParaRPr lang="ru-RU" dirty="0">
                <a:latin typeface="Georgi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08104" y="260648"/>
            <a:ext cx="32403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8680"/>
            <a:ext cx="8928992" cy="115212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7715250" algn="l"/>
              </a:tabLst>
            </a:pP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Первомайского сельского поселения Миллеровского района, формируемые 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 рамках муниципальных программ Первомайского сельского поселения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непрограмные</a:t>
            </a:r>
            <a:r>
              <a:rPr lang="ru-RU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расходы 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b="1" spc="-15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13549976"/>
              </p:ext>
            </p:extLst>
          </p:nvPr>
        </p:nvGraphicFramePr>
        <p:xfrm>
          <a:off x="323528" y="1916832"/>
          <a:ext cx="8568952" cy="46634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680520"/>
                <a:gridCol w="1296144"/>
                <a:gridCol w="1296144"/>
                <a:gridCol w="1296144"/>
              </a:tblGrid>
              <a:tr h="370840">
                <a:tc>
                  <a:txBody>
                    <a:bodyPr/>
                    <a:lstStyle/>
                    <a:p>
                      <a:endParaRPr lang="ru-RU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2023 год</a:t>
                      </a:r>
                      <a:endParaRPr lang="ru-RU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2024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2025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год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«Социальная поддержка граждан»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303,9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«Обеспечение качественными жилищно-коммунальными услугами населения Первомайского сельского поселения»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«Информационное общество»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«Управление муниципальными финансами и создание условий для эффективного управления</a:t>
                      </a:r>
                      <a:r>
                        <a:rPr lang="ru-RU" sz="1200" b="1" i="1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муниципальными финансами»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6 737,4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6 307,8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6 550,8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«Развитие культуры»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6 526,0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</a:t>
                      </a:r>
                      <a:r>
                        <a:rPr lang="ru-RU" sz="1400" i="1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134,5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4 773,3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«Обеспечение пожарной безопасности и безопасности людей на водных объектах»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«Муниципальная политика»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«Обеспечение общественного порядка и профилактика правонарушений»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Всего по Программам</a:t>
                      </a:r>
                      <a:endParaRPr lang="ru-RU" sz="12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13 567,3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11 442,3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11 324,1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b="1" i="1" dirty="0" err="1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Непрограммные</a:t>
                      </a:r>
                      <a:r>
                        <a:rPr lang="ru-RU" sz="1200" b="1" i="1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расходы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299,4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612,0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660,2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596336" y="1628800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</a:t>
            </a:r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3400"/>
            <a:ext cx="8712968" cy="1095400"/>
          </a:xfrm>
        </p:spPr>
        <p:txBody>
          <a:bodyPr>
            <a:normAutofit/>
          </a:bodyPr>
          <a:lstStyle/>
          <a:p>
            <a:pPr algn="ctr"/>
            <a:r>
              <a:rPr lang="ru-RU" sz="2700" b="1" kern="0" dirty="0" smtClean="0">
                <a:solidFill>
                  <a:srgbClr val="EAA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Структура расходов </a:t>
            </a:r>
            <a:r>
              <a:rPr lang="ru-RU" sz="2700" b="1" kern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по муниципальным программам </a:t>
            </a:r>
            <a:r>
              <a:rPr lang="ru-RU" sz="27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Первомайского сельского поселения в 2023 году   </a:t>
            </a:r>
            <a:r>
              <a:rPr lang="ru-RU" sz="27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       </a:t>
            </a:r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="" xmlns:p14="http://schemas.microsoft.com/office/powerpoint/2010/main" val="4129178504"/>
              </p:ext>
            </p:extLst>
          </p:nvPr>
        </p:nvGraphicFramePr>
        <p:xfrm>
          <a:off x="107504" y="1628800"/>
          <a:ext cx="914400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220072" y="260648"/>
            <a:ext cx="36004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508104" y="260648"/>
            <a:ext cx="33843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181547" y="635496"/>
            <a:ext cx="2520280" cy="257748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Положение послания Президента Федеральному Собранию, определяющие бюджетную политику  </a:t>
            </a: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724350" y="836712"/>
            <a:ext cx="3600400" cy="2376264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Основные направления бюджетной и налоговой политики Первомайского сельского поселения</a:t>
            </a:r>
          </a:p>
          <a:p>
            <a:pPr lvl="0"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на 2023-2025 годы </a:t>
            </a:r>
          </a:p>
          <a:p>
            <a:pPr lvl="0"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(Постановление Администрации Первомайского сельского поселения от 26.10.2022 </a:t>
            </a:r>
          </a:p>
          <a:p>
            <a:pPr lvl="0"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№ 111)</a:t>
            </a:r>
            <a:endParaRPr lang="ru-RU" sz="1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/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187624" y="4437112"/>
            <a:ext cx="3598690" cy="1944216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Прогноз социально-экономического развития Первомайского сельского поселения на 2023 – 2025 годы (Постановление Администрации  Первомайского сельского поселения от 10.06.2022 № 78/1</a:t>
            </a:r>
            <a:endParaRPr lang="ru-RU" sz="1400" b="1" i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652120" y="4608537"/>
            <a:ext cx="2520280" cy="18002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Проект областного закона «Об областном бюджете на 2023 год и на плановый период 2024 и 2025 годов»</a:t>
            </a:r>
            <a:endParaRPr lang="ru-RU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Двойная стрелка влево/вправо 15"/>
          <p:cNvSpPr/>
          <p:nvPr/>
        </p:nvSpPr>
        <p:spPr>
          <a:xfrm>
            <a:off x="107504" y="2924944"/>
            <a:ext cx="9217024" cy="1800200"/>
          </a:xfrm>
          <a:prstGeom prst="left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Основа формирования проекта бюджета Первомайского сельского поселения Миллеровского района на 2023 год и на плановый период 2024 и 2025 годов</a:t>
            </a:r>
          </a:p>
          <a:p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520" y="548680"/>
            <a:ext cx="856895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Особенности составления проекта бюджета Первомайского сельского поселения Миллеровского района </a:t>
            </a:r>
          </a:p>
          <a:p>
            <a:pPr algn="ctr"/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2023 год и на плановый период 2024 и 2025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годов</a:t>
            </a:r>
            <a:endParaRPr lang="ru-RU" sz="2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l" rotWithShape="0">
                  <a:schemeClr val="tx1">
                    <a:lumMod val="95000"/>
                    <a:lumOff val="5000"/>
                  </a:schemeClr>
                </a:outerShdw>
              </a:effectLst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gray">
          <a:xfrm>
            <a:off x="-181297" y="1820184"/>
            <a:ext cx="8424936" cy="64807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" name="Rectangle 17"/>
          <p:cNvSpPr>
            <a:spLocks noChangeArrowheads="1"/>
          </p:cNvSpPr>
          <p:nvPr/>
        </p:nvSpPr>
        <p:spPr bwMode="gray">
          <a:xfrm>
            <a:off x="0" y="2857496"/>
            <a:ext cx="7380312" cy="720080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tint val="0"/>
                  <a:invGamma/>
                  <a:alpha val="0"/>
                </a:srgbClr>
              </a:gs>
              <a:gs pos="100000">
                <a:srgbClr val="99CC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642910" y="2786058"/>
            <a:ext cx="684076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Уточнение объема безвозмездных поступлений, с учетом  проекта областного закона «Об областном бюджете на 2023 год и на плановый период 2024 и 2025 годов» во 2-м чтении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724128" y="260648"/>
            <a:ext cx="32043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538783" y="1868553"/>
            <a:ext cx="698477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Адаптация экономики к новым геополитическим условиям</a:t>
            </a:r>
          </a:p>
        </p:txBody>
      </p:sp>
      <p:sp>
        <p:nvSpPr>
          <p:cNvPr id="43" name="Rectangle 10"/>
          <p:cNvSpPr>
            <a:spLocks noChangeArrowheads="1"/>
          </p:cNvSpPr>
          <p:nvPr/>
        </p:nvSpPr>
        <p:spPr bwMode="gray">
          <a:xfrm>
            <a:off x="0" y="3929066"/>
            <a:ext cx="7776864" cy="100811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Рисунок 30" descr="37816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82669" y="1687453"/>
            <a:ext cx="1017315" cy="801605"/>
          </a:xfrm>
          <a:prstGeom prst="rect">
            <a:avLst/>
          </a:prstGeom>
        </p:spPr>
      </p:pic>
      <p:pic>
        <p:nvPicPr>
          <p:cNvPr id="46" name="Рисунок 45" descr="37816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58082" y="2714620"/>
            <a:ext cx="993997" cy="852732"/>
          </a:xfrm>
          <a:prstGeom prst="rect">
            <a:avLst/>
          </a:prstGeom>
        </p:spPr>
      </p:pic>
      <p:pic>
        <p:nvPicPr>
          <p:cNvPr id="49" name="Рисунок 48" descr="37816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43834" y="3857628"/>
            <a:ext cx="1259632" cy="122413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71472" y="3929066"/>
            <a:ext cx="7344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Параметры бюджета сформированы с учетом Плана мероприятий по росту доходного потенциала Первомайского сельского поселения, оптимизации расходов бюджета Первомайского сельского поселения и сокращению муниципального долга Первомайского сельского поселения до 2024 года</a:t>
            </a:r>
            <a:endParaRPr lang="en-US" sz="16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gray">
          <a:xfrm>
            <a:off x="0" y="5572140"/>
            <a:ext cx="7776864" cy="692696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1472" y="5500703"/>
            <a:ext cx="7286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Соблюдение условий в соответствии с заключенными соглашениями по предоставлению из областного бюджета дотаций на выравнивание бюджетной обеспеченности и бюджетных кредитов 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2" descr="37816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86710" y="5429264"/>
            <a:ext cx="1224135" cy="9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48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Первомайского сельского поселения на 2023-2025 годы 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508104" y="260648"/>
            <a:ext cx="32403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3608" y="1643050"/>
            <a:ext cx="7028854" cy="857256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99FF66"/>
                </a:solidFill>
                <a:latin typeface="Monotype Corsiva" pitchFamily="66" charset="0"/>
              </a:rPr>
              <a:t>Утверждены постановлением Администрации Первомайского сельского поселения от 26.10.2022 № 111</a:t>
            </a:r>
            <a:endParaRPr lang="ru-RU" sz="2400" b="1" dirty="0">
              <a:solidFill>
                <a:srgbClr val="99FF66"/>
              </a:solidFill>
              <a:latin typeface="Monotype Corsiva" pitchFamily="66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357554" y="2714620"/>
            <a:ext cx="5462918" cy="164307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 indent="-176213">
              <a:buFont typeface="Arial" pitchFamily="34" charset="0"/>
              <a:buChar char="•"/>
            </a:pPr>
            <a:r>
              <a:rPr lang="ru-RU" b="1" dirty="0" smtClean="0">
                <a:solidFill>
                  <a:srgbClr val="C00000"/>
                </a:solidFill>
              </a:rPr>
              <a:t>Обеспечение сбалансированности и устойчивости бюджетной системы</a:t>
            </a:r>
          </a:p>
          <a:p>
            <a:pPr marL="176213" indent="-176213"/>
            <a:endParaRPr lang="ru-RU" b="1" dirty="0" smtClean="0">
              <a:solidFill>
                <a:srgbClr val="FF0000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ru-RU" b="1" dirty="0" smtClean="0"/>
              <a:t> 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Повышение уровня жизни граждан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285720" y="2643182"/>
            <a:ext cx="2714644" cy="1152128"/>
          </a:xfrm>
          <a:prstGeom prst="rightArrow">
            <a:avLst/>
          </a:prstGeom>
          <a:solidFill>
            <a:srgbClr val="FFC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B0F0"/>
                </a:solidFill>
                <a:latin typeface="Constantia" pitchFamily="18" charset="0"/>
              </a:rPr>
              <a:t>Приоритетные цели</a:t>
            </a:r>
            <a:endParaRPr lang="ru-RU" sz="1400" b="1" dirty="0">
              <a:solidFill>
                <a:srgbClr val="00B0F0"/>
              </a:solidFill>
              <a:latin typeface="Constant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4869160"/>
            <a:ext cx="8136904" cy="172819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 indent="-92075">
              <a:buFont typeface="Arial" pitchFamily="34" charset="0"/>
              <a:buChar char="•"/>
            </a:pPr>
            <a:r>
              <a:rPr lang="ru-RU" b="1" i="1" dirty="0" smtClean="0">
                <a:solidFill>
                  <a:srgbClr val="95358A"/>
                </a:solidFill>
              </a:rPr>
              <a:t>Реализация Указов Президента РФ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Достижение целей социально-экономического развития Первомайского сельского поселения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571604" y="4500570"/>
            <a:ext cx="5472608" cy="57606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Ключевые задачи</a:t>
            </a:r>
            <a:endParaRPr lang="ru-RU" sz="2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>Основные приоритеты Первомайского сельского поселения</a:t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endParaRPr lang="ru-RU" sz="3200" b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364088" y="260648"/>
            <a:ext cx="327526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="" xmlns:p14="http://schemas.microsoft.com/office/powerpoint/2010/main" val="3268440520"/>
              </p:ext>
            </p:extLst>
          </p:nvPr>
        </p:nvGraphicFramePr>
        <p:xfrm>
          <a:off x="214282" y="3500438"/>
          <a:ext cx="9144000" cy="2911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2852936"/>
            <a:ext cx="9144000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normalizeH="0" baseline="0" noProof="0" dirty="0" smtClean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Пути реализации бюджетной политики</a:t>
            </a:r>
            <a:endParaRPr kumimoji="0" lang="ru-RU" sz="3200" b="1" i="0" u="none" strike="noStrike" kern="1200" normalizeH="0" baseline="0" noProof="0" dirty="0">
              <a:ln w="1905"/>
              <a:solidFill>
                <a:schemeClr val="accent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3608" y="1628800"/>
            <a:ext cx="7416824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Обеспечение социального благополучия населения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364088" y="260648"/>
            <a:ext cx="3384376" cy="2308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" name="Схема 29"/>
          <p:cNvGraphicFramePr/>
          <p:nvPr>
            <p:extLst>
              <p:ext uri="{D42A27DB-BD31-4B8C-83A1-F6EECF244321}">
                <p14:modId xmlns="" xmlns:p14="http://schemas.microsoft.com/office/powerpoint/2010/main" val="2251347976"/>
              </p:ext>
            </p:extLst>
          </p:nvPr>
        </p:nvGraphicFramePr>
        <p:xfrm>
          <a:off x="500034" y="2000240"/>
          <a:ext cx="903649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-108520" y="620688"/>
            <a:ext cx="9144000" cy="10895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16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Меры, принимаемые для обеспечения сбалансированности бюджета Первомайского сельского поселения </a:t>
            </a:r>
          </a:p>
          <a:p>
            <a:pPr algn="ctr">
              <a:defRPr/>
            </a:pPr>
            <a:r>
              <a:rPr lang="ru-RU" sz="216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Миллеровского района </a:t>
            </a:r>
            <a:endParaRPr lang="ru-RU" sz="216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+mj-lt"/>
              <a:cs typeface="+mn-cs"/>
            </a:endParaRPr>
          </a:p>
        </p:txBody>
      </p:sp>
      <p:pic>
        <p:nvPicPr>
          <p:cNvPr id="9" name="Рисунок 8" descr="800px-Checkbox-red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1988840"/>
            <a:ext cx="675694" cy="450181"/>
          </a:xfrm>
          <a:prstGeom prst="rect">
            <a:avLst/>
          </a:prstGeom>
        </p:spPr>
      </p:pic>
      <p:pic>
        <p:nvPicPr>
          <p:cNvPr id="11" name="Рисунок 10" descr="800px-Checkbox-red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4653136"/>
            <a:ext cx="675694" cy="450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1000" contrast="8000"/>
          </a:blip>
          <a:srcRect/>
          <a:stretch>
            <a:fillRect/>
          </a:stretch>
        </p:blipFill>
        <p:spPr bwMode="auto">
          <a:xfrm>
            <a:off x="3735001" y="620688"/>
            <a:ext cx="5157479" cy="623731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517632" cy="792088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характеристики бюджета Первомайского сельского поселения Миллеровского района на 2023-2025 годы</a:t>
            </a:r>
            <a:endParaRPr lang="ru-RU" sz="2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292080" y="260648"/>
            <a:ext cx="34563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31588125"/>
              </p:ext>
            </p:extLst>
          </p:nvPr>
        </p:nvGraphicFramePr>
        <p:xfrm>
          <a:off x="179513" y="1772816"/>
          <a:ext cx="8677469" cy="4387119"/>
        </p:xfrm>
        <a:graphic>
          <a:graphicData uri="http://schemas.openxmlformats.org/drawingml/2006/table">
            <a:tbl>
              <a:tblPr/>
              <a:tblGrid>
                <a:gridCol w="2588409"/>
                <a:gridCol w="1588343"/>
                <a:gridCol w="1588343"/>
                <a:gridCol w="1411860"/>
                <a:gridCol w="1500514"/>
              </a:tblGrid>
              <a:tr h="320258">
                <a:tc rowSpan="2"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Показатель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Проект</a:t>
                      </a:r>
                      <a:r>
                        <a:rPr lang="ru-RU" sz="20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бюджета на 2022 год</a:t>
                      </a:r>
                      <a:endParaRPr kumimoji="0" lang="ru-RU" sz="2000" b="1" kern="1200" dirty="0">
                        <a:solidFill>
                          <a:srgbClr val="00B0F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400" b="1" kern="1200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Проект бюджета</a:t>
                      </a:r>
                      <a:endParaRPr kumimoji="0" lang="ru-RU" sz="2400" b="1" kern="1200" dirty="0">
                        <a:solidFill>
                          <a:srgbClr val="00B0F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3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2023 год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2024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2025год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345">
                <a:tc>
                  <a:txBody>
                    <a:bodyPr/>
                    <a:lstStyle/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Доходы</a:t>
                      </a:r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endParaRPr lang="ru-RU" sz="1800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</a:t>
                      </a: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997,5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</a:t>
                      </a: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893,5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</a:t>
                      </a: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075,5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</a:t>
                      </a:r>
                      <a:r>
                        <a:rPr kumimoji="0" lang="ru-RU" sz="2000" b="1" kern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004,1</a:t>
                      </a:r>
                      <a:endParaRPr kumimoji="0" lang="ru-RU" sz="2000" b="1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5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 них: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36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1600" b="1" dirty="0">
                        <a:solidFill>
                          <a:srgbClr val="00B05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7 907,3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8 213,4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r>
                        <a:rPr kumimoji="0" lang="ru-RU" sz="2000" b="1" kern="12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1" kern="12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323,9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r>
                        <a:rPr kumimoji="0" lang="ru-RU" sz="2000" b="1" kern="12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1" kern="12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513,8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11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r>
                        <a:rPr kumimoji="0" lang="ru-RU" sz="2000" b="1" kern="1200" baseline="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090,2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r>
                        <a:rPr kumimoji="0" lang="ru-RU" sz="2000" b="1" kern="1200" baseline="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680,1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2000" b="1" kern="1200" baseline="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751,6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2000" b="1" kern="1200" baseline="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490,3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34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дотация</a:t>
                      </a:r>
                      <a:endParaRPr lang="ru-RU" sz="1600" b="1" i="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r>
                        <a:rPr kumimoji="0" lang="ru-RU" sz="1600" b="1" i="0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847,4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r>
                        <a:rPr kumimoji="0" lang="ru-RU" sz="1600" b="1" i="0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427,1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1600" b="1" i="0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751,6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1600" b="1" i="0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490,1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субвенции</a:t>
                      </a:r>
                      <a:endParaRPr lang="ru-RU" sz="1600" b="1" i="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242,8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253,0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261,5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0,2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5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Расходы, 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</a:t>
                      </a:r>
                      <a:r>
                        <a:rPr kumimoji="0" lang="ru-RU" sz="2000" b="1" kern="1200" baseline="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997,2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</a:t>
                      </a:r>
                      <a:r>
                        <a:rPr kumimoji="0" lang="ru-RU" sz="2000" b="1" kern="1200" baseline="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893,5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</a:t>
                      </a:r>
                      <a:r>
                        <a:rPr kumimoji="0" lang="ru-RU" sz="2000" b="1" kern="1200" baseline="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075,5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</a:t>
                      </a:r>
                      <a:r>
                        <a:rPr kumimoji="0" lang="ru-RU" sz="2000" b="1" kern="1200" baseline="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004,1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2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</a:t>
                      </a:r>
                      <a:r>
                        <a:rPr lang="ru-RU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18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Дефицит, Профицит</a:t>
                      </a:r>
                      <a:endParaRPr lang="ru-RU" sz="18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477793" y="1501842"/>
            <a:ext cx="129614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692696"/>
            <a:ext cx="9144000" cy="50405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Основные параметры 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бюджета Первомайского сельского поселения Миллеровского района </a:t>
            </a:r>
            <a:r>
              <a:rPr lang="ru-RU" sz="2500" b="1" dirty="0" smtClean="0">
                <a:solidFill>
                  <a:srgbClr val="1FD15A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2023 год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364088" y="260648"/>
            <a:ext cx="352839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="" xmlns:p14="http://schemas.microsoft.com/office/powerpoint/2010/main" val="2485872621"/>
              </p:ext>
            </p:extLst>
          </p:nvPr>
        </p:nvGraphicFramePr>
        <p:xfrm>
          <a:off x="323528" y="1772816"/>
          <a:ext cx="381642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="" xmlns:p14="http://schemas.microsoft.com/office/powerpoint/2010/main" val="1038894630"/>
              </p:ext>
            </p:extLst>
          </p:nvPr>
        </p:nvGraphicFramePr>
        <p:xfrm>
          <a:off x="5220072" y="1772816"/>
          <a:ext cx="367240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971600" y="1196752"/>
            <a:ext cx="23762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Доходы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бюджета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13 893,5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5857884" y="1142984"/>
            <a:ext cx="266429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Расходы бюджета </a:t>
            </a:r>
          </a:p>
          <a:p>
            <a:pPr algn="ctr"/>
            <a:r>
              <a:rPr lang="ru-RU" sz="1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13 893,5</a:t>
            </a:r>
            <a:endParaRPr lang="ru-RU" sz="17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8028384" y="1556792"/>
            <a:ext cx="15478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95963" y="260350"/>
            <a:ext cx="3529012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438" name="Прямоугольник 11"/>
          <p:cNvSpPr>
            <a:spLocks noChangeArrowheads="1"/>
          </p:cNvSpPr>
          <p:nvPr/>
        </p:nvSpPr>
        <p:spPr bwMode="auto">
          <a:xfrm>
            <a:off x="7524328" y="1556792"/>
            <a:ext cx="16196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тыс. </a:t>
            </a:r>
            <a:r>
              <a:rPr lang="ru-RU" sz="1400" b="1" dirty="0"/>
              <a:t>рублей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93610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Собственные доходы </a:t>
            </a: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 бюджета Первомайского сельского поселения Миллеровского района</a:t>
            </a:r>
            <a:endParaRPr lang="ru-RU" sz="216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1FD15A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ea typeface="+mn-ea"/>
              <a:cs typeface="+mn-cs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graphicFrame>
        <p:nvGraphicFramePr>
          <p:cNvPr id="9" name="Диаграмма 9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262390276"/>
              </p:ext>
            </p:extLst>
          </p:nvPr>
        </p:nvGraphicFramePr>
        <p:xfrm>
          <a:off x="534777" y="1988840"/>
          <a:ext cx="7776864" cy="450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0195094">
  <a:themeElements>
    <a:clrScheme name="10195094 2">
      <a:dk1>
        <a:srgbClr val="464646"/>
      </a:dk1>
      <a:lt1>
        <a:srgbClr val="FFFFFF"/>
      </a:lt1>
      <a:dk2>
        <a:srgbClr val="000000"/>
      </a:dk2>
      <a:lt2>
        <a:srgbClr val="808080"/>
      </a:lt2>
      <a:accent1>
        <a:srgbClr val="F15D5F"/>
      </a:accent1>
      <a:accent2>
        <a:srgbClr val="3366FF"/>
      </a:accent2>
      <a:accent3>
        <a:srgbClr val="FFFFFF"/>
      </a:accent3>
      <a:accent4>
        <a:srgbClr val="3A3A3A"/>
      </a:accent4>
      <a:accent5>
        <a:srgbClr val="F7B6B6"/>
      </a:accent5>
      <a:accent6>
        <a:srgbClr val="2D5CE7"/>
      </a:accent6>
      <a:hlink>
        <a:srgbClr val="F15D5F"/>
      </a:hlink>
      <a:folHlink>
        <a:srgbClr val="909090"/>
      </a:folHlink>
    </a:clrScheme>
    <a:fontScheme name="1019509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195094 1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3399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2D8A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95094 2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66FF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5CE7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20920</TotalTime>
  <Words>1106</Words>
  <Application>Microsoft Office PowerPoint</Application>
  <PresentationFormat>Экран (4:3)</PresentationFormat>
  <Paragraphs>289</Paragraphs>
  <Slides>19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10195094</vt:lpstr>
      <vt:lpstr>Аспект</vt:lpstr>
      <vt:lpstr>Администрация Первомайского сельского поселения   </vt:lpstr>
      <vt:lpstr>Слайд 2</vt:lpstr>
      <vt:lpstr>Слайд 3</vt:lpstr>
      <vt:lpstr>Основные направления бюджетной и налоговой политики Первомайского сельского поселения на 2023-2025 годы  </vt:lpstr>
      <vt:lpstr>Основные приоритеты Первомайского сельского поселения </vt:lpstr>
      <vt:lpstr>Слайд 6</vt:lpstr>
      <vt:lpstr>Основные характеристики бюджета Первомайского сельского поселения Миллеровского района на 2023-2025 годы</vt:lpstr>
      <vt:lpstr>Основные параметры бюджета Первомайского сельского поселения Миллеровского района на 2023 год</vt:lpstr>
      <vt:lpstr>Собственные доходы  бюджета Первомайского сельского поселения Миллеровского района</vt:lpstr>
      <vt:lpstr>Слайд 10</vt:lpstr>
      <vt:lpstr>Динамика поступлений налога на доходы физических лиц в бюджет Первомайского сельского поселения Миллеровского района</vt:lpstr>
      <vt:lpstr>Безвозмездные поступления из областного бюджета</vt:lpstr>
      <vt:lpstr>Динамика расходов  бюджета Первомайского сельского поселения Миллеровского района                 </vt:lpstr>
      <vt:lpstr>Расходы бюджета Первомайского сельского поселения Миллеровского района в 2023 году                       13 893,5  тыс. рублей </vt:lpstr>
      <vt:lpstr>Расходы бюджета Первомайского сельского поселения Миллеровского района на социальную сферу в 2023 году –        6855,0 тыс.рублей</vt:lpstr>
      <vt:lpstr>Структура расходов по разделу «Культура, кинематография» на 2023 год           </vt:lpstr>
      <vt:lpstr>Слайд 17</vt:lpstr>
      <vt:lpstr>Расходы бюджета Первомайского сельского поселения Миллеровского района, формируемые в рамках муниципальных программ Первомайского сельского поселения, и непрограмные расходы   </vt:lpstr>
      <vt:lpstr>Структура расходов по муниципальным программам Первомайского сельского поселения в 2023 году   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Оглавление</dc:title>
  <dc:creator>Захарова</dc:creator>
  <cp:lastModifiedBy>Пользователь</cp:lastModifiedBy>
  <cp:revision>2179</cp:revision>
  <dcterms:created xsi:type="dcterms:W3CDTF">2011-10-21T12:19:44Z</dcterms:created>
  <dcterms:modified xsi:type="dcterms:W3CDTF">2022-11-30T08:53:02Z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TC101950941049</vt:lpwstr>
  </property>
</Properties>
</file>