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85" r:id="rId2"/>
  </p:sldMasterIdLst>
  <p:notesMasterIdLst>
    <p:notesMasterId r:id="rId22"/>
  </p:notesMasterIdLst>
  <p:handoutMasterIdLst>
    <p:handoutMasterId r:id="rId23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423" r:id="rId11"/>
    <p:sldId id="1572" r:id="rId12"/>
    <p:sldId id="1368" r:id="rId13"/>
    <p:sldId id="1592" r:id="rId14"/>
    <p:sldId id="1502" r:id="rId15"/>
    <p:sldId id="1594" r:id="rId16"/>
    <p:sldId id="1595" r:id="rId17"/>
    <p:sldId id="1597" r:id="rId18"/>
    <p:sldId id="1605" r:id="rId19"/>
    <p:sldId id="1500" r:id="rId20"/>
    <p:sldId id="1575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5358A"/>
    <a:srgbClr val="1FD15A"/>
    <a:srgbClr val="99FF66"/>
    <a:srgbClr val="53D2FF"/>
    <a:srgbClr val="EAA0A0"/>
    <a:srgbClr val="CCFF33"/>
    <a:srgbClr val="FB998F"/>
    <a:srgbClr val="7EEA9F"/>
    <a:srgbClr val="DCB1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008" y="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81"/>
          <c:h val="0.750003258432831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388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</a:t>
                    </a:r>
                    <a:r>
                      <a:rPr lang="ru-RU" dirty="0" smtClean="0"/>
                      <a:t>187,7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62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</a:t>
                    </a:r>
                    <a:r>
                      <a:rPr lang="en-US" dirty="0" smtClean="0"/>
                      <a:t>32</a:t>
                    </a:r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</a:t>
                    </a:r>
                    <a:r>
                      <a:rPr lang="en-US" dirty="0" smtClean="0"/>
                      <a:t>51</a:t>
                    </a:r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936E-2"/>
                </c:manualLayout>
              </c:layout>
              <c:showVal val="1"/>
            </c:dLbl>
            <c:dLbl>
              <c:idx val="4"/>
              <c:layout>
                <c:manualLayout>
                  <c:x val="-9.7087905585634543E-3"/>
                  <c:y val="-6.6292815807309606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21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2023 год</c:v>
                </c:pt>
                <c:pt idx="1">
                  <c:v> Проект 2024 год</c:v>
                </c:pt>
                <c:pt idx="2">
                  <c:v> Проект 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8187.7</c:v>
                </c:pt>
                <c:pt idx="1">
                  <c:v>8320.2999999999993</c:v>
                </c:pt>
                <c:pt idx="2">
                  <c:v>8510</c:v>
                </c:pt>
              </c:numCache>
            </c:numRef>
          </c:val>
        </c:ser>
        <c:shape val="box"/>
        <c:axId val="178577792"/>
        <c:axId val="178579328"/>
        <c:axId val="0"/>
      </c:bar3DChart>
      <c:catAx>
        <c:axId val="17857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78579328"/>
        <c:crosses val="autoZero"/>
        <c:auto val="1"/>
        <c:lblAlgn val="ctr"/>
        <c:lblOffset val="100"/>
      </c:catAx>
      <c:valAx>
        <c:axId val="17857932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7857779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83E-3"/>
          <c:y val="0"/>
          <c:w val="0.9905761683966908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88"/>
                </c:manualLayout>
              </c:layout>
              <c:showPercent val="1"/>
            </c:dLbl>
            <c:dLbl>
              <c:idx val="1"/>
              <c:layout>
                <c:manualLayout>
                  <c:x val="-2.2809563859295803E-2"/>
                  <c:y val="-3.7775717228000549E-2"/>
                </c:manualLayout>
              </c:layout>
              <c:showPercent val="1"/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73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47.802191091515319</c:v>
                </c:pt>
                <c:pt idx="1">
                  <c:v>3.9864675061372541</c:v>
                </c:pt>
                <c:pt idx="2">
                  <c:v>40.691525092516819</c:v>
                </c:pt>
                <c:pt idx="3">
                  <c:v>4.3186731316486924</c:v>
                </c:pt>
                <c:pt idx="4">
                  <c:v>0.10259291376088524</c:v>
                </c:pt>
                <c:pt idx="5">
                  <c:v>2.8713802410933473</c:v>
                </c:pt>
                <c:pt idx="6">
                  <c:v>0.22717002332767444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14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3965.5</c:v>
                </c:pt>
                <c:pt idx="1">
                  <c:v>3913.9</c:v>
                </c:pt>
                <c:pt idx="2">
                  <c:v>4022</c:v>
                </c:pt>
                <c:pt idx="3">
                  <c:v>4186</c:v>
                </c:pt>
              </c:numCache>
            </c:numRef>
          </c:val>
        </c:ser>
        <c:axId val="174692224"/>
        <c:axId val="174690688"/>
      </c:barChart>
      <c:valAx>
        <c:axId val="174690688"/>
        <c:scaling>
          <c:orientation val="minMax"/>
        </c:scaling>
        <c:delete val="1"/>
        <c:axPos val="b"/>
        <c:numFmt formatCode="#,##0.0" sourceLinked="1"/>
        <c:tickLblPos val="none"/>
        <c:crossAx val="174692224"/>
        <c:crosses val="autoZero"/>
        <c:crossBetween val="between"/>
        <c:majorUnit val="5000"/>
      </c:valAx>
      <c:catAx>
        <c:axId val="174692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4690688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658E-2"/>
          <c:y val="4.2449594940758752E-3"/>
          <c:w val="0.954943442201892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Бюджет 2022 год</c:v>
                </c:pt>
                <c:pt idx="1">
                  <c:v>Бюджет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13728.8</c:v>
                </c:pt>
                <c:pt idx="1">
                  <c:v>15028.4</c:v>
                </c:pt>
              </c:numCache>
            </c:numRef>
          </c:val>
        </c:ser>
        <c:gapWidth val="124"/>
        <c:gapDepth val="165"/>
        <c:shape val="box"/>
        <c:axId val="176098304"/>
        <c:axId val="176108288"/>
        <c:axId val="0"/>
      </c:bar3DChart>
      <c:catAx>
        <c:axId val="1760983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76108288"/>
        <c:crosses val="autoZero"/>
        <c:auto val="1"/>
        <c:lblAlgn val="ctr"/>
        <c:lblOffset val="100"/>
        <c:tickLblSkip val="1"/>
        <c:tickMarkSkip val="1"/>
      </c:catAx>
      <c:valAx>
        <c:axId val="17610828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609830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814,0</a:t>
                    </a:r>
                    <a:endParaRPr lang="ru-RU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294,0</a:t>
                    </a:r>
                    <a:endParaRPr lang="ru-RU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 smtClean="0"/>
                      <a:t>безопасность</a:t>
                    </a:r>
                    <a:r>
                      <a:rPr lang="ru-RU" baseline="0" dirty="0" smtClean="0"/>
                      <a:t> 37,4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9.2150902946194022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</a:t>
                    </a:r>
                    <a:r>
                      <a:rPr lang="ru-RU" dirty="0" smtClean="0"/>
                      <a:t>472,2                   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7 106,9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en-US" dirty="0" smtClean="0"/>
                      <a:t>303.9</a:t>
                    </a:r>
                    <a:endParaRPr lang="ru-RU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6 814,0</c:v>
                  </c:pt>
                  <c:pt idx="1">
                    <c:v>294,0</c:v>
                  </c:pt>
                  <c:pt idx="2">
                    <c:v>0,0</c:v>
                  </c:pt>
                  <c:pt idx="3">
                    <c:v>472,2</c:v>
                  </c:pt>
                  <c:pt idx="4">
                    <c:v>7 106,9</c:v>
                  </c:pt>
                  <c:pt idx="5">
                    <c:v>303,9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6814</c:v>
                </c:pt>
                <c:pt idx="1">
                  <c:v>294</c:v>
                </c:pt>
                <c:pt idx="2">
                  <c:v>0</c:v>
                </c:pt>
                <c:pt idx="3">
                  <c:v>472.2</c:v>
                </c:pt>
                <c:pt idx="4">
                  <c:v>7106.9</c:v>
                </c:pt>
                <c:pt idx="5">
                  <c:v>303.89999999999998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6 814,0</c:v>
                  </c:pt>
                  <c:pt idx="1">
                    <c:v>294,0</c:v>
                  </c:pt>
                  <c:pt idx="2">
                    <c:v>0,0</c:v>
                  </c:pt>
                  <c:pt idx="3">
                    <c:v>472,2</c:v>
                  </c:pt>
                  <c:pt idx="4">
                    <c:v>7 106,9</c:v>
                  </c:pt>
                  <c:pt idx="5">
                    <c:v>303,9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71069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7106900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4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63726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6372600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58E-3"/>
                  <c:y val="0.17102476829173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54973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5497300</c:v>
                </c:pt>
              </c:numCache>
            </c:numRef>
          </c:val>
        </c:ser>
        <c:axId val="175929984"/>
        <c:axId val="175948160"/>
      </c:barChart>
      <c:catAx>
        <c:axId val="175929984"/>
        <c:scaling>
          <c:orientation val="minMax"/>
        </c:scaling>
        <c:delete val="1"/>
        <c:axPos val="b"/>
        <c:tickLblPos val="none"/>
        <c:crossAx val="175948160"/>
        <c:crosses val="autoZero"/>
        <c:auto val="1"/>
        <c:lblAlgn val="ctr"/>
        <c:lblOffset val="100"/>
      </c:catAx>
      <c:valAx>
        <c:axId val="1759481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5929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746E-2"/>
                  <c:y val="4.5444461143196932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9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- 6096,7</c:v>
                </c:pt>
                <c:pt idx="1">
                  <c:v>Расходы на софинансирование повышения з/п работникам муниципальных учреждений культуры - 830,1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6096.7</c:v>
                </c:pt>
                <c:pt idx="1">
                  <c:v>830.1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56"/>
          <c:y val="9.0006333598128027E-2"/>
          <c:w val="0.33750000000000185"/>
          <c:h val="0.851750864160425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39"/>
          <c:w val="0.86999803149606636"/>
          <c:h val="0.88368579627999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6737,4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718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6829,9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49,6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7385.7</c:v>
                </c:pt>
                <c:pt idx="1">
                  <c:v>7275.4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63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913,9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6 840,7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353,4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353,6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3 331,7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235,1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472,2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7 106,9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814,0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331,4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825152" y="-356280"/>
        <a:ext cx="1622700" cy="2545431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3726248" y="-1219820"/>
        <a:ext cx="2847390" cy="5817469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74097" y="2026870"/>
        <a:ext cx="2088489" cy="2778461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5175559" y="1665273"/>
        <a:ext cx="1716912" cy="51019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913,9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6 840,7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3 331,7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353,4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353,6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235,1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472,2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7 106,9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814,0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331,4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6926,8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30.12.2022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30.12.2022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en-US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187,7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 </a:t>
            </a: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3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3331.7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9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26.4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3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35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8.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первоначальный</a:t>
                      </a:r>
                      <a:endParaRPr kumimoji="0" lang="ru-RU" sz="12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669,0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6 840,7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5 319,9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4 829,2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5 427,1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6 546,5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5 012,7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4 511,4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43372" y="4286256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8964380">
            <a:off x="4038267" y="4122468"/>
            <a:ext cx="74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109,5%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15 028,4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7 410,8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49,3%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7410,8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(49,3%)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2023 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2023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95,7%)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6546,5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4,3%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294,2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6840,7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1318" y="2269648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412432" y="5134437"/>
              <a:ext cx="1054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</a:t>
              </a:r>
              <a:r>
                <a:rPr lang="ru-RU" dirty="0" smtClean="0">
                  <a:latin typeface="Georgia" pitchFamily="18" charset="0"/>
                </a:rPr>
                <a:t> дотации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23528" y="1916832"/>
          <a:ext cx="8568952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303,9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449,9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</a:t>
                      </a: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</a:t>
                      </a: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</a:t>
                      </a: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820,6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7 081,8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6 346,5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5 470,1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661,1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923,6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290,7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367,3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716,6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1048,5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26.10.2022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2023 – 2025 годы (Постановление Администрации  Первомайского сельского поселения от 10.06.2022 № 78/1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2023 год и на плановый период 2024 и 2025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</a:t>
            </a: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26.10.2022 № 111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2023-2025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728,8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640,2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339,2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059,8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510,0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669,0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840,7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319,9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829,2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546,5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012,7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511,4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728,8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028,4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640,2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339,2</a:t>
                      </a:r>
                      <a:endParaRPr kumimoji="0" lang="ru-RU" sz="2000" b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2023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15 028,4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15 028,4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21151</TotalTime>
  <Words>1094</Words>
  <Application>Microsoft Office PowerPoint</Application>
  <PresentationFormat>Экран (4:3)</PresentationFormat>
  <Paragraphs>299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10195094</vt:lpstr>
      <vt:lpstr>Аспект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2023-2025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на 2023-2025 годы</vt:lpstr>
      <vt:lpstr>Основные параметры бюджета Первомайского сельского поселения Миллеровского района на 2023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2023 году                       15 028,4  тыс. рублей </vt:lpstr>
      <vt:lpstr>Расходы бюджета Первомайского сельского поселения Миллеровского района на социальную сферу в 2023 году – 7410,8 тыс.рублей</vt:lpstr>
      <vt:lpstr>Структура расходов по разделу «Культура, кинематография» на 2023 год           </vt:lpstr>
      <vt:lpstr>Слайд 17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2204</cp:revision>
  <dcterms:created xsi:type="dcterms:W3CDTF">2011-10-21T12:19:44Z</dcterms:created>
  <dcterms:modified xsi:type="dcterms:W3CDTF">2022-12-30T10:04:08Z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