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145705946" r:id="rId2"/>
    <p:sldId id="2145705955" r:id="rId3"/>
    <p:sldId id="2145705956" r:id="rId4"/>
    <p:sldId id="2145705957" r:id="rId5"/>
    <p:sldId id="2145705958" r:id="rId6"/>
    <p:sldId id="2145705959" r:id="rId7"/>
    <p:sldId id="2145705961" r:id="rId8"/>
    <p:sldId id="2145705962" r:id="rId9"/>
    <p:sldId id="2145705963" r:id="rId10"/>
    <p:sldId id="2145705964" r:id="rId11"/>
    <p:sldId id="2145705967" r:id="rId12"/>
    <p:sldId id="2145705965" r:id="rId13"/>
    <p:sldId id="2145705966" r:id="rId14"/>
    <p:sldId id="65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0000"/>
    <a:srgbClr val="188FFB"/>
    <a:srgbClr val="4AD214"/>
    <a:srgbClr val="50EC18"/>
    <a:srgbClr val="ECF3F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229" autoAdjust="0"/>
    <p:restoredTop sz="94624" autoAdjust="0"/>
  </p:normalViewPr>
  <p:slideViewPr>
    <p:cSldViewPr snapToGrid="0">
      <p:cViewPr varScale="1">
        <p:scale>
          <a:sx n="85" d="100"/>
          <a:sy n="85" d="100"/>
        </p:scale>
        <p:origin x="-204" y="17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04" y="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0BC1F-B0E6-4125-867C-81027D9704C2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6327F-9E2C-49E1-BFF1-D6AB0EB4E3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2102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97188" y="849313"/>
            <a:ext cx="4078287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594CB-4B43-4AC5-AEFA-8E4D634FEB68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35610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97188" y="849313"/>
            <a:ext cx="4078287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594CB-4B43-4AC5-AEFA-8E4D634FEB68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35610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97188" y="849313"/>
            <a:ext cx="4078287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594CB-4B43-4AC5-AEFA-8E4D634FEB68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35610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97188" y="849313"/>
            <a:ext cx="4078287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594CB-4B43-4AC5-AEFA-8E4D634FEB68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35610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97188" y="849313"/>
            <a:ext cx="4078287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594CB-4B43-4AC5-AEFA-8E4D634FEB68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35610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97188" y="849313"/>
            <a:ext cx="4078287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594CB-4B43-4AC5-AEFA-8E4D634FEB68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35610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97188" y="849313"/>
            <a:ext cx="4078287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594CB-4B43-4AC5-AEFA-8E4D634FEB68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35610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microsoft.com/office/2007/relationships/hdphoto" Target="../media/hdphoto1.wdp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="" xmlns:a16="http://schemas.microsoft.com/office/drawing/2014/main" id="{32F8EDCF-3979-41F7-BD55-BB5BBB9BBD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3000" contrast="4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="" xmlns:a16="http://schemas.microsoft.com/office/drawing/2014/main" id="{600ECAF2-0587-4773-A8C1-4D6880FB46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862367">
            <a:off x="4738062" y="-373691"/>
            <a:ext cx="12236594" cy="76053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602BA8-59C4-49CA-A80E-77E37E785F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184" y="2004303"/>
            <a:ext cx="5716815" cy="2149314"/>
          </a:xfrm>
        </p:spPr>
        <p:txBody>
          <a:bodyPr anchor="t">
            <a:normAutofit/>
          </a:bodyPr>
          <a:lstStyle>
            <a:lvl1pPr algn="l">
              <a:defRPr sz="3600" b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89EFB6-A77C-4C11-AF39-CFE41C9D5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184" y="5370513"/>
            <a:ext cx="5716815" cy="39052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="" xmlns:a16="http://schemas.microsoft.com/office/drawing/2014/main" id="{C3617151-57D0-4441-BF23-61528D228C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Subtitle 2">
            <a:extLst>
              <a:ext uri="{FF2B5EF4-FFF2-40B4-BE49-F238E27FC236}">
                <a16:creationId xmlns="" xmlns:a16="http://schemas.microsoft.com/office/drawing/2014/main" id="{0DE5B966-1769-4475-87AC-B648616EE042}"/>
              </a:ext>
            </a:extLst>
          </p:cNvPr>
          <p:cNvSpPr txBox="1">
            <a:spLocks/>
          </p:cNvSpPr>
          <p:nvPr userDrawn="1"/>
        </p:nvSpPr>
        <p:spPr>
          <a:xfrm>
            <a:off x="379183" y="5965824"/>
            <a:ext cx="5716815" cy="390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621A0428-65CA-4233-9588-FE9A4125CB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9183" y="5983288"/>
            <a:ext cx="5716817" cy="484188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400">
                <a:solidFill>
                  <a:srgbClr val="000000"/>
                </a:solidFill>
              </a:defRPr>
            </a:lvl2pPr>
            <a:lvl3pPr marL="914400" indent="0">
              <a:buNone/>
              <a:defRPr sz="1400">
                <a:solidFill>
                  <a:srgbClr val="000000"/>
                </a:solidFill>
              </a:defRPr>
            </a:lvl3pPr>
            <a:lvl4pPr marL="1371600" indent="0">
              <a:buNone/>
              <a:defRPr sz="1400">
                <a:solidFill>
                  <a:srgbClr val="000000"/>
                </a:solidFill>
              </a:defRPr>
            </a:lvl4pPr>
            <a:lvl5pPr marL="1828800" indent="0"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="" xmlns:a16="http://schemas.microsoft.com/office/drawing/2014/main" id="{4EF3EC6F-C1C3-4A34-A49E-2140E8798FD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32815" y="752475"/>
            <a:ext cx="5080001" cy="508000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E4F7286-A239-DD81-BF01-75877A7B36B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72742" y="93230"/>
            <a:ext cx="2226063" cy="8211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7504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онка и баб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B521EB3-2623-4D19-8CFB-BC2369EED6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5776246"/>
            <a:ext cx="12192000" cy="1081754"/>
          </a:xfrm>
          <a:prstGeom prst="rect">
            <a:avLst/>
          </a:prstGeom>
        </p:spPr>
      </p:pic>
      <p:sp>
        <p:nvSpPr>
          <p:cNvPr id="12" name="Скругленный прямоугольник 33">
            <a:extLst>
              <a:ext uri="{FF2B5EF4-FFF2-40B4-BE49-F238E27FC236}">
                <a16:creationId xmlns="" xmlns:a16="http://schemas.microsoft.com/office/drawing/2014/main" id="{9A409869-6018-47A6-B49B-23C2F6540AAB}"/>
              </a:ext>
            </a:extLst>
          </p:cNvPr>
          <p:cNvSpPr/>
          <p:nvPr userDrawn="1"/>
        </p:nvSpPr>
        <p:spPr>
          <a:xfrm>
            <a:off x="7866063" y="1098097"/>
            <a:ext cx="5117407" cy="4865007"/>
          </a:xfrm>
          <a:prstGeom prst="roundRect">
            <a:avLst/>
          </a:prstGeom>
          <a:solidFill>
            <a:srgbClr val="E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51">
              <a:defRPr/>
            </a:pPr>
            <a:endParaRPr lang="ru-RU" sz="1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96F51D3-1D48-4B4F-831E-26FFA425D4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974BFB6-1DD5-4B25-927C-CD7D7A1E7EF8}"/>
              </a:ext>
            </a:extLst>
          </p:cNvPr>
          <p:cNvSpPr/>
          <p:nvPr userDrawn="1"/>
        </p:nvSpPr>
        <p:spPr>
          <a:xfrm>
            <a:off x="0" y="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itle 2">
            <a:extLst>
              <a:ext uri="{FF2B5EF4-FFF2-40B4-BE49-F238E27FC236}">
                <a16:creationId xmlns="" xmlns:a16="http://schemas.microsoft.com/office/drawing/2014/main" id="{DD9EF67E-4F30-4336-935D-9CEC43D40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0"/>
            <a:ext cx="10534650" cy="838199"/>
          </a:xfrm>
        </p:spPr>
        <p:txBody>
          <a:bodyPr anchor="ctr">
            <a:norm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18" name="Text Placeholder 18">
            <a:extLst>
              <a:ext uri="{FF2B5EF4-FFF2-40B4-BE49-F238E27FC236}">
                <a16:creationId xmlns="" xmlns:a16="http://schemas.microsoft.com/office/drawing/2014/main" id="{A21A71B5-7B65-4C24-9580-57E6AA1488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1550" y="1323975"/>
            <a:ext cx="6300107" cy="4524829"/>
          </a:xfrm>
        </p:spPr>
        <p:txBody>
          <a:bodyPr>
            <a:normAutofit/>
          </a:bodyPr>
          <a:lstStyle>
            <a:lvl1pPr marL="2286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2pPr>
            <a:lvl3pPr marL="11430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4pPr>
            <a:lvl5pPr marL="20574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sp>
        <p:nvSpPr>
          <p:cNvPr id="21" name="Text Placeholder 18">
            <a:extLst>
              <a:ext uri="{FF2B5EF4-FFF2-40B4-BE49-F238E27FC236}">
                <a16:creationId xmlns="" xmlns:a16="http://schemas.microsoft.com/office/drawing/2014/main" id="{9B48F3C9-23C7-41D2-9897-A3F464FE34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23812" y="2134067"/>
            <a:ext cx="3441699" cy="3369582"/>
          </a:xfrm>
        </p:spPr>
        <p:txBody>
          <a:bodyPr>
            <a:normAutofit/>
          </a:bodyPr>
          <a:lstStyle>
            <a:lvl1pPr marL="228600" indent="-2286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2pPr>
            <a:lvl3pPr marL="11430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4pPr>
            <a:lvl5pPr marL="20574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15A7B60-5AB2-4827-A7D4-D25E15A6A8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23811" y="1302669"/>
            <a:ext cx="3441700" cy="571500"/>
          </a:xfrm>
        </p:spPr>
        <p:txBody>
          <a:bodyPr anchor="ctr"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14" name="Graphic 13">
            <a:extLst>
              <a:ext uri="{FF2B5EF4-FFF2-40B4-BE49-F238E27FC236}">
                <a16:creationId xmlns="" xmlns:a16="http://schemas.microsoft.com/office/drawing/2014/main" id="{A3BF2925-A944-4DEF-BDE1-1973DF8BFA4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375" y="200439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7217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Пустой слайд с подвал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CDF2037-6562-4039-80B1-04012E84ED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5776246"/>
            <a:ext cx="12192000" cy="1081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CC1A73-63C3-4376-B0A7-A4532D751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="" xmlns:a16="http://schemas.microsoft.com/office/drawing/2014/main" id="{F89B92AE-557D-452C-87E8-14E80D823F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4003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A0942D5-EDF5-4E10-9FC1-29A2A9EDCC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35820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6400" y="6516688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89518">
              <a:lnSpc>
                <a:spcPts val="1551"/>
              </a:lnSpc>
            </a:pPr>
            <a:fld id="{81D60167-4931-47E6-BA6A-407CBD079E47}" type="slidenum">
              <a:rPr lang="ru-RU" spc="-152" smtClean="0"/>
              <a:pPr marL="89518">
                <a:lnSpc>
                  <a:spcPts val="1551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36664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3F646A-70BF-7244-9D52-80ABA25C7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3EAEFFC-4293-1A46-9DB8-0DA8DCC07D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BCE1EEC-0BC4-6241-B961-91371CCF8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910C-5509-E548-9082-2F8EE8650268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DEC948D-DBB7-5F4D-A04D-60B60A2DD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F87F2A9-F509-5445-86C3-93F6DE10A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A89C2-9C67-ED42-B37E-032E37B1EE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5023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_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5124AE1-3373-448C-80E2-E9265CF5F0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604" t="4749" r="28361" b="2554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3" name="Рисунок 3">
            <a:extLst>
              <a:ext uri="{FF2B5EF4-FFF2-40B4-BE49-F238E27FC236}">
                <a16:creationId xmlns="" xmlns:a16="http://schemas.microsoft.com/office/drawing/2014/main" id="{EB23B8DB-BC73-45EA-A03C-A38BD4EB8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750"/>
          <a:stretch/>
        </p:blipFill>
        <p:spPr>
          <a:xfrm>
            <a:off x="6408940" y="-1397790"/>
            <a:ext cx="7778006" cy="895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602BA8-59C4-49CA-A80E-77E37E785F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184" y="2004303"/>
            <a:ext cx="5716815" cy="2149314"/>
          </a:xfrm>
        </p:spPr>
        <p:txBody>
          <a:bodyPr anchor="t">
            <a:normAutofit/>
          </a:bodyPr>
          <a:lstStyle>
            <a:lvl1pPr algn="l">
              <a:defRPr sz="3600" b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89EFB6-A77C-4C11-AF39-CFE41C9D5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184" y="5370513"/>
            <a:ext cx="5716815" cy="39052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="" xmlns:a16="http://schemas.microsoft.com/office/drawing/2014/main" id="{C3617151-57D0-4441-BF23-61528D228C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Subtitle 2">
            <a:extLst>
              <a:ext uri="{FF2B5EF4-FFF2-40B4-BE49-F238E27FC236}">
                <a16:creationId xmlns="" xmlns:a16="http://schemas.microsoft.com/office/drawing/2014/main" id="{0DE5B966-1769-4475-87AC-B648616EE042}"/>
              </a:ext>
            </a:extLst>
          </p:cNvPr>
          <p:cNvSpPr txBox="1">
            <a:spLocks/>
          </p:cNvSpPr>
          <p:nvPr userDrawn="1"/>
        </p:nvSpPr>
        <p:spPr>
          <a:xfrm>
            <a:off x="379183" y="5965824"/>
            <a:ext cx="5716815" cy="390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621A0428-65CA-4233-9588-FE9A4125CB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9183" y="5983288"/>
            <a:ext cx="5716817" cy="484188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400">
                <a:solidFill>
                  <a:srgbClr val="000000"/>
                </a:solidFill>
              </a:defRPr>
            </a:lvl2pPr>
            <a:lvl3pPr marL="914400" indent="0">
              <a:buNone/>
              <a:defRPr sz="1400">
                <a:solidFill>
                  <a:srgbClr val="000000"/>
                </a:solidFill>
              </a:defRPr>
            </a:lvl3pPr>
            <a:lvl4pPr marL="1371600" indent="0">
              <a:buNone/>
              <a:defRPr sz="1400">
                <a:solidFill>
                  <a:srgbClr val="000000"/>
                </a:solidFill>
              </a:defRPr>
            </a:lvl4pPr>
            <a:lvl5pPr marL="1828800" indent="0"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1DD942AD-C424-7CE0-7B0D-B50DF65F33D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2742" y="93230"/>
            <a:ext cx="2226063" cy="8211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2783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чало новог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4">
            <a:extLst>
              <a:ext uri="{FF2B5EF4-FFF2-40B4-BE49-F238E27FC236}">
                <a16:creationId xmlns="" xmlns:a16="http://schemas.microsoft.com/office/drawing/2014/main" id="{68DBB5B4-50CD-1B4B-8975-3DEEE9D085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99" t="8615" r="33866" b="861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1" name="Рисунок 1">
            <a:extLst>
              <a:ext uri="{FF2B5EF4-FFF2-40B4-BE49-F238E27FC236}">
                <a16:creationId xmlns="" xmlns:a16="http://schemas.microsoft.com/office/drawing/2014/main" id="{B21E28F3-63B0-F946-83F8-40141C88A2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772176">
            <a:off x="4133233" y="242330"/>
            <a:ext cx="12478979" cy="77498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C7D33B-D79A-4D27-9A63-115EBBA5C56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42913" y="1264514"/>
            <a:ext cx="6101721" cy="2852737"/>
          </a:xfrm>
        </p:spPr>
        <p:txBody>
          <a:bodyPr anchor="t">
            <a:normAutofit/>
          </a:bodyPr>
          <a:lstStyle>
            <a:lvl1pPr algn="l">
              <a:defRPr sz="2400" b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A8590D6-A175-4CC3-AA1C-C2F78C4BE943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25099050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7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FDF5ABC-2F51-4348-936E-5C87AD6348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5776246"/>
            <a:ext cx="12192000" cy="1081754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=""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6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E651BF2-C6BE-42E0-B646-8F3DC2D7D273}"/>
              </a:ext>
            </a:extLst>
          </p:cNvPr>
          <p:cNvSpPr/>
          <p:nvPr userDrawn="1"/>
        </p:nvSpPr>
        <p:spPr>
          <a:xfrm>
            <a:off x="0" y="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itle 2">
            <a:extLst>
              <a:ext uri="{FF2B5EF4-FFF2-40B4-BE49-F238E27FC236}">
                <a16:creationId xmlns=""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0"/>
            <a:ext cx="10534650" cy="838199"/>
          </a:xfrm>
        </p:spPr>
        <p:txBody>
          <a:bodyPr anchor="ctr">
            <a:norm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19" name="Text Placeholder 18">
            <a:extLst>
              <a:ext uri="{FF2B5EF4-FFF2-40B4-BE49-F238E27FC236}">
                <a16:creationId xmlns="" xmlns:a16="http://schemas.microsoft.com/office/drawing/2014/main" id="{BE3871F9-012E-4CA1-B5B3-003F9F793B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2024" y="1323975"/>
            <a:ext cx="10525125" cy="4895850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1pPr>
            <a:lvl2pPr marL="685800" indent="-228600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2pPr>
            <a:lvl3pPr marL="1143000" indent="-228600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3pPr>
            <a:lvl4pPr marL="1600200" indent="-228600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4pPr>
            <a:lvl5pPr marL="2057400" indent="-228600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pic>
        <p:nvPicPr>
          <p:cNvPr id="3" name="Graphic 2">
            <a:extLst>
              <a:ext uri="{FF2B5EF4-FFF2-40B4-BE49-F238E27FC236}">
                <a16:creationId xmlns="" xmlns:a16="http://schemas.microsoft.com/office/drawing/2014/main" id="{9B7282BB-B59B-48E2-AF8B-BEEF0562D3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375" y="200439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0921547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7242" userDrawn="1">
          <p15:clr>
            <a:srgbClr val="FBAE40"/>
          </p15:clr>
        </p15:guide>
        <p15:guide id="2" pos="597" userDrawn="1">
          <p15:clr>
            <a:srgbClr val="FBAE40"/>
          </p15:clr>
        </p15:guide>
        <p15:guide id="3" pos="27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FDF5ABC-2F51-4348-936E-5C87AD6348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5776246"/>
            <a:ext cx="12192000" cy="1081754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=""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6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E651BF2-C6BE-42E0-B646-8F3DC2D7D273}"/>
              </a:ext>
            </a:extLst>
          </p:cNvPr>
          <p:cNvSpPr/>
          <p:nvPr userDrawn="1"/>
        </p:nvSpPr>
        <p:spPr>
          <a:xfrm>
            <a:off x="0" y="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itle 2">
            <a:extLst>
              <a:ext uri="{FF2B5EF4-FFF2-40B4-BE49-F238E27FC236}">
                <a16:creationId xmlns=""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0"/>
            <a:ext cx="10534650" cy="838199"/>
          </a:xfrm>
        </p:spPr>
        <p:txBody>
          <a:bodyPr anchor="ctr">
            <a:norm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9" name="Скругленный прямоугольник 33">
            <a:extLst>
              <a:ext uri="{FF2B5EF4-FFF2-40B4-BE49-F238E27FC236}">
                <a16:creationId xmlns="" xmlns:a16="http://schemas.microsoft.com/office/drawing/2014/main" id="{35180EAC-A932-4C50-B8BA-977FAADB65D5}"/>
              </a:ext>
            </a:extLst>
          </p:cNvPr>
          <p:cNvSpPr/>
          <p:nvPr userDrawn="1"/>
        </p:nvSpPr>
        <p:spPr>
          <a:xfrm>
            <a:off x="442913" y="1796869"/>
            <a:ext cx="11053762" cy="3114371"/>
          </a:xfrm>
          <a:prstGeom prst="roundRect">
            <a:avLst/>
          </a:prstGeom>
          <a:solidFill>
            <a:srgbClr val="E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51">
              <a:defRPr/>
            </a:pPr>
            <a:endParaRPr lang="ru-RU" sz="1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4C18E83-D808-4986-B996-5910CFDB1DE9}"/>
              </a:ext>
            </a:extLst>
          </p:cNvPr>
          <p:cNvSpPr txBox="1"/>
          <p:nvPr userDrawn="1"/>
        </p:nvSpPr>
        <p:spPr>
          <a:xfrm>
            <a:off x="700671" y="1690507"/>
            <a:ext cx="494134" cy="3199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9900" dirty="0">
                <a:solidFill>
                  <a:srgbClr val="1890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19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118BC87-99F1-4630-A112-B5116EB384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79600" y="2227541"/>
            <a:ext cx="9029700" cy="2253025"/>
          </a:xfrm>
        </p:spPr>
        <p:txBody>
          <a:bodyPr/>
          <a:lstStyle>
            <a:lvl1pPr marL="0" indent="0">
              <a:buNone/>
              <a:defRPr b="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="" xmlns:a16="http://schemas.microsoft.com/office/drawing/2014/main" id="{4C51396B-EE1F-4000-A317-FA1287DCFF3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375" y="200439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8211560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FDF5ABC-2F51-4348-936E-5C87AD6348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5776246"/>
            <a:ext cx="12192000" cy="1081754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=""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6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E651BF2-C6BE-42E0-B646-8F3DC2D7D273}"/>
              </a:ext>
            </a:extLst>
          </p:cNvPr>
          <p:cNvSpPr/>
          <p:nvPr userDrawn="1"/>
        </p:nvSpPr>
        <p:spPr>
          <a:xfrm>
            <a:off x="0" y="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itle 2">
            <a:extLst>
              <a:ext uri="{FF2B5EF4-FFF2-40B4-BE49-F238E27FC236}">
                <a16:creationId xmlns=""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0"/>
            <a:ext cx="10534650" cy="838199"/>
          </a:xfrm>
        </p:spPr>
        <p:txBody>
          <a:bodyPr anchor="ctr">
            <a:norm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23" name="Скругленный прямоугольник 62">
            <a:extLst>
              <a:ext uri="{FF2B5EF4-FFF2-40B4-BE49-F238E27FC236}">
                <a16:creationId xmlns="" xmlns:a16="http://schemas.microsoft.com/office/drawing/2014/main" id="{6F88CC8F-CF2E-4730-9A5B-0B168CF040FD}"/>
              </a:ext>
            </a:extLst>
          </p:cNvPr>
          <p:cNvSpPr/>
          <p:nvPr/>
        </p:nvSpPr>
        <p:spPr>
          <a:xfrm>
            <a:off x="9499600" y="1872152"/>
            <a:ext cx="2009775" cy="3113695"/>
          </a:xfrm>
          <a:prstGeom prst="roundRect">
            <a:avLst/>
          </a:prstGeom>
          <a:solidFill>
            <a:srgbClr val="ECF3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>
            <a:defPPr>
              <a:defRPr lang="ru-RU"/>
            </a:defPPr>
            <a:lvl1pPr marL="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1075A0"/>
              </a:solidFill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5" name="Скругленный прямоугольник 62">
            <a:extLst>
              <a:ext uri="{FF2B5EF4-FFF2-40B4-BE49-F238E27FC236}">
                <a16:creationId xmlns="" xmlns:a16="http://schemas.microsoft.com/office/drawing/2014/main" id="{96407B50-B7EF-468E-B043-31B1E8188E02}"/>
              </a:ext>
            </a:extLst>
          </p:cNvPr>
          <p:cNvSpPr/>
          <p:nvPr userDrawn="1"/>
        </p:nvSpPr>
        <p:spPr>
          <a:xfrm>
            <a:off x="7235429" y="1872152"/>
            <a:ext cx="2009775" cy="3113695"/>
          </a:xfrm>
          <a:prstGeom prst="roundRect">
            <a:avLst/>
          </a:prstGeom>
          <a:solidFill>
            <a:srgbClr val="ECF3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>
            <a:defPPr>
              <a:defRPr lang="ru-RU"/>
            </a:defPPr>
            <a:lvl1pPr marL="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1075A0"/>
              </a:solidFill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6" name="Скругленный прямоугольник 62">
            <a:extLst>
              <a:ext uri="{FF2B5EF4-FFF2-40B4-BE49-F238E27FC236}">
                <a16:creationId xmlns="" xmlns:a16="http://schemas.microsoft.com/office/drawing/2014/main" id="{FAAE2D12-3A60-49FA-9D17-4F3A5DEF32A9}"/>
              </a:ext>
            </a:extLst>
          </p:cNvPr>
          <p:cNvSpPr/>
          <p:nvPr userDrawn="1"/>
        </p:nvSpPr>
        <p:spPr>
          <a:xfrm>
            <a:off x="4971257" y="1872152"/>
            <a:ext cx="2009775" cy="3113695"/>
          </a:xfrm>
          <a:prstGeom prst="roundRect">
            <a:avLst/>
          </a:prstGeom>
          <a:solidFill>
            <a:srgbClr val="ECF3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>
            <a:defPPr>
              <a:defRPr lang="ru-RU"/>
            </a:defPPr>
            <a:lvl1pPr marL="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1075A0"/>
              </a:solidFill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7" name="Скругленный прямоугольник 62">
            <a:extLst>
              <a:ext uri="{FF2B5EF4-FFF2-40B4-BE49-F238E27FC236}">
                <a16:creationId xmlns="" xmlns:a16="http://schemas.microsoft.com/office/drawing/2014/main" id="{D20BBF88-8173-483F-9B6F-4F84C3851A84}"/>
              </a:ext>
            </a:extLst>
          </p:cNvPr>
          <p:cNvSpPr/>
          <p:nvPr userDrawn="1"/>
        </p:nvSpPr>
        <p:spPr>
          <a:xfrm>
            <a:off x="2707085" y="1872152"/>
            <a:ext cx="2009775" cy="3113695"/>
          </a:xfrm>
          <a:prstGeom prst="roundRect">
            <a:avLst/>
          </a:prstGeom>
          <a:solidFill>
            <a:srgbClr val="ECF3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>
            <a:defPPr>
              <a:defRPr lang="ru-RU"/>
            </a:defPPr>
            <a:lvl1pPr marL="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1075A0"/>
              </a:solidFill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8" name="Скругленный прямоугольник 62">
            <a:extLst>
              <a:ext uri="{FF2B5EF4-FFF2-40B4-BE49-F238E27FC236}">
                <a16:creationId xmlns="" xmlns:a16="http://schemas.microsoft.com/office/drawing/2014/main" id="{554D74F5-843B-4172-B410-43CCC36E5AD3}"/>
              </a:ext>
            </a:extLst>
          </p:cNvPr>
          <p:cNvSpPr/>
          <p:nvPr userDrawn="1"/>
        </p:nvSpPr>
        <p:spPr>
          <a:xfrm>
            <a:off x="442913" y="1872152"/>
            <a:ext cx="2009775" cy="3113695"/>
          </a:xfrm>
          <a:prstGeom prst="roundRect">
            <a:avLst/>
          </a:prstGeom>
          <a:solidFill>
            <a:srgbClr val="ECF3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>
            <a:defPPr>
              <a:defRPr lang="ru-RU"/>
            </a:defPPr>
            <a:lvl1pPr marL="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1075A0"/>
              </a:solidFill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F321A80-39A6-4E2F-AA2D-B1CEE8E54A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413" y="2057397"/>
            <a:ext cx="1628775" cy="447675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sp>
        <p:nvSpPr>
          <p:cNvPr id="49" name="Text Placeholder 2">
            <a:extLst>
              <a:ext uri="{FF2B5EF4-FFF2-40B4-BE49-F238E27FC236}">
                <a16:creationId xmlns="" xmlns:a16="http://schemas.microsoft.com/office/drawing/2014/main" id="{908C485A-9681-448A-81BE-B6CA264228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97584" y="2057399"/>
            <a:ext cx="1628775" cy="447675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sp>
        <p:nvSpPr>
          <p:cNvPr id="50" name="Text Placeholder 2">
            <a:extLst>
              <a:ext uri="{FF2B5EF4-FFF2-40B4-BE49-F238E27FC236}">
                <a16:creationId xmlns="" xmlns:a16="http://schemas.microsoft.com/office/drawing/2014/main" id="{1A886CF5-5BF2-4036-93F4-DE5E09696D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61756" y="2057398"/>
            <a:ext cx="1628775" cy="447675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sp>
        <p:nvSpPr>
          <p:cNvPr id="51" name="Text Placeholder 2">
            <a:extLst>
              <a:ext uri="{FF2B5EF4-FFF2-40B4-BE49-F238E27FC236}">
                <a16:creationId xmlns="" xmlns:a16="http://schemas.microsoft.com/office/drawing/2014/main" id="{95967238-8323-4F8D-ACA2-0762369D11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5928" y="2057398"/>
            <a:ext cx="1628775" cy="447675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sp>
        <p:nvSpPr>
          <p:cNvPr id="52" name="Text Placeholder 2">
            <a:extLst>
              <a:ext uri="{FF2B5EF4-FFF2-40B4-BE49-F238E27FC236}">
                <a16:creationId xmlns="" xmlns:a16="http://schemas.microsoft.com/office/drawing/2014/main" id="{FF611DAC-2430-4D7B-88D5-B0E41282A5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90099" y="2057397"/>
            <a:ext cx="1628775" cy="447675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sp>
        <p:nvSpPr>
          <p:cNvPr id="53" name="Text Placeholder 2">
            <a:extLst>
              <a:ext uri="{FF2B5EF4-FFF2-40B4-BE49-F238E27FC236}">
                <a16:creationId xmlns="" xmlns:a16="http://schemas.microsoft.com/office/drawing/2014/main" id="{5FCFE675-B460-4BFA-97EA-2ADD07C8DC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3413" y="2728417"/>
            <a:ext cx="1628775" cy="900605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accent2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sp>
        <p:nvSpPr>
          <p:cNvPr id="54" name="Text Placeholder 2">
            <a:extLst>
              <a:ext uri="{FF2B5EF4-FFF2-40B4-BE49-F238E27FC236}">
                <a16:creationId xmlns="" xmlns:a16="http://schemas.microsoft.com/office/drawing/2014/main" id="{2A1AC4B5-EA60-4888-B12B-34E863943D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97584" y="2728420"/>
            <a:ext cx="1628775" cy="900605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accent2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sp>
        <p:nvSpPr>
          <p:cNvPr id="55" name="Text Placeholder 2">
            <a:extLst>
              <a:ext uri="{FF2B5EF4-FFF2-40B4-BE49-F238E27FC236}">
                <a16:creationId xmlns="" xmlns:a16="http://schemas.microsoft.com/office/drawing/2014/main" id="{F859520D-EAC4-4A05-AB8F-9B59E5A6B9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61755" y="2728420"/>
            <a:ext cx="1628775" cy="900605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accent2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sp>
        <p:nvSpPr>
          <p:cNvPr id="58" name="Text Placeholder 2">
            <a:extLst>
              <a:ext uri="{FF2B5EF4-FFF2-40B4-BE49-F238E27FC236}">
                <a16:creationId xmlns="" xmlns:a16="http://schemas.microsoft.com/office/drawing/2014/main" id="{C423D06D-85F7-4DA5-9EB0-ACD94C8B991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25928" y="2728420"/>
            <a:ext cx="1628775" cy="900605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accent2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sp>
        <p:nvSpPr>
          <p:cNvPr id="59" name="Text Placeholder 2">
            <a:extLst>
              <a:ext uri="{FF2B5EF4-FFF2-40B4-BE49-F238E27FC236}">
                <a16:creationId xmlns="" xmlns:a16="http://schemas.microsoft.com/office/drawing/2014/main" id="{B0BA10D8-09A3-40E5-9067-9E2AE1B406C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690098" y="2728420"/>
            <a:ext cx="1628775" cy="900605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accent2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sp>
        <p:nvSpPr>
          <p:cNvPr id="60" name="Text Placeholder 2">
            <a:extLst>
              <a:ext uri="{FF2B5EF4-FFF2-40B4-BE49-F238E27FC236}">
                <a16:creationId xmlns="" xmlns:a16="http://schemas.microsoft.com/office/drawing/2014/main" id="{DD9F7850-CCAC-4F0E-BECD-95A4BBF8BD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3413" y="3775069"/>
            <a:ext cx="1628775" cy="900605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sp>
        <p:nvSpPr>
          <p:cNvPr id="61" name="Text Placeholder 2">
            <a:extLst>
              <a:ext uri="{FF2B5EF4-FFF2-40B4-BE49-F238E27FC236}">
                <a16:creationId xmlns="" xmlns:a16="http://schemas.microsoft.com/office/drawing/2014/main" id="{62538C65-07C8-4071-AB10-C6BBD36471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897583" y="3775069"/>
            <a:ext cx="1628775" cy="900605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sp>
        <p:nvSpPr>
          <p:cNvPr id="62" name="Text Placeholder 2">
            <a:extLst>
              <a:ext uri="{FF2B5EF4-FFF2-40B4-BE49-F238E27FC236}">
                <a16:creationId xmlns="" xmlns:a16="http://schemas.microsoft.com/office/drawing/2014/main" id="{5F019A42-02C8-48FA-A8A5-163591CD668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61754" y="3775069"/>
            <a:ext cx="1628775" cy="900605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sp>
        <p:nvSpPr>
          <p:cNvPr id="63" name="Text Placeholder 2">
            <a:extLst>
              <a:ext uri="{FF2B5EF4-FFF2-40B4-BE49-F238E27FC236}">
                <a16:creationId xmlns="" xmlns:a16="http://schemas.microsoft.com/office/drawing/2014/main" id="{7E61C812-8A13-487B-8CDC-BD4804088A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425928" y="3775069"/>
            <a:ext cx="1628775" cy="900605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sp>
        <p:nvSpPr>
          <p:cNvPr id="64" name="Text Placeholder 2">
            <a:extLst>
              <a:ext uri="{FF2B5EF4-FFF2-40B4-BE49-F238E27FC236}">
                <a16:creationId xmlns="" xmlns:a16="http://schemas.microsoft.com/office/drawing/2014/main" id="{4A9EFE13-9362-49EE-80D4-0155E4523E4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690098" y="3775069"/>
            <a:ext cx="1628775" cy="900605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28" name="Graphic 27">
            <a:extLst>
              <a:ext uri="{FF2B5EF4-FFF2-40B4-BE49-F238E27FC236}">
                <a16:creationId xmlns="" xmlns:a16="http://schemas.microsoft.com/office/drawing/2014/main" id="{BD23FBFB-9113-455B-8ABB-EF8D168BFB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375" y="200439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3390052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атовка для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6">
            <a:extLst>
              <a:ext uri="{FF2B5EF4-FFF2-40B4-BE49-F238E27FC236}">
                <a16:creationId xmlns="" xmlns:a16="http://schemas.microsoft.com/office/drawing/2014/main" id="{3FAE977E-2FF3-4512-BCA2-1CAA8FE9E9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34499" y="6412657"/>
            <a:ext cx="2743200" cy="365125"/>
          </a:xfrm>
        </p:spPr>
        <p:txBody>
          <a:bodyPr/>
          <a:lstStyle>
            <a:lvl1pPr>
              <a:defRPr sz="1100" b="1">
                <a:solidFill>
                  <a:schemeClr val="tx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0" name="Text Placeholder 2">
            <a:extLst>
              <a:ext uri="{FF2B5EF4-FFF2-40B4-BE49-F238E27FC236}">
                <a16:creationId xmlns="" xmlns:a16="http://schemas.microsoft.com/office/drawing/2014/main" id="{A7A082F6-503B-4FB5-A900-940BD170DB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38625" y="1553646"/>
            <a:ext cx="3714750" cy="8953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1" name="Text Placeholder 3">
            <a:extLst>
              <a:ext uri="{FF2B5EF4-FFF2-40B4-BE49-F238E27FC236}">
                <a16:creationId xmlns="" xmlns:a16="http://schemas.microsoft.com/office/drawing/2014/main" id="{08D1330B-9FF2-46F8-80AE-9F1F4E70A0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38625" y="2638726"/>
            <a:ext cx="3714750" cy="8953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92" name="Text Placeholder 4">
            <a:extLst>
              <a:ext uri="{FF2B5EF4-FFF2-40B4-BE49-F238E27FC236}">
                <a16:creationId xmlns="" xmlns:a16="http://schemas.microsoft.com/office/drawing/2014/main" id="{A199F748-32C1-47C2-B3DB-B8321A5DB4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8625" y="3723806"/>
            <a:ext cx="3714750" cy="8953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93" name="Text Placeholder 5">
            <a:extLst>
              <a:ext uri="{FF2B5EF4-FFF2-40B4-BE49-F238E27FC236}">
                <a16:creationId xmlns="" xmlns:a16="http://schemas.microsoft.com/office/drawing/2014/main" id="{9C3AAEB8-FB9E-4737-BDBD-C862CE73A0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38625" y="4808886"/>
            <a:ext cx="3714750" cy="8953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94" name="Text Placeholder 6">
            <a:extLst>
              <a:ext uri="{FF2B5EF4-FFF2-40B4-BE49-F238E27FC236}">
                <a16:creationId xmlns="" xmlns:a16="http://schemas.microsoft.com/office/drawing/2014/main" id="{785C6524-B27D-4A08-A6B4-8FD379ADB4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38625" y="5893966"/>
            <a:ext cx="3714750" cy="8953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95" name="Text Placeholder 7">
            <a:extLst>
              <a:ext uri="{FF2B5EF4-FFF2-40B4-BE49-F238E27FC236}">
                <a16:creationId xmlns="" xmlns:a16="http://schemas.microsoft.com/office/drawing/2014/main" id="{811257B2-DBA9-48FF-A342-775EB85CA7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9275" y="1553646"/>
            <a:ext cx="3327400" cy="895350"/>
          </a:xfrm>
        </p:spPr>
        <p:txBody>
          <a:bodyPr>
            <a:normAutofit/>
          </a:bodyPr>
          <a:lstStyle>
            <a:lvl1pPr marL="171450" indent="-171450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6" name="Text Placeholder 8">
            <a:extLst>
              <a:ext uri="{FF2B5EF4-FFF2-40B4-BE49-F238E27FC236}">
                <a16:creationId xmlns="" xmlns:a16="http://schemas.microsoft.com/office/drawing/2014/main" id="{716FF647-A8D5-44E5-8D32-A9DDE22E004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69275" y="2638726"/>
            <a:ext cx="3327400" cy="895350"/>
          </a:xfrm>
        </p:spPr>
        <p:txBody>
          <a:bodyPr>
            <a:normAutofit/>
          </a:bodyPr>
          <a:lstStyle>
            <a:lvl1pPr marL="171450" indent="-171450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97" name="Text Placeholder 9">
            <a:extLst>
              <a:ext uri="{FF2B5EF4-FFF2-40B4-BE49-F238E27FC236}">
                <a16:creationId xmlns="" xmlns:a16="http://schemas.microsoft.com/office/drawing/2014/main" id="{E06A50D8-BB2C-4E39-93E7-AB1EABA054C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169275" y="3723806"/>
            <a:ext cx="3327400" cy="895350"/>
          </a:xfrm>
        </p:spPr>
        <p:txBody>
          <a:bodyPr>
            <a:normAutofit/>
          </a:bodyPr>
          <a:lstStyle>
            <a:lvl1pPr marL="171450" indent="-171450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98" name="Text Placeholder 10">
            <a:extLst>
              <a:ext uri="{FF2B5EF4-FFF2-40B4-BE49-F238E27FC236}">
                <a16:creationId xmlns="" xmlns:a16="http://schemas.microsoft.com/office/drawing/2014/main" id="{03674729-5801-45C4-ACFD-1E02FFFF538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69275" y="4808886"/>
            <a:ext cx="3327400" cy="895350"/>
          </a:xfrm>
        </p:spPr>
        <p:txBody>
          <a:bodyPr>
            <a:normAutofit/>
          </a:bodyPr>
          <a:lstStyle>
            <a:lvl1pPr marL="171450" indent="-171450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99" name="Text Placeholder 11">
            <a:extLst>
              <a:ext uri="{FF2B5EF4-FFF2-40B4-BE49-F238E27FC236}">
                <a16:creationId xmlns="" xmlns:a16="http://schemas.microsoft.com/office/drawing/2014/main" id="{3BC505A5-D834-45EE-9377-6C275D617A4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69275" y="5893966"/>
            <a:ext cx="3327400" cy="895350"/>
          </a:xfrm>
        </p:spPr>
        <p:txBody>
          <a:bodyPr>
            <a:normAutofit/>
          </a:bodyPr>
          <a:lstStyle>
            <a:lvl1pPr marL="171450" indent="-171450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0" name="Text Placeholder 12">
            <a:extLst>
              <a:ext uri="{FF2B5EF4-FFF2-40B4-BE49-F238E27FC236}">
                <a16:creationId xmlns="" xmlns:a16="http://schemas.microsoft.com/office/drawing/2014/main" id="{EF547303-AB38-4EAA-9439-C969E5A1F89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07975" y="1553646"/>
            <a:ext cx="3714750" cy="8953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1" name="Text Placeholder 13">
            <a:extLst>
              <a:ext uri="{FF2B5EF4-FFF2-40B4-BE49-F238E27FC236}">
                <a16:creationId xmlns="" xmlns:a16="http://schemas.microsoft.com/office/drawing/2014/main" id="{62EB12FC-EC72-4412-A59C-4D75E9C3459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07975" y="2638726"/>
            <a:ext cx="3714750" cy="8953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2" name="Text Placeholder 14">
            <a:extLst>
              <a:ext uri="{FF2B5EF4-FFF2-40B4-BE49-F238E27FC236}">
                <a16:creationId xmlns="" xmlns:a16="http://schemas.microsoft.com/office/drawing/2014/main" id="{0D5D2601-D66B-4E48-A775-B9305B4CA0B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07975" y="3723806"/>
            <a:ext cx="3714750" cy="8953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3" name="Text Placeholder 15">
            <a:extLst>
              <a:ext uri="{FF2B5EF4-FFF2-40B4-BE49-F238E27FC236}">
                <a16:creationId xmlns="" xmlns:a16="http://schemas.microsoft.com/office/drawing/2014/main" id="{6132E835-F1FC-4D54-9E58-68E6F1804CE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07975" y="4808886"/>
            <a:ext cx="3714750" cy="8953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4" name="Text Placeholder 16">
            <a:extLst>
              <a:ext uri="{FF2B5EF4-FFF2-40B4-BE49-F238E27FC236}">
                <a16:creationId xmlns="" xmlns:a16="http://schemas.microsoft.com/office/drawing/2014/main" id="{28B588DE-9F90-4232-AD3E-AED361F498C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07975" y="5893966"/>
            <a:ext cx="3714750" cy="8953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3206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FDF5ABC-2F51-4348-936E-5C87AD6348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 t="28115" b="68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=""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6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E651BF2-C6BE-42E0-B646-8F3DC2D7D273}"/>
              </a:ext>
            </a:extLst>
          </p:cNvPr>
          <p:cNvSpPr/>
          <p:nvPr userDrawn="1"/>
        </p:nvSpPr>
        <p:spPr>
          <a:xfrm>
            <a:off x="0" y="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itle 2">
            <a:extLst>
              <a:ext uri="{FF2B5EF4-FFF2-40B4-BE49-F238E27FC236}">
                <a16:creationId xmlns=""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0"/>
            <a:ext cx="10534650" cy="838199"/>
          </a:xfrm>
        </p:spPr>
        <p:txBody>
          <a:bodyPr anchor="ctr">
            <a:norm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4" y="4114801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>
            <a:extLst>
              <a:ext uri="{FF2B5EF4-FFF2-40B4-BE49-F238E27FC236}">
                <a16:creationId xmlns=""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375" y="200439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5264155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D56BED0-189E-4943-8DB6-0A9EF11C7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46982"/>
            <a:ext cx="5157787" cy="8239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E46D484-19A6-4B6B-BDF5-A6692731BB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5776246"/>
            <a:ext cx="12192000" cy="108175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7B947A0-6C39-4DAC-9F4E-F570EAD45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05050"/>
            <a:ext cx="5157787" cy="3884613"/>
          </a:xfrm>
        </p:spPr>
        <p:txBody>
          <a:bodyPr>
            <a:normAutofit/>
          </a:bodyPr>
          <a:lstStyle>
            <a:lvl1pPr marL="2286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1pPr>
            <a:lvl2pPr marL="6858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2pPr>
            <a:lvl3pPr marL="11430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3pPr>
            <a:lvl4pPr marL="16002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4pPr>
            <a:lvl5pPr marL="20574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71E98F0-0A34-49DA-A1B6-8099465AB7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246982"/>
            <a:ext cx="5183188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28B27D2-411C-4250-86F9-248A70DD2C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05050"/>
            <a:ext cx="5183188" cy="3884613"/>
          </a:xfrm>
        </p:spPr>
        <p:txBody>
          <a:bodyPr>
            <a:normAutofit/>
          </a:bodyPr>
          <a:lstStyle>
            <a:lvl1pPr marL="228600" indent="-22860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1pPr>
            <a:lvl2pPr marL="685800" indent="-22860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4pPr>
            <a:lvl5pPr marL="2057400" indent="-22860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="" xmlns:a16="http://schemas.microsoft.com/office/drawing/2014/main" id="{9C537432-E2EF-4BF1-90A7-32FD5153EA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DCDC7F13-FC8B-4B9A-A91F-FCEC132DED60}"/>
              </a:ext>
            </a:extLst>
          </p:cNvPr>
          <p:cNvSpPr/>
          <p:nvPr userDrawn="1"/>
        </p:nvSpPr>
        <p:spPr>
          <a:xfrm>
            <a:off x="0" y="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tabLst>
                <a:tab pos="1885950" algn="l"/>
              </a:tabLst>
            </a:pPr>
            <a:endParaRPr lang="ru-RU" dirty="0"/>
          </a:p>
        </p:txBody>
      </p:sp>
      <p:sp>
        <p:nvSpPr>
          <p:cNvPr id="13" name="Title 2">
            <a:extLst>
              <a:ext uri="{FF2B5EF4-FFF2-40B4-BE49-F238E27FC236}">
                <a16:creationId xmlns="" xmlns:a16="http://schemas.microsoft.com/office/drawing/2014/main" id="{F96892C9-3AB1-475D-812F-6012186E2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0"/>
            <a:ext cx="10534650" cy="838199"/>
          </a:xfrm>
        </p:spPr>
        <p:txBody>
          <a:bodyPr anchor="ctr">
            <a:norm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pic>
        <p:nvPicPr>
          <p:cNvPr id="11" name="Graphic 10">
            <a:extLst>
              <a:ext uri="{FF2B5EF4-FFF2-40B4-BE49-F238E27FC236}">
                <a16:creationId xmlns="" xmlns:a16="http://schemas.microsoft.com/office/drawing/2014/main" id="{8E643017-68A8-4D7A-A149-A31F01702C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375" y="200439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6458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0C3A8DB-8D2E-4F36-89EA-DE508D23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13A8A89-8EE1-4F25-BE9D-C81F741D2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A6289DB-0BAB-4325-829F-1D846B3E9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4798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1" r:id="rId3"/>
    <p:sldLayoutId id="2147483650" r:id="rId4"/>
    <p:sldLayoutId id="2147483658" r:id="rId5"/>
    <p:sldLayoutId id="2147483660" r:id="rId6"/>
    <p:sldLayoutId id="2147483661" r:id="rId7"/>
    <p:sldLayoutId id="2147483659" r:id="rId8"/>
    <p:sldLayoutId id="2147483653" r:id="rId9"/>
    <p:sldLayoutId id="2147483652" r:id="rId10"/>
    <p:sldLayoutId id="2147483654" r:id="rId11"/>
    <p:sldLayoutId id="2147483655" r:id="rId12"/>
    <p:sldLayoutId id="2147483663" r:id="rId13"/>
    <p:sldLayoutId id="214748366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vo.kadastr.ru/" TargetMode="External"/><Relationship Id="rId55" Type="http://schemas.openxmlformats.org/officeDocument/2006/relationships/image" Target="../media/image5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2.png"/><Relationship Id="rId5" Type="http://schemas.openxmlformats.org/officeDocument/2006/relationships/image" Target="../media/image32.svg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39" Type="http://schemas.openxmlformats.org/officeDocument/2006/relationships/image" Target="../media/image38.svg"/><Relationship Id="rId121" Type="http://schemas.openxmlformats.org/officeDocument/2006/relationships/image" Target="../media/image20.png"/><Relationship Id="rId120" Type="http://schemas.openxmlformats.org/officeDocument/2006/relationships/image" Target="../media/image27.emf"/><Relationship Id="rId2" Type="http://schemas.openxmlformats.org/officeDocument/2006/relationships/image" Target="../media/image24.png"/><Relationship Id="rId41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0" Type="http://schemas.openxmlformats.org/officeDocument/2006/relationships/image" Target="../media/image25.png"/><Relationship Id="rId23" Type="http://schemas.openxmlformats.org/officeDocument/2006/relationships/image" Target="../media/image22.svg"/><Relationship Id="rId119" Type="http://schemas.openxmlformats.org/officeDocument/2006/relationships/image" Target="../media/image118.svg"/><Relationship Id="rId57" Type="http://schemas.openxmlformats.org/officeDocument/2006/relationships/image" Target="../media/image5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uc_request_61@61.kadastr.r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sv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vo.kadastr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sv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sv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c.kadastr.ru/" TargetMode="External"/><Relationship Id="rId55" Type="http://schemas.openxmlformats.org/officeDocument/2006/relationships/image" Target="../media/image54.svg"/><Relationship Id="rId2" Type="http://schemas.openxmlformats.org/officeDocument/2006/relationships/hyperlink" Target="mailto:dogovor@61.kadastr.r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2.svg"/><Relationship Id="rId4" Type="http://schemas.openxmlformats.org/officeDocument/2006/relationships/image" Target="../media/image11.png"/><Relationship Id="rId56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25" Type="http://schemas.openxmlformats.org/officeDocument/2006/relationships/image" Target="../media/image20.png"/><Relationship Id="rId124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123" Type="http://schemas.openxmlformats.org/officeDocument/2006/relationships/image" Target="../media/image150.svg"/><Relationship Id="rId57" Type="http://schemas.openxmlformats.org/officeDocument/2006/relationships/image" Target="../media/image56.svg"/><Relationship Id="rId127" Type="http://schemas.openxmlformats.org/officeDocument/2006/relationships/image" Target="../media/image22.emf"/><Relationship Id="rId126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dogovor@61.kadastr.r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sv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55" Type="http://schemas.openxmlformats.org/officeDocument/2006/relationships/image" Target="../media/image54.svg"/><Relationship Id="rId2" Type="http://schemas.openxmlformats.org/officeDocument/2006/relationships/hyperlink" Target="http://www.uc.kadastr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2.svg"/><Relationship Id="rId56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C:\Users\VNMatveev\Desktop\kisspng-car-2017-gmc-savana-2500-work-van-2017-gmc-savana-dispatch-5ad83ecedbdb91.2438799815241212949006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3645" y="2202807"/>
            <a:ext cx="4503423" cy="276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2" name="Rectangle: Rounded Corners 23">
            <a:extLst>
              <a:ext uri="{FF2B5EF4-FFF2-40B4-BE49-F238E27FC236}">
                <a16:creationId xmlns="" xmlns:a16="http://schemas.microsoft.com/office/drawing/2014/main" id="{A9B09BA1-15E5-41C9-86CB-351A4FB7B83B}"/>
              </a:ext>
            </a:extLst>
          </p:cNvPr>
          <p:cNvSpPr/>
          <p:nvPr/>
        </p:nvSpPr>
        <p:spPr>
          <a:xfrm>
            <a:off x="1286933" y="5740171"/>
            <a:ext cx="3138310" cy="62676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14300">
              <a:schemeClr val="accent1">
                <a:satMod val="175000"/>
                <a:alpha val="31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</a:rPr>
              <a:t>8(863) 210-70-08, доб. 5  </a:t>
            </a:r>
            <a:r>
              <a:rPr lang="ru-RU" sz="2000" dirty="0" smtClean="0">
                <a:solidFill>
                  <a:srgbClr val="000000"/>
                </a:solidFill>
                <a:hlinkClick r:id="rId3"/>
              </a:rPr>
              <a:t>https://svo.kadastr.ru</a:t>
            </a:r>
            <a:endParaRPr lang="ru-RU" sz="2000" dirty="0" smtClean="0">
              <a:solidFill>
                <a:srgbClr val="000000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150974-7384-F3D8-8A69-5E843B3694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Выездное обслуживание по услугам Росреестра – для тех, кто ценит свое время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08F866E-EFF5-D1EB-B25F-7CD176ADD4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4046" y="4730044"/>
            <a:ext cx="4628443" cy="959556"/>
          </a:xfrm>
        </p:spPr>
        <p:txBody>
          <a:bodyPr>
            <a:normAutofit/>
          </a:bodyPr>
          <a:lstStyle/>
          <a:p>
            <a:r>
              <a:rPr lang="ru-RU" dirty="0" smtClean="0"/>
              <a:t>Федеральная кадастровая палата – нам можно доверять</a:t>
            </a:r>
            <a:endParaRPr lang="ru-RU" dirty="0"/>
          </a:p>
        </p:txBody>
      </p:sp>
      <p:pic>
        <p:nvPicPr>
          <p:cNvPr id="8" name="Graphic 20">
            <a:extLst>
              <a:ext uri="{FF2B5EF4-FFF2-40B4-BE49-F238E27FC236}">
                <a16:creationId xmlns="" xmlns:a16="http://schemas.microsoft.com/office/drawing/2014/main" id="{DAA55534-3C59-42AB-B311-D9006E8E1B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69957" y="2983317"/>
            <a:ext cx="496709" cy="501028"/>
          </a:xfrm>
          <a:prstGeom prst="rect">
            <a:avLst/>
          </a:prstGeom>
        </p:spPr>
      </p:pic>
      <p:pic>
        <p:nvPicPr>
          <p:cNvPr id="10" name="Graphic 267">
            <a:extLst>
              <a:ext uri="{FF2B5EF4-FFF2-40B4-BE49-F238E27FC236}">
                <a16:creationId xmlns="" xmlns:a16="http://schemas.microsoft.com/office/drawing/2014/main" id="{FE954492-AD9D-4573-B597-21E435D7B2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4000" y="4741333"/>
            <a:ext cx="724115" cy="696918"/>
          </a:xfrm>
          <a:prstGeom prst="rect">
            <a:avLst/>
          </a:prstGeom>
        </p:spPr>
      </p:pic>
      <p:pic>
        <p:nvPicPr>
          <p:cNvPr id="13" name="Graphic 333">
            <a:extLst>
              <a:ext uri="{FF2B5EF4-FFF2-40B4-BE49-F238E27FC236}">
                <a16:creationId xmlns="" xmlns:a16="http://schemas.microsoft.com/office/drawing/2014/main" id="{137C73AF-4379-4276-BC20-5A29E47BB2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452794" y="5622217"/>
            <a:ext cx="534504" cy="7785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1471389"/>
      </p:ext>
    </p:extLst>
  </p:cSld>
  <p:clrMapOvr>
    <a:masterClrMapping/>
  </p:clrMapOvr>
  <p:transition advTm="5422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735">
            <a:extLst>
              <a:ext uri="{FF2B5EF4-FFF2-40B4-BE49-F238E27FC236}">
                <a16:creationId xmlns="" xmlns:a16="http://schemas.microsoft.com/office/drawing/2014/main" id="{BF2794AC-9BA9-49CF-A344-81F7E8FB5E08}"/>
              </a:ext>
            </a:extLst>
          </p:cNvPr>
          <p:cNvSpPr/>
          <p:nvPr/>
        </p:nvSpPr>
        <p:spPr>
          <a:xfrm flipH="1">
            <a:off x="959555" y="3629379"/>
            <a:ext cx="8477955" cy="1100665"/>
          </a:xfrm>
          <a:prstGeom prst="roundRect">
            <a:avLst/>
          </a:prstGeom>
          <a:solidFill>
            <a:srgbClr val="ECF3FA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9563" tIns="69782" rIns="139563" bIns="697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32" dirty="0" err="1">
              <a:solidFill>
                <a:srgbClr val="FFFFFF"/>
              </a:solidFill>
            </a:endParaRPr>
          </a:p>
        </p:txBody>
      </p:sp>
      <p:grpSp>
        <p:nvGrpSpPr>
          <p:cNvPr id="24" name="Group 763">
            <a:extLst>
              <a:ext uri="{FF2B5EF4-FFF2-40B4-BE49-F238E27FC236}">
                <a16:creationId xmlns="" xmlns:a16="http://schemas.microsoft.com/office/drawing/2014/main" id="{6372BBE7-AC61-4445-BFC1-BC044155AD38}"/>
              </a:ext>
            </a:extLst>
          </p:cNvPr>
          <p:cNvGrpSpPr/>
          <p:nvPr/>
        </p:nvGrpSpPr>
        <p:grpSpPr>
          <a:xfrm>
            <a:off x="1038577" y="2873574"/>
            <a:ext cx="8353779" cy="592115"/>
            <a:chOff x="2948792" y="3983120"/>
            <a:chExt cx="3529331" cy="1104840"/>
          </a:xfrm>
        </p:grpSpPr>
        <p:sp>
          <p:nvSpPr>
            <p:cNvPr id="25" name="Oval 732">
              <a:extLst>
                <a:ext uri="{FF2B5EF4-FFF2-40B4-BE49-F238E27FC236}">
                  <a16:creationId xmlns="" xmlns:a16="http://schemas.microsoft.com/office/drawing/2014/main" id="{A7BAECC3-AFE1-463A-98A6-5E4C43488A5B}"/>
                </a:ext>
              </a:extLst>
            </p:cNvPr>
            <p:cNvSpPr/>
            <p:nvPr/>
          </p:nvSpPr>
          <p:spPr>
            <a:xfrm>
              <a:off x="2948792" y="3983120"/>
              <a:ext cx="3529331" cy="1104840"/>
            </a:xfrm>
            <a:prstGeom prst="roundRect">
              <a:avLst/>
            </a:prstGeom>
            <a:solidFill>
              <a:srgbClr val="ECF3FA"/>
            </a:solidFill>
            <a:ln w="12700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9563" tIns="69782" rIns="139563" bIns="6978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32" dirty="0" err="1">
                <a:solidFill>
                  <a:srgbClr val="FFFFFF"/>
                </a:solidFill>
              </a:endParaRPr>
            </a:p>
          </p:txBody>
        </p:sp>
        <p:sp>
          <p:nvSpPr>
            <p:cNvPr id="26" name="Rectangle 162">
              <a:extLst>
                <a:ext uri="{FF2B5EF4-FFF2-40B4-BE49-F238E27FC236}">
                  <a16:creationId xmlns="" xmlns:a16="http://schemas.microsoft.com/office/drawing/2014/main" id="{C5CCE473-2C96-4311-ACAA-DB4EDCDCC1D3}"/>
                </a:ext>
              </a:extLst>
            </p:cNvPr>
            <p:cNvSpPr/>
            <p:nvPr/>
          </p:nvSpPr>
          <p:spPr>
            <a:xfrm>
              <a:off x="4137549" y="4198566"/>
              <a:ext cx="2265699" cy="23441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1400" i="1" dirty="0" smtClean="0"/>
                <a:t>Оформить анкету для получения паспорта</a:t>
              </a:r>
              <a:endParaRPr lang="ru-RU" sz="1400" dirty="0">
                <a:solidFill>
                  <a:srgbClr val="3741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E34260-A91A-4546-9F20-E0F2F54D5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 помощи электронной подписи вы сможете:</a:t>
            </a:r>
            <a:endParaRPr lang="ru-RU" dirty="0"/>
          </a:p>
        </p:txBody>
      </p:sp>
      <p:grpSp>
        <p:nvGrpSpPr>
          <p:cNvPr id="3" name="Group 764">
            <a:extLst>
              <a:ext uri="{FF2B5EF4-FFF2-40B4-BE49-F238E27FC236}">
                <a16:creationId xmlns="" xmlns:a16="http://schemas.microsoft.com/office/drawing/2014/main" id="{736F1772-2BB0-4123-85FA-9543B3DF784C}"/>
              </a:ext>
            </a:extLst>
          </p:cNvPr>
          <p:cNvGrpSpPr/>
          <p:nvPr/>
        </p:nvGrpSpPr>
        <p:grpSpPr>
          <a:xfrm>
            <a:off x="1072444" y="1946474"/>
            <a:ext cx="8263467" cy="683837"/>
            <a:chOff x="7089125" y="935311"/>
            <a:chExt cx="1501681" cy="720000"/>
          </a:xfrm>
        </p:grpSpPr>
        <p:sp>
          <p:nvSpPr>
            <p:cNvPr id="730" name="Oval 730">
              <a:extLst>
                <a:ext uri="{FF2B5EF4-FFF2-40B4-BE49-F238E27FC236}">
                  <a16:creationId xmlns="" xmlns:a16="http://schemas.microsoft.com/office/drawing/2014/main" id="{0186D5AC-CC2F-4F5E-AC47-4FC16406684C}"/>
                </a:ext>
              </a:extLst>
            </p:cNvPr>
            <p:cNvSpPr/>
            <p:nvPr/>
          </p:nvSpPr>
          <p:spPr>
            <a:xfrm>
              <a:off x="7089125" y="935311"/>
              <a:ext cx="1501681" cy="720000"/>
            </a:xfrm>
            <a:prstGeom prst="roundRect">
              <a:avLst/>
            </a:prstGeom>
            <a:solidFill>
              <a:srgbClr val="ECF3FA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9563" tIns="69782" rIns="139563" bIns="6978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1832" b="1" dirty="0">
                <a:solidFill>
                  <a:srgbClr val="374140"/>
                </a:solidFill>
              </a:endParaRPr>
            </a:p>
          </p:txBody>
        </p:sp>
        <p:sp>
          <p:nvSpPr>
            <p:cNvPr id="738" name="Rectangle 258">
              <a:extLst>
                <a:ext uri="{FF2B5EF4-FFF2-40B4-BE49-F238E27FC236}">
                  <a16:creationId xmlns="" xmlns:a16="http://schemas.microsoft.com/office/drawing/2014/main" id="{95748742-0327-4614-8496-C22491C5C754}"/>
                </a:ext>
              </a:extLst>
            </p:cNvPr>
            <p:cNvSpPr/>
            <p:nvPr/>
          </p:nvSpPr>
          <p:spPr>
            <a:xfrm>
              <a:off x="7363384" y="1065794"/>
              <a:ext cx="1204941" cy="20639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1400" i="1" dirty="0" smtClean="0"/>
                <a:t>Отследить санкции ГИБДД, поставить</a:t>
              </a:r>
              <a:r>
                <a:rPr lang="ru-RU" sz="1400" dirty="0" smtClean="0"/>
                <a:t> </a:t>
              </a:r>
              <a:r>
                <a:rPr lang="ru-RU" sz="1400" i="1" dirty="0" smtClean="0"/>
                <a:t>автомобиль на учет</a:t>
              </a:r>
              <a:endParaRPr lang="ru-RU" sz="1400" dirty="0">
                <a:solidFill>
                  <a:srgbClr val="3741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765">
            <a:extLst>
              <a:ext uri="{FF2B5EF4-FFF2-40B4-BE49-F238E27FC236}">
                <a16:creationId xmlns="" xmlns:a16="http://schemas.microsoft.com/office/drawing/2014/main" id="{1AF5D087-F592-4DAA-8781-179DB2120F0E}"/>
              </a:ext>
            </a:extLst>
          </p:cNvPr>
          <p:cNvGrpSpPr/>
          <p:nvPr/>
        </p:nvGrpSpPr>
        <p:grpSpPr>
          <a:xfrm>
            <a:off x="1049867" y="4984044"/>
            <a:ext cx="8240890" cy="728134"/>
            <a:chOff x="2561794" y="1154735"/>
            <a:chExt cx="2504943" cy="3111568"/>
          </a:xfrm>
        </p:grpSpPr>
        <p:sp>
          <p:nvSpPr>
            <p:cNvPr id="731" name="Oval 735">
              <a:extLst>
                <a:ext uri="{FF2B5EF4-FFF2-40B4-BE49-F238E27FC236}">
                  <a16:creationId xmlns="" xmlns:a16="http://schemas.microsoft.com/office/drawing/2014/main" id="{BF2794AC-9BA9-49CF-A344-81F7E8FB5E08}"/>
                </a:ext>
              </a:extLst>
            </p:cNvPr>
            <p:cNvSpPr/>
            <p:nvPr/>
          </p:nvSpPr>
          <p:spPr>
            <a:xfrm flipH="1">
              <a:off x="2561794" y="1154735"/>
              <a:ext cx="2504943" cy="3111568"/>
            </a:xfrm>
            <a:prstGeom prst="roundRect">
              <a:avLst/>
            </a:prstGeom>
            <a:solidFill>
              <a:srgbClr val="ECF3FA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9563" tIns="69782" rIns="139563" bIns="6978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32" dirty="0" err="1">
                <a:solidFill>
                  <a:srgbClr val="FFFFFF"/>
                </a:solidFill>
              </a:endParaRPr>
            </a:p>
          </p:txBody>
        </p:sp>
        <p:sp>
          <p:nvSpPr>
            <p:cNvPr id="735" name="Rectangle 258">
              <a:extLst>
                <a:ext uri="{FF2B5EF4-FFF2-40B4-BE49-F238E27FC236}">
                  <a16:creationId xmlns="" xmlns:a16="http://schemas.microsoft.com/office/drawing/2014/main" id="{ABE548A1-CF84-41BC-B240-4E7DBAB1E4FA}"/>
                </a:ext>
              </a:extLst>
            </p:cNvPr>
            <p:cNvSpPr/>
            <p:nvPr/>
          </p:nvSpPr>
          <p:spPr>
            <a:xfrm>
              <a:off x="3177763" y="1787946"/>
              <a:ext cx="1707215" cy="6561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1400" i="1" dirty="0" smtClean="0"/>
                <a:t>Удостоверить электронные документы</a:t>
              </a:r>
              <a:endParaRPr lang="ru-RU" sz="1400" dirty="0">
                <a:solidFill>
                  <a:srgbClr val="3741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768">
            <a:extLst>
              <a:ext uri="{FF2B5EF4-FFF2-40B4-BE49-F238E27FC236}">
                <a16:creationId xmlns="" xmlns:a16="http://schemas.microsoft.com/office/drawing/2014/main" id="{31A1824F-C684-4A2C-BEBE-FA16BDB99128}"/>
              </a:ext>
            </a:extLst>
          </p:cNvPr>
          <p:cNvGrpSpPr/>
          <p:nvPr/>
        </p:nvGrpSpPr>
        <p:grpSpPr>
          <a:xfrm>
            <a:off x="1095021" y="971136"/>
            <a:ext cx="8161868" cy="801219"/>
            <a:chOff x="1571782" y="1068130"/>
            <a:chExt cx="2805574" cy="1153420"/>
          </a:xfrm>
        </p:grpSpPr>
        <p:sp>
          <p:nvSpPr>
            <p:cNvPr id="732" name="Oval 736">
              <a:extLst>
                <a:ext uri="{FF2B5EF4-FFF2-40B4-BE49-F238E27FC236}">
                  <a16:creationId xmlns="" xmlns:a16="http://schemas.microsoft.com/office/drawing/2014/main" id="{909B2015-FF11-4408-80EB-6EFE8C33905F}"/>
                </a:ext>
              </a:extLst>
            </p:cNvPr>
            <p:cNvSpPr/>
            <p:nvPr/>
          </p:nvSpPr>
          <p:spPr>
            <a:xfrm flipH="1">
              <a:off x="1571782" y="1068130"/>
              <a:ext cx="2805574" cy="1153420"/>
            </a:xfrm>
            <a:prstGeom prst="roundRect">
              <a:avLst/>
            </a:prstGeom>
            <a:solidFill>
              <a:srgbClr val="ECF3FA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9563" tIns="69782" rIns="139563" bIns="6978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32" dirty="0" err="1">
                <a:solidFill>
                  <a:srgbClr val="FFFFFF"/>
                </a:solidFill>
              </a:endParaRPr>
            </a:p>
          </p:txBody>
        </p:sp>
        <p:sp>
          <p:nvSpPr>
            <p:cNvPr id="754" name="Rectangle 258">
              <a:extLst>
                <a:ext uri="{FF2B5EF4-FFF2-40B4-BE49-F238E27FC236}">
                  <a16:creationId xmlns="" xmlns:a16="http://schemas.microsoft.com/office/drawing/2014/main" id="{9749AB4B-CAE0-4FDD-96CC-DC1BC43A0A25}"/>
                </a:ext>
              </a:extLst>
            </p:cNvPr>
            <p:cNvSpPr/>
            <p:nvPr/>
          </p:nvSpPr>
          <p:spPr>
            <a:xfrm>
              <a:off x="2196207" y="1301025"/>
              <a:ext cx="2164094" cy="41154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1400" i="1" dirty="0" smtClean="0"/>
                <a:t>Поставить объект на кадастровый учет, зарегистрировать права собственности на него, получить сведения из ЕГРН</a:t>
              </a:r>
              <a:endParaRPr lang="ru-RU" sz="1400" dirty="0"/>
            </a:p>
          </p:txBody>
        </p:sp>
      </p:grpSp>
      <p:sp>
        <p:nvSpPr>
          <p:cNvPr id="778" name="Slide Number Placeholder 777">
            <a:extLst>
              <a:ext uri="{FF2B5EF4-FFF2-40B4-BE49-F238E27FC236}">
                <a16:creationId xmlns="" xmlns:a16="http://schemas.microsoft.com/office/drawing/2014/main" id="{A9038177-CE5D-4648-9694-3B866ACCC1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22" name="Rectangle 162">
            <a:extLst>
              <a:ext uri="{FF2B5EF4-FFF2-40B4-BE49-F238E27FC236}">
                <a16:creationId xmlns="" xmlns:a16="http://schemas.microsoft.com/office/drawing/2014/main" id="{C5CCE473-2C96-4311-ACAA-DB4EDCDCC1D3}"/>
              </a:ext>
            </a:extLst>
          </p:cNvPr>
          <p:cNvSpPr/>
          <p:nvPr/>
        </p:nvSpPr>
        <p:spPr>
          <a:xfrm>
            <a:off x="2190045" y="3827946"/>
            <a:ext cx="6987822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i="1" dirty="0" smtClean="0"/>
              <a:t>Подать заявление для поступления в ВУЗ (ежегодно растет число учебных заведений, принимающих от иногородних абитуриентов заявления, заверенные электронной подписью)</a:t>
            </a:r>
            <a:endParaRPr lang="ru-RU" sz="1400" dirty="0">
              <a:solidFill>
                <a:srgbClr val="3741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Graphic 311">
            <a:extLst>
              <a:ext uri="{FF2B5EF4-FFF2-40B4-BE49-F238E27FC236}">
                <a16:creationId xmlns="" xmlns:a16="http://schemas.microsoft.com/office/drawing/2014/main" id="{2D983CEE-CE7A-4AB4-B304-BC4B241EB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222908" y="3841740"/>
            <a:ext cx="549096" cy="585331"/>
          </a:xfrm>
          <a:prstGeom prst="rect">
            <a:avLst/>
          </a:prstGeom>
        </p:spPr>
      </p:pic>
      <p:pic>
        <p:nvPicPr>
          <p:cNvPr id="28" name="Graphic 291">
            <a:extLst>
              <a:ext uri="{FF2B5EF4-FFF2-40B4-BE49-F238E27FC236}">
                <a16:creationId xmlns="" xmlns:a16="http://schemas.microsoft.com/office/drawing/2014/main" id="{8DA3D38F-48BF-4412-92B3-5F6F11E6DE28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161573" y="1943269"/>
            <a:ext cx="590903" cy="590903"/>
          </a:xfrm>
          <a:prstGeom prst="rect">
            <a:avLst/>
          </a:prstGeom>
        </p:spPr>
      </p:pic>
      <p:pic>
        <p:nvPicPr>
          <p:cNvPr id="29" name="Graphic 407">
            <a:extLst>
              <a:ext uri="{FF2B5EF4-FFF2-40B4-BE49-F238E27FC236}">
                <a16:creationId xmlns="" xmlns:a16="http://schemas.microsoft.com/office/drawing/2014/main" id="{C19E351C-BF3E-4A82-B645-DB2B58A11E5D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="" xmlns:asvg="http://schemas.microsoft.com/office/drawing/2016/SVG/main" r:embed="rId119"/>
              </a:ext>
            </a:extLst>
          </a:blip>
          <a:stretch>
            <a:fillRect/>
          </a:stretch>
        </p:blipFill>
        <p:spPr>
          <a:xfrm>
            <a:off x="1200331" y="2944243"/>
            <a:ext cx="600839" cy="51099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82EDECBC-1611-1CC6-F546-76DC7E657F9A}"/>
              </a:ext>
            </a:extLst>
          </p:cNvPr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1094903" y="1040809"/>
            <a:ext cx="841349" cy="615280"/>
          </a:xfrm>
          <a:prstGeom prst="rect">
            <a:avLst/>
          </a:prstGeom>
        </p:spPr>
      </p:pic>
      <p:pic>
        <p:nvPicPr>
          <p:cNvPr id="31" name="Graphic 335">
            <a:extLst>
              <a:ext uri="{FF2B5EF4-FFF2-40B4-BE49-F238E27FC236}">
                <a16:creationId xmlns="" xmlns:a16="http://schemas.microsoft.com/office/drawing/2014/main" id="{F0412A8D-1ED3-48C8-9E74-5F4529DDC237}"/>
              </a:ext>
            </a:extLst>
          </p:cNvPr>
          <p:cNvPicPr>
            <a:picLocks noChangeAspect="1"/>
          </p:cNvPicPr>
          <p:nvPr/>
        </p:nvPicPr>
        <p:blipFill>
          <a:blip r:embed="rId121">
            <a:extLst>
              <a:ext uri="{96DAC541-7B7A-43D3-8B79-37D633B846F1}">
                <asvg:svgBlip xmlns=""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1243268" y="5028782"/>
            <a:ext cx="549096" cy="5761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82417738"/>
      </p:ext>
    </p:extLst>
  </p:cSld>
  <p:clrMapOvr>
    <a:masterClrMapping/>
  </p:clrMapOvr>
  <p:transition advTm="9485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D3FADD6D-0782-E642-97F8-047BA47A1D3C}"/>
              </a:ext>
            </a:extLst>
          </p:cNvPr>
          <p:cNvSpPr/>
          <p:nvPr/>
        </p:nvSpPr>
        <p:spPr>
          <a:xfrm>
            <a:off x="-1" y="0"/>
            <a:ext cx="12192001" cy="787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2000" sy="102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25" name="Скругленный прямоугольник 33">
            <a:extLst>
              <a:ext uri="{FF2B5EF4-FFF2-40B4-BE49-F238E27FC236}">
                <a16:creationId xmlns="" xmlns:a16="http://schemas.microsoft.com/office/drawing/2014/main" id="{860C34B2-0437-41C6-9CE9-B61335CCA33B}"/>
              </a:ext>
            </a:extLst>
          </p:cNvPr>
          <p:cNvSpPr/>
          <p:nvPr/>
        </p:nvSpPr>
        <p:spPr>
          <a:xfrm>
            <a:off x="1092062" y="1274156"/>
            <a:ext cx="9549008" cy="1502095"/>
          </a:xfrm>
          <a:prstGeom prst="roundRect">
            <a:avLst/>
          </a:prstGeom>
          <a:solidFill>
            <a:srgbClr val="E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700 руб.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— </a:t>
            </a:r>
            <a:r>
              <a:rPr lang="ru-RU" sz="2000" dirty="0" smtClean="0">
                <a:solidFill>
                  <a:schemeClr val="tx1"/>
                </a:solidFill>
              </a:rPr>
              <a:t>создание, выдача сертификата ключа проверки электронной подписи в электронном виде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36"/>
          <p:cNvSpPr/>
          <p:nvPr/>
        </p:nvSpPr>
        <p:spPr bwMode="auto">
          <a:xfrm>
            <a:off x="812801" y="174101"/>
            <a:ext cx="10939521" cy="461665"/>
          </a:xfrm>
          <a:prstGeom prst="rect">
            <a:avLst/>
          </a:prstGeom>
        </p:spPr>
        <p:txBody>
          <a:bodyPr lIns="65308" tIns="32655" rIns="65308" bIns="32655">
            <a:noAutofit/>
          </a:bodyPr>
          <a:lstStyle/>
          <a:p>
            <a:pPr defTabSz="1219170"/>
            <a:r>
              <a:rPr lang="ru-RU" sz="2400" b="1" dirty="0" smtClean="0">
                <a:solidFill>
                  <a:srgbClr val="1890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Тарифы на оказание услуг Удостоверяющего центра:</a:t>
            </a:r>
            <a:endParaRPr lang="ru-RU" sz="2400" b="1" dirty="0">
              <a:solidFill>
                <a:srgbClr val="1890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38">
            <a:extLst>
              <a:ext uri="{FF2B5EF4-FFF2-40B4-BE49-F238E27FC236}">
                <a16:creationId xmlns="" xmlns:a16="http://schemas.microsoft.com/office/drawing/2014/main" id="{6B601C64-C554-4FDB-A2B7-475CA65BBB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87" y="122785"/>
            <a:ext cx="544800" cy="548857"/>
          </a:xfrm>
          <a:prstGeom prst="rect">
            <a:avLst/>
          </a:prstGeom>
        </p:spPr>
      </p:pic>
      <p:sp>
        <p:nvSpPr>
          <p:cNvPr id="18" name="Slide Number Placeholder 17">
            <a:extLst>
              <a:ext uri="{FF2B5EF4-FFF2-40B4-BE49-F238E27FC236}">
                <a16:creationId xmlns="" xmlns:a16="http://schemas.microsoft.com/office/drawing/2014/main" id="{A6A07B7F-A0A1-498A-A6A4-9FC02980A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9518">
              <a:lnSpc>
                <a:spcPts val="1551"/>
              </a:lnSpc>
            </a:pPr>
            <a:fld id="{81D60167-4931-47E6-BA6A-407CBD079E47}" type="slidenum">
              <a:rPr lang="ru-RU" spc="-152"/>
              <a:pPr marL="89518">
                <a:lnSpc>
                  <a:spcPts val="1551"/>
                </a:lnSpc>
              </a:pPr>
              <a:t>11</a:t>
            </a:fld>
            <a:endParaRPr lang="ru-RU" dirty="0"/>
          </a:p>
        </p:txBody>
      </p:sp>
      <p:sp>
        <p:nvSpPr>
          <p:cNvPr id="21" name="Скругленный прямоугольник 33">
            <a:extLst>
              <a:ext uri="{FF2B5EF4-FFF2-40B4-BE49-F238E27FC236}">
                <a16:creationId xmlns="" xmlns:a16="http://schemas.microsoft.com/office/drawing/2014/main" id="{860C34B2-0437-41C6-9CE9-B61335CCA33B}"/>
              </a:ext>
            </a:extLst>
          </p:cNvPr>
          <p:cNvSpPr/>
          <p:nvPr/>
        </p:nvSpPr>
        <p:spPr>
          <a:xfrm>
            <a:off x="1122460" y="3132537"/>
            <a:ext cx="9549008" cy="1362344"/>
          </a:xfrm>
          <a:prstGeom prst="roundRect">
            <a:avLst/>
          </a:prstGeom>
          <a:solidFill>
            <a:srgbClr val="E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2200 руб. — </a:t>
            </a:r>
            <a:r>
              <a:rPr lang="ru-RU" sz="2000" dirty="0" smtClean="0">
                <a:solidFill>
                  <a:schemeClr val="tx1"/>
                </a:solidFill>
              </a:rPr>
              <a:t>создание, выдача сертификата ключа проверки электронной подписи на отчуждаемом носителе (токене)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33">
            <a:extLst>
              <a:ext uri="{FF2B5EF4-FFF2-40B4-BE49-F238E27FC236}">
                <a16:creationId xmlns="" xmlns:a16="http://schemas.microsoft.com/office/drawing/2014/main" id="{860C34B2-0437-41C6-9CE9-B61335CCA33B}"/>
              </a:ext>
            </a:extLst>
          </p:cNvPr>
          <p:cNvSpPr/>
          <p:nvPr/>
        </p:nvSpPr>
        <p:spPr>
          <a:xfrm>
            <a:off x="1113485" y="4616067"/>
            <a:ext cx="9561860" cy="1740665"/>
          </a:xfrm>
          <a:prstGeom prst="roundRect">
            <a:avLst/>
          </a:prstGeom>
          <a:solidFill>
            <a:srgbClr val="E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1450 руб. — </a:t>
            </a:r>
            <a:r>
              <a:rPr lang="ru-RU" sz="2000" dirty="0" smtClean="0">
                <a:solidFill>
                  <a:schemeClr val="tx1"/>
                </a:solidFill>
              </a:rPr>
              <a:t>создание, выдача сертификата ключа проверки электронной подписи в электронном виде с выездом к заявителю для удостоверения его личности*</a:t>
            </a:r>
          </a:p>
          <a:p>
            <a:pPr defTabSz="914312">
              <a:defRPr/>
            </a:pPr>
            <a:endParaRPr lang="ru-RU" sz="1867" dirty="0">
              <a:solidFill>
                <a:schemeClr val="tx1"/>
              </a:solidFill>
              <a:latin typeface="Calibri" panose="020F0502020204030204"/>
            </a:endParaRPr>
          </a:p>
        </p:txBody>
      </p:sp>
      <p:cxnSp>
        <p:nvCxnSpPr>
          <p:cNvPr id="27" name="Straight Arrow Connector 16">
            <a:extLst>
              <a:ext uri="{FF2B5EF4-FFF2-40B4-BE49-F238E27FC236}">
                <a16:creationId xmlns="" xmlns:a16="http://schemas.microsoft.com/office/drawing/2014/main" id="{35E10BB9-2B90-4DD8-845D-FE3D4CBB0983}"/>
              </a:ext>
            </a:extLst>
          </p:cNvPr>
          <p:cNvCxnSpPr>
            <a:cxnSpLocks/>
          </p:cNvCxnSpPr>
          <p:nvPr/>
        </p:nvCxnSpPr>
        <p:spPr>
          <a:xfrm>
            <a:off x="379727" y="1912202"/>
            <a:ext cx="620712" cy="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16">
            <a:extLst>
              <a:ext uri="{FF2B5EF4-FFF2-40B4-BE49-F238E27FC236}">
                <a16:creationId xmlns="" xmlns:a16="http://schemas.microsoft.com/office/drawing/2014/main" id="{35E10BB9-2B90-4DD8-845D-FE3D4CBB0983}"/>
              </a:ext>
            </a:extLst>
          </p:cNvPr>
          <p:cNvCxnSpPr>
            <a:cxnSpLocks/>
          </p:cNvCxnSpPr>
          <p:nvPr/>
        </p:nvCxnSpPr>
        <p:spPr>
          <a:xfrm>
            <a:off x="368711" y="5525734"/>
            <a:ext cx="620712" cy="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16">
            <a:extLst>
              <a:ext uri="{FF2B5EF4-FFF2-40B4-BE49-F238E27FC236}">
                <a16:creationId xmlns="" xmlns:a16="http://schemas.microsoft.com/office/drawing/2014/main" id="{35E10BB9-2B90-4DD8-845D-FE3D4CBB0983}"/>
              </a:ext>
            </a:extLst>
          </p:cNvPr>
          <p:cNvCxnSpPr>
            <a:cxnSpLocks/>
          </p:cNvCxnSpPr>
          <p:nvPr/>
        </p:nvCxnSpPr>
        <p:spPr>
          <a:xfrm>
            <a:off x="388908" y="3827300"/>
            <a:ext cx="620712" cy="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83582656"/>
      </p:ext>
    </p:extLst>
  </p:cSld>
  <p:clrMapOvr>
    <a:masterClrMapping/>
  </p:clrMapOvr>
  <p:transition advTm="7375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D3FADD6D-0782-E642-97F8-047BA47A1D3C}"/>
              </a:ext>
            </a:extLst>
          </p:cNvPr>
          <p:cNvSpPr/>
          <p:nvPr/>
        </p:nvSpPr>
        <p:spPr>
          <a:xfrm>
            <a:off x="-1" y="0"/>
            <a:ext cx="12192001" cy="787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2000" sy="102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25" name="Скругленный прямоугольник 33">
            <a:extLst>
              <a:ext uri="{FF2B5EF4-FFF2-40B4-BE49-F238E27FC236}">
                <a16:creationId xmlns="" xmlns:a16="http://schemas.microsoft.com/office/drawing/2014/main" id="{860C34B2-0437-41C6-9CE9-B61335CCA33B}"/>
              </a:ext>
            </a:extLst>
          </p:cNvPr>
          <p:cNvSpPr/>
          <p:nvPr/>
        </p:nvSpPr>
        <p:spPr>
          <a:xfrm>
            <a:off x="1167788" y="1274156"/>
            <a:ext cx="10333822" cy="918201"/>
          </a:xfrm>
          <a:prstGeom prst="roundRect">
            <a:avLst/>
          </a:prstGeom>
          <a:solidFill>
            <a:srgbClr val="E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r>
              <a:rPr lang="ru-RU" sz="2000" dirty="0" smtClean="0">
                <a:solidFill>
                  <a:srgbClr val="000000"/>
                </a:solidFill>
              </a:rPr>
              <a:t>направить заявку на получение консультационных услуг по адресу электронной почты: </a:t>
            </a:r>
            <a:r>
              <a:rPr lang="ru-RU" sz="2000" b="1" i="1" dirty="0" smtClean="0">
                <a:solidFill>
                  <a:srgbClr val="000000"/>
                </a:solidFill>
                <a:hlinkClick r:id="rId3"/>
              </a:rPr>
              <a:t>uc_request_61@61.kadastr.ru</a:t>
            </a:r>
            <a:endParaRPr lang="ru-RU" sz="2000" i="1" dirty="0" smtClean="0">
              <a:solidFill>
                <a:srgbClr val="000000"/>
              </a:solidFill>
            </a:endParaRPr>
          </a:p>
          <a:p>
            <a:r>
              <a:rPr lang="ru-RU" sz="2000" b="1" dirty="0" smtClean="0">
                <a:solidFill>
                  <a:srgbClr val="000000"/>
                </a:solidFill>
              </a:rPr>
              <a:t> 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1" name="Прямоугольник 36"/>
          <p:cNvSpPr/>
          <p:nvPr/>
        </p:nvSpPr>
        <p:spPr bwMode="auto">
          <a:xfrm>
            <a:off x="812801" y="174101"/>
            <a:ext cx="10939521" cy="461665"/>
          </a:xfrm>
          <a:prstGeom prst="rect">
            <a:avLst/>
          </a:prstGeom>
        </p:spPr>
        <p:txBody>
          <a:bodyPr lIns="65308" tIns="32655" rIns="65308" bIns="32655">
            <a:noAutofit/>
          </a:bodyPr>
          <a:lstStyle/>
          <a:p>
            <a:pPr defTabSz="1219170"/>
            <a:r>
              <a:rPr lang="ru-RU" sz="2400" b="1" dirty="0" smtClean="0">
                <a:solidFill>
                  <a:srgbClr val="1890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Услугу можно получить одним из способов:</a:t>
            </a:r>
            <a:endParaRPr lang="ru-RU" sz="2400" b="1" dirty="0">
              <a:solidFill>
                <a:srgbClr val="1890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38">
            <a:extLst>
              <a:ext uri="{FF2B5EF4-FFF2-40B4-BE49-F238E27FC236}">
                <a16:creationId xmlns="" xmlns:a16="http://schemas.microsoft.com/office/drawing/2014/main" id="{6B601C64-C554-4FDB-A2B7-475CA65BBB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87" y="122785"/>
            <a:ext cx="544800" cy="548857"/>
          </a:xfrm>
          <a:prstGeom prst="rect">
            <a:avLst/>
          </a:prstGeom>
        </p:spPr>
      </p:pic>
      <p:sp>
        <p:nvSpPr>
          <p:cNvPr id="18" name="Slide Number Placeholder 17">
            <a:extLst>
              <a:ext uri="{FF2B5EF4-FFF2-40B4-BE49-F238E27FC236}">
                <a16:creationId xmlns="" xmlns:a16="http://schemas.microsoft.com/office/drawing/2014/main" id="{A6A07B7F-A0A1-498A-A6A4-9FC02980A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9518">
              <a:lnSpc>
                <a:spcPts val="1551"/>
              </a:lnSpc>
            </a:pPr>
            <a:fld id="{81D60167-4931-47E6-BA6A-407CBD079E47}" type="slidenum">
              <a:rPr lang="ru-RU" spc="-152"/>
              <a:pPr marL="89518">
                <a:lnSpc>
                  <a:spcPts val="1551"/>
                </a:lnSpc>
              </a:pPr>
              <a:t>12</a:t>
            </a:fld>
            <a:endParaRPr lang="ru-RU" dirty="0"/>
          </a:p>
        </p:txBody>
      </p:sp>
      <p:sp>
        <p:nvSpPr>
          <p:cNvPr id="21" name="Скругленный прямоугольник 33">
            <a:extLst>
              <a:ext uri="{FF2B5EF4-FFF2-40B4-BE49-F238E27FC236}">
                <a16:creationId xmlns="" xmlns:a16="http://schemas.microsoft.com/office/drawing/2014/main" id="{860C34B2-0437-41C6-9CE9-B61335CCA33B}"/>
              </a:ext>
            </a:extLst>
          </p:cNvPr>
          <p:cNvSpPr/>
          <p:nvPr/>
        </p:nvSpPr>
        <p:spPr>
          <a:xfrm>
            <a:off x="1177543" y="2394408"/>
            <a:ext cx="10235931" cy="888619"/>
          </a:xfrm>
          <a:prstGeom prst="roundRect">
            <a:avLst/>
          </a:prstGeom>
          <a:solidFill>
            <a:srgbClr val="E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r>
              <a:rPr lang="ru-RU" sz="2000" dirty="0" smtClean="0">
                <a:solidFill>
                  <a:schemeClr val="tx1"/>
                </a:solidFill>
              </a:rPr>
              <a:t>по телефону Кадастровой палаты по Ростовской области: </a:t>
            </a:r>
            <a:r>
              <a:rPr lang="ru-RU" sz="2000" i="1" dirty="0" smtClean="0">
                <a:solidFill>
                  <a:schemeClr val="tx2"/>
                </a:solidFill>
              </a:rPr>
              <a:t>8 (863) 210-70-08, добавочный номер 2210</a:t>
            </a:r>
          </a:p>
        </p:txBody>
      </p:sp>
      <p:pic>
        <p:nvPicPr>
          <p:cNvPr id="12" name="Graphic 13">
            <a:extLst>
              <a:ext uri="{FF2B5EF4-FFF2-40B4-BE49-F238E27FC236}">
                <a16:creationId xmlns="" xmlns:a16="http://schemas.microsoft.com/office/drawing/2014/main" id="{1643EFC9-A378-4997-ADBB-09DD8914A6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7533" y="1841136"/>
            <a:ext cx="208881" cy="216000"/>
          </a:xfrm>
          <a:prstGeom prst="rect">
            <a:avLst/>
          </a:prstGeom>
        </p:spPr>
      </p:pic>
      <p:pic>
        <p:nvPicPr>
          <p:cNvPr id="13" name="Graphic 13">
            <a:extLst>
              <a:ext uri="{FF2B5EF4-FFF2-40B4-BE49-F238E27FC236}">
                <a16:creationId xmlns="" xmlns:a16="http://schemas.microsoft.com/office/drawing/2014/main" id="{1643EFC9-A378-4997-ADBB-09DD8914A6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4680" y="2731666"/>
            <a:ext cx="208881" cy="216000"/>
          </a:xfrm>
          <a:prstGeom prst="rect">
            <a:avLst/>
          </a:prstGeom>
        </p:spPr>
      </p:pic>
      <p:pic>
        <p:nvPicPr>
          <p:cNvPr id="16" name="Graphic 13">
            <a:extLst>
              <a:ext uri="{FF2B5EF4-FFF2-40B4-BE49-F238E27FC236}">
                <a16:creationId xmlns="" xmlns:a16="http://schemas.microsoft.com/office/drawing/2014/main" id="{1643EFC9-A378-4997-ADBB-09DD8914A6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5415" y="4016491"/>
            <a:ext cx="208881" cy="216000"/>
          </a:xfrm>
          <a:prstGeom prst="rect">
            <a:avLst/>
          </a:prstGeom>
        </p:spPr>
      </p:pic>
      <p:sp>
        <p:nvSpPr>
          <p:cNvPr id="22" name="Скругленный прямоугольник 33">
            <a:extLst>
              <a:ext uri="{FF2B5EF4-FFF2-40B4-BE49-F238E27FC236}">
                <a16:creationId xmlns="" xmlns:a16="http://schemas.microsoft.com/office/drawing/2014/main" id="{860C34B2-0437-41C6-9CE9-B61335CCA33B}"/>
              </a:ext>
            </a:extLst>
          </p:cNvPr>
          <p:cNvSpPr/>
          <p:nvPr/>
        </p:nvSpPr>
        <p:spPr>
          <a:xfrm>
            <a:off x="1088221" y="3750096"/>
            <a:ext cx="10278737" cy="866788"/>
          </a:xfrm>
          <a:prstGeom prst="roundRect">
            <a:avLst/>
          </a:prstGeom>
          <a:solidFill>
            <a:srgbClr val="E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defTabSz="914312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в офисе Кадастровой палаты по Ростовской области по адресу: </a:t>
            </a:r>
            <a:r>
              <a:rPr lang="ru-RU" sz="2000" i="1" dirty="0" smtClean="0">
                <a:solidFill>
                  <a:schemeClr val="tx2"/>
                </a:solidFill>
              </a:rPr>
              <a:t>г. Ростов-на-Дону,  ул. Береговая, 11/1</a:t>
            </a:r>
          </a:p>
        </p:txBody>
      </p:sp>
    </p:spTree>
    <p:extLst>
      <p:ext uri="{BB962C8B-B14F-4D97-AF65-F5344CB8AC3E}">
        <p14:creationId xmlns="" xmlns:p14="http://schemas.microsoft.com/office/powerpoint/2010/main" val="883582656"/>
      </p:ext>
    </p:extLst>
  </p:cSld>
  <p:clrMapOvr>
    <a:masterClrMapping/>
  </p:clrMapOvr>
  <p:transition advTm="8250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38800A2-19A1-E40E-BF14-D523AEC01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Это безопасно!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9F04746-3B6E-BF2F-DB82-38DF03FB98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90889" y="1945319"/>
            <a:ext cx="9029700" cy="3044370"/>
          </a:xfrm>
        </p:spPr>
        <p:txBody>
          <a:bodyPr>
            <a:normAutofit/>
          </a:bodyPr>
          <a:lstStyle/>
          <a:p>
            <a:r>
              <a:rPr lang="ru-RU" dirty="0" smtClean="0"/>
              <a:t>Усиленная квалифицированная электронная подпись надежно защищена от подделок и создается с использованием криптографических средств, подтвержденных ФСБ РФ.</a:t>
            </a:r>
          </a:p>
          <a:p>
            <a:r>
              <a:rPr lang="ru-RU" dirty="0" smtClean="0"/>
              <a:t>Гарантом подлинности выступает корневой сертификат головного удостоверяющего центра Минкомсвязи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76906166"/>
      </p:ext>
    </p:extLst>
  </p:cSld>
  <p:clrMapOvr>
    <a:masterClrMapping/>
  </p:clrMapOvr>
  <p:transition advTm="5172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E9ABE541-0727-F381-0987-5708AD5FE20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F16F19A6-A0B0-754D-81C0-B8F46F975E8C}"/>
              </a:ext>
            </a:extLst>
          </p:cNvPr>
          <p:cNvSpPr/>
          <p:nvPr/>
        </p:nvSpPr>
        <p:spPr>
          <a:xfrm>
            <a:off x="603887" y="2280492"/>
            <a:ext cx="8868579" cy="22915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МЫ ТАМ,                      </a:t>
            </a:r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CDB4374-DDD0-814C-9034-D475A44E6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75" y="145007"/>
            <a:ext cx="4673246" cy="1749893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F16F19A6-A0B0-754D-81C0-B8F46F975E8C}"/>
              </a:ext>
            </a:extLst>
          </p:cNvPr>
          <p:cNvSpPr/>
          <p:nvPr/>
        </p:nvSpPr>
        <p:spPr>
          <a:xfrm>
            <a:off x="3013510" y="2809609"/>
            <a:ext cx="8619826" cy="317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ГДЕ ЛЮДИ</a:t>
            </a:r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0666603"/>
      </p:ext>
    </p:extLst>
  </p:cSld>
  <p:clrMapOvr>
    <a:masterClrMapping/>
  </p:clrMapOvr>
  <p:transition advTm="10031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D3FADD6D-0782-E642-97F8-047BA47A1D3C}"/>
              </a:ext>
            </a:extLst>
          </p:cNvPr>
          <p:cNvSpPr/>
          <p:nvPr/>
        </p:nvSpPr>
        <p:spPr>
          <a:xfrm>
            <a:off x="-1" y="0"/>
            <a:ext cx="12192001" cy="787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2000" sy="102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25" name="Скругленный прямоугольник 33">
            <a:extLst>
              <a:ext uri="{FF2B5EF4-FFF2-40B4-BE49-F238E27FC236}">
                <a16:creationId xmlns="" xmlns:a16="http://schemas.microsoft.com/office/drawing/2014/main" id="{860C34B2-0437-41C6-9CE9-B61335CCA33B}"/>
              </a:ext>
            </a:extLst>
          </p:cNvPr>
          <p:cNvSpPr/>
          <p:nvPr/>
        </p:nvSpPr>
        <p:spPr>
          <a:xfrm>
            <a:off x="1092062" y="1274156"/>
            <a:ext cx="9549008" cy="1502095"/>
          </a:xfrm>
          <a:prstGeom prst="roundRect">
            <a:avLst/>
          </a:prstGeom>
          <a:solidFill>
            <a:srgbClr val="E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defTabSz="914312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по выездному приему и курьерской доставке заявлений о кадастровом учете и (или) регистрации прав и прилагаемых к ним документов : </a:t>
            </a:r>
            <a:r>
              <a:rPr lang="ru-RU" sz="2000" i="1" dirty="0" smtClean="0">
                <a:solidFill>
                  <a:schemeClr val="tx1"/>
                </a:solidFill>
              </a:rPr>
              <a:t>от 1000 руб.</a:t>
            </a:r>
            <a:r>
              <a:rPr lang="en-US" sz="2000" i="1" dirty="0" smtClean="0">
                <a:solidFill>
                  <a:schemeClr val="tx1"/>
                </a:solidFill>
              </a:rPr>
              <a:t>*</a:t>
            </a:r>
            <a:endParaRPr lang="ru-RU" sz="1867" i="1" dirty="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11" name="Прямоугольник 36"/>
          <p:cNvSpPr/>
          <p:nvPr/>
        </p:nvSpPr>
        <p:spPr bwMode="auto">
          <a:xfrm>
            <a:off x="812801" y="174101"/>
            <a:ext cx="10939521" cy="461665"/>
          </a:xfrm>
          <a:prstGeom prst="rect">
            <a:avLst/>
          </a:prstGeom>
        </p:spPr>
        <p:txBody>
          <a:bodyPr lIns="65308" tIns="32655" rIns="65308" bIns="32655">
            <a:noAutofit/>
          </a:bodyPr>
          <a:lstStyle/>
          <a:p>
            <a:pPr defTabSz="1219170"/>
            <a:r>
              <a:rPr lang="ru-RU" sz="2400" b="1" dirty="0" smtClean="0">
                <a:solidFill>
                  <a:srgbClr val="1890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Кадастровая палата по Ростовской области оказывает услуги:</a:t>
            </a:r>
            <a:endParaRPr lang="ru-RU" sz="2400" b="1" dirty="0">
              <a:solidFill>
                <a:srgbClr val="1890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38">
            <a:extLst>
              <a:ext uri="{FF2B5EF4-FFF2-40B4-BE49-F238E27FC236}">
                <a16:creationId xmlns="" xmlns:a16="http://schemas.microsoft.com/office/drawing/2014/main" id="{6B601C64-C554-4FDB-A2B7-475CA65BBB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87" y="122785"/>
            <a:ext cx="544800" cy="548857"/>
          </a:xfrm>
          <a:prstGeom prst="rect">
            <a:avLst/>
          </a:prstGeom>
        </p:spPr>
      </p:pic>
      <p:sp>
        <p:nvSpPr>
          <p:cNvPr id="18" name="Slide Number Placeholder 17">
            <a:extLst>
              <a:ext uri="{FF2B5EF4-FFF2-40B4-BE49-F238E27FC236}">
                <a16:creationId xmlns="" xmlns:a16="http://schemas.microsoft.com/office/drawing/2014/main" id="{A6A07B7F-A0A1-498A-A6A4-9FC02980A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9518">
              <a:lnSpc>
                <a:spcPts val="1551"/>
              </a:lnSpc>
            </a:pPr>
            <a:fld id="{81D60167-4931-47E6-BA6A-407CBD079E47}" type="slidenum">
              <a:rPr lang="ru-RU" spc="-152"/>
              <a:pPr marL="89518">
                <a:lnSpc>
                  <a:spcPts val="1551"/>
                </a:lnSpc>
              </a:pPr>
              <a:t>2</a:t>
            </a:fld>
            <a:endParaRPr lang="ru-RU" dirty="0"/>
          </a:p>
        </p:txBody>
      </p:sp>
      <p:sp>
        <p:nvSpPr>
          <p:cNvPr id="21" name="Скругленный прямоугольник 33">
            <a:extLst>
              <a:ext uri="{FF2B5EF4-FFF2-40B4-BE49-F238E27FC236}">
                <a16:creationId xmlns="" xmlns:a16="http://schemas.microsoft.com/office/drawing/2014/main" id="{860C34B2-0437-41C6-9CE9-B61335CCA33B}"/>
              </a:ext>
            </a:extLst>
          </p:cNvPr>
          <p:cNvSpPr/>
          <p:nvPr/>
        </p:nvSpPr>
        <p:spPr>
          <a:xfrm>
            <a:off x="1111171" y="2918048"/>
            <a:ext cx="9549008" cy="1362344"/>
          </a:xfrm>
          <a:prstGeom prst="roundRect">
            <a:avLst/>
          </a:prstGeom>
          <a:solidFill>
            <a:srgbClr val="E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r>
              <a:rPr lang="ru-RU" sz="2000" dirty="0" smtClean="0">
                <a:solidFill>
                  <a:schemeClr val="tx1"/>
                </a:solidFill>
              </a:rPr>
              <a:t>по выездному приему и курьерской доставке документов по запросам сведений из ЕГРН: </a:t>
            </a:r>
            <a:r>
              <a:rPr lang="ru-RU" sz="2000" i="1" dirty="0" smtClean="0">
                <a:solidFill>
                  <a:schemeClr val="tx1"/>
                </a:solidFill>
              </a:rPr>
              <a:t>от 900 руб.</a:t>
            </a:r>
            <a:r>
              <a:rPr lang="en-US" sz="2000" i="1" dirty="0" smtClean="0">
                <a:solidFill>
                  <a:schemeClr val="tx1"/>
                </a:solidFill>
              </a:rPr>
              <a:t>*</a:t>
            </a:r>
            <a:endParaRPr lang="ru-RU" sz="2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33">
            <a:extLst>
              <a:ext uri="{FF2B5EF4-FFF2-40B4-BE49-F238E27FC236}">
                <a16:creationId xmlns="" xmlns:a16="http://schemas.microsoft.com/office/drawing/2014/main" id="{860C34B2-0437-41C6-9CE9-B61335CCA33B}"/>
              </a:ext>
            </a:extLst>
          </p:cNvPr>
          <p:cNvSpPr/>
          <p:nvPr/>
        </p:nvSpPr>
        <p:spPr>
          <a:xfrm>
            <a:off x="1079618" y="4458023"/>
            <a:ext cx="9561860" cy="1740665"/>
          </a:xfrm>
          <a:prstGeom prst="roundRect">
            <a:avLst/>
          </a:prstGeom>
          <a:solidFill>
            <a:srgbClr val="E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defTabSz="914312">
              <a:buFont typeface="Arial" charset="0"/>
              <a:buChar char="•"/>
              <a:defRPr/>
            </a:pPr>
            <a:r>
              <a:rPr lang="ru-RU" sz="2000" i="1" dirty="0" smtClean="0">
                <a:solidFill>
                  <a:schemeClr val="tx1"/>
                </a:solidFill>
              </a:rPr>
              <a:t>Стоимость услуги соразмерна количеству представленных пакетов документов. </a:t>
            </a:r>
          </a:p>
          <a:p>
            <a:pPr defTabSz="914312">
              <a:buFont typeface="Arial" charset="0"/>
              <a:buChar char="•"/>
              <a:defRPr/>
            </a:pPr>
            <a:r>
              <a:rPr lang="ru-RU" sz="2000" i="1" dirty="0" smtClean="0">
                <a:solidFill>
                  <a:schemeClr val="tx1"/>
                </a:solidFill>
              </a:rPr>
              <a:t>Услуги – бесплатно: ветеранам и инвалидам ВОВ, детям-инвалидам, инвалидам с детства </a:t>
            </a:r>
            <a:r>
              <a:rPr lang="en-US" sz="2000" i="1" dirty="0" smtClean="0">
                <a:solidFill>
                  <a:schemeClr val="tx1"/>
                </a:solidFill>
              </a:rPr>
              <a:t>I</a:t>
            </a:r>
            <a:r>
              <a:rPr lang="ru-RU" sz="2000" i="1" dirty="0" smtClean="0">
                <a:solidFill>
                  <a:schemeClr val="tx1"/>
                </a:solidFill>
              </a:rPr>
              <a:t> группы, инвалидам </a:t>
            </a:r>
            <a:r>
              <a:rPr lang="en-US" sz="2000" i="1" dirty="0" smtClean="0">
                <a:solidFill>
                  <a:schemeClr val="tx1"/>
                </a:solidFill>
              </a:rPr>
              <a:t>I</a:t>
            </a:r>
            <a:r>
              <a:rPr lang="ru-RU" sz="2000" i="1" dirty="0" smtClean="0">
                <a:solidFill>
                  <a:schemeClr val="tx1"/>
                </a:solidFill>
              </a:rPr>
              <a:t> и </a:t>
            </a:r>
            <a:r>
              <a:rPr lang="en-US" sz="2000" i="1" dirty="0" smtClean="0">
                <a:solidFill>
                  <a:schemeClr val="tx1"/>
                </a:solidFill>
              </a:rPr>
              <a:t>II</a:t>
            </a:r>
            <a:r>
              <a:rPr lang="ru-RU" sz="2000" i="1" dirty="0" smtClean="0">
                <a:solidFill>
                  <a:schemeClr val="tx1"/>
                </a:solidFill>
              </a:rPr>
              <a:t> групп - при предъявлении ими соответствующих документов. </a:t>
            </a:r>
          </a:p>
          <a:p>
            <a:pPr defTabSz="914312">
              <a:defRPr/>
            </a:pPr>
            <a:endParaRPr lang="ru-RU" sz="1867" dirty="0">
              <a:solidFill>
                <a:schemeClr val="tx1"/>
              </a:solidFill>
              <a:latin typeface="Calibri" panose="020F0502020204030204"/>
            </a:endParaRPr>
          </a:p>
        </p:txBody>
      </p:sp>
      <p:cxnSp>
        <p:nvCxnSpPr>
          <p:cNvPr id="27" name="Straight Arrow Connector 16">
            <a:extLst>
              <a:ext uri="{FF2B5EF4-FFF2-40B4-BE49-F238E27FC236}">
                <a16:creationId xmlns="" xmlns:a16="http://schemas.microsoft.com/office/drawing/2014/main" id="{35E10BB9-2B90-4DD8-845D-FE3D4CBB0983}"/>
              </a:ext>
            </a:extLst>
          </p:cNvPr>
          <p:cNvCxnSpPr>
            <a:cxnSpLocks/>
          </p:cNvCxnSpPr>
          <p:nvPr/>
        </p:nvCxnSpPr>
        <p:spPr>
          <a:xfrm>
            <a:off x="379727" y="1912202"/>
            <a:ext cx="620712" cy="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16">
            <a:extLst>
              <a:ext uri="{FF2B5EF4-FFF2-40B4-BE49-F238E27FC236}">
                <a16:creationId xmlns="" xmlns:a16="http://schemas.microsoft.com/office/drawing/2014/main" id="{35E10BB9-2B90-4DD8-845D-FE3D4CBB0983}"/>
              </a:ext>
            </a:extLst>
          </p:cNvPr>
          <p:cNvCxnSpPr>
            <a:cxnSpLocks/>
          </p:cNvCxnSpPr>
          <p:nvPr/>
        </p:nvCxnSpPr>
        <p:spPr>
          <a:xfrm>
            <a:off x="368711" y="5378978"/>
            <a:ext cx="620712" cy="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16">
            <a:extLst>
              <a:ext uri="{FF2B5EF4-FFF2-40B4-BE49-F238E27FC236}">
                <a16:creationId xmlns="" xmlns:a16="http://schemas.microsoft.com/office/drawing/2014/main" id="{35E10BB9-2B90-4DD8-845D-FE3D4CBB0983}"/>
              </a:ext>
            </a:extLst>
          </p:cNvPr>
          <p:cNvCxnSpPr>
            <a:cxnSpLocks/>
          </p:cNvCxnSpPr>
          <p:nvPr/>
        </p:nvCxnSpPr>
        <p:spPr>
          <a:xfrm>
            <a:off x="411486" y="3691834"/>
            <a:ext cx="620712" cy="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83582656"/>
      </p:ext>
    </p:extLst>
  </p:cSld>
  <p:clrMapOvr>
    <a:masterClrMapping/>
  </p:clrMapOvr>
  <p:transition advTm="7187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D3FADD6D-0782-E642-97F8-047BA47A1D3C}"/>
              </a:ext>
            </a:extLst>
          </p:cNvPr>
          <p:cNvSpPr/>
          <p:nvPr/>
        </p:nvSpPr>
        <p:spPr>
          <a:xfrm>
            <a:off x="-1" y="0"/>
            <a:ext cx="12192001" cy="787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2000" sy="102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25" name="Скругленный прямоугольник 33">
            <a:extLst>
              <a:ext uri="{FF2B5EF4-FFF2-40B4-BE49-F238E27FC236}">
                <a16:creationId xmlns="" xmlns:a16="http://schemas.microsoft.com/office/drawing/2014/main" id="{860C34B2-0437-41C6-9CE9-B61335CCA33B}"/>
              </a:ext>
            </a:extLst>
          </p:cNvPr>
          <p:cNvSpPr/>
          <p:nvPr/>
        </p:nvSpPr>
        <p:spPr>
          <a:xfrm>
            <a:off x="1167788" y="1274156"/>
            <a:ext cx="10333822" cy="918201"/>
          </a:xfrm>
          <a:prstGeom prst="roundRect">
            <a:avLst/>
          </a:prstGeom>
          <a:solidFill>
            <a:srgbClr val="E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defTabSz="914312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посредством сервиса выездного обслуживания</a:t>
            </a:r>
            <a:r>
              <a:rPr lang="ru-RU" sz="2000" i="1" dirty="0" smtClean="0">
                <a:solidFill>
                  <a:schemeClr val="tx1"/>
                </a:solidFill>
              </a:rPr>
              <a:t>: </a:t>
            </a:r>
            <a:r>
              <a:rPr lang="ru-RU" sz="2000" i="1" dirty="0" smtClean="0">
                <a:solidFill>
                  <a:schemeClr val="tx1"/>
                </a:solidFill>
                <a:hlinkClick r:id="rId3"/>
              </a:rPr>
              <a:t>https://svo.kadastr.ru/</a:t>
            </a:r>
            <a:endParaRPr lang="ru-RU" sz="2000" i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36"/>
          <p:cNvSpPr/>
          <p:nvPr/>
        </p:nvSpPr>
        <p:spPr bwMode="auto">
          <a:xfrm>
            <a:off x="812801" y="174101"/>
            <a:ext cx="10939521" cy="461665"/>
          </a:xfrm>
          <a:prstGeom prst="rect">
            <a:avLst/>
          </a:prstGeom>
        </p:spPr>
        <p:txBody>
          <a:bodyPr lIns="65308" tIns="32655" rIns="65308" bIns="32655">
            <a:noAutofit/>
          </a:bodyPr>
          <a:lstStyle/>
          <a:p>
            <a:pPr defTabSz="1219170"/>
            <a:r>
              <a:rPr lang="ru-RU" sz="2400" b="1" dirty="0" smtClean="0">
                <a:solidFill>
                  <a:srgbClr val="1890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можно заказать одним из способов:</a:t>
            </a:r>
            <a:endParaRPr lang="ru-RU" sz="2400" b="1" dirty="0">
              <a:solidFill>
                <a:srgbClr val="1890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38">
            <a:extLst>
              <a:ext uri="{FF2B5EF4-FFF2-40B4-BE49-F238E27FC236}">
                <a16:creationId xmlns="" xmlns:a16="http://schemas.microsoft.com/office/drawing/2014/main" id="{6B601C64-C554-4FDB-A2B7-475CA65BBB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87" y="122785"/>
            <a:ext cx="544800" cy="548857"/>
          </a:xfrm>
          <a:prstGeom prst="rect">
            <a:avLst/>
          </a:prstGeom>
        </p:spPr>
      </p:pic>
      <p:sp>
        <p:nvSpPr>
          <p:cNvPr id="18" name="Slide Number Placeholder 17">
            <a:extLst>
              <a:ext uri="{FF2B5EF4-FFF2-40B4-BE49-F238E27FC236}">
                <a16:creationId xmlns="" xmlns:a16="http://schemas.microsoft.com/office/drawing/2014/main" id="{A6A07B7F-A0A1-498A-A6A4-9FC02980A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9518">
              <a:lnSpc>
                <a:spcPts val="1551"/>
              </a:lnSpc>
            </a:pPr>
            <a:fld id="{81D60167-4931-47E6-BA6A-407CBD079E47}" type="slidenum">
              <a:rPr lang="ru-RU" spc="-152"/>
              <a:pPr marL="89518">
                <a:lnSpc>
                  <a:spcPts val="1551"/>
                </a:lnSpc>
              </a:pPr>
              <a:t>3</a:t>
            </a:fld>
            <a:endParaRPr lang="ru-RU" dirty="0"/>
          </a:p>
        </p:txBody>
      </p:sp>
      <p:sp>
        <p:nvSpPr>
          <p:cNvPr id="21" name="Скругленный прямоугольник 33">
            <a:extLst>
              <a:ext uri="{FF2B5EF4-FFF2-40B4-BE49-F238E27FC236}">
                <a16:creationId xmlns="" xmlns:a16="http://schemas.microsoft.com/office/drawing/2014/main" id="{860C34B2-0437-41C6-9CE9-B61335CCA33B}"/>
              </a:ext>
            </a:extLst>
          </p:cNvPr>
          <p:cNvSpPr/>
          <p:nvPr/>
        </p:nvSpPr>
        <p:spPr>
          <a:xfrm>
            <a:off x="1177543" y="2394408"/>
            <a:ext cx="10348413" cy="888619"/>
          </a:xfrm>
          <a:prstGeom prst="roundRect">
            <a:avLst/>
          </a:prstGeom>
          <a:solidFill>
            <a:srgbClr val="E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r>
              <a:rPr lang="ru-RU" sz="2000" dirty="0" smtClean="0">
                <a:solidFill>
                  <a:schemeClr val="tx1"/>
                </a:solidFill>
              </a:rPr>
              <a:t>по телефону Кадастровой палаты по Ростовской области: </a:t>
            </a:r>
            <a:r>
              <a:rPr lang="ru-RU" sz="2000" i="1" dirty="0" smtClean="0">
                <a:solidFill>
                  <a:schemeClr val="tx2"/>
                </a:solidFill>
              </a:rPr>
              <a:t>8 (863) 210-70-08, </a:t>
            </a:r>
            <a:r>
              <a:rPr lang="ru-RU" sz="2000" dirty="0" smtClean="0">
                <a:solidFill>
                  <a:schemeClr val="tx1"/>
                </a:solidFill>
              </a:rPr>
              <a:t>добавочный номер </a:t>
            </a:r>
            <a:r>
              <a:rPr lang="ru-RU" sz="2000" i="1" dirty="0" smtClean="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24" name="Скругленный прямоугольник 33">
            <a:extLst>
              <a:ext uri="{FF2B5EF4-FFF2-40B4-BE49-F238E27FC236}">
                <a16:creationId xmlns="" xmlns:a16="http://schemas.microsoft.com/office/drawing/2014/main" id="{860C34B2-0437-41C6-9CE9-B61335CCA33B}"/>
              </a:ext>
            </a:extLst>
          </p:cNvPr>
          <p:cNvSpPr/>
          <p:nvPr/>
        </p:nvSpPr>
        <p:spPr>
          <a:xfrm>
            <a:off x="1189822" y="3495552"/>
            <a:ext cx="10322805" cy="955264"/>
          </a:xfrm>
          <a:prstGeom prst="roundRect">
            <a:avLst/>
          </a:prstGeom>
          <a:solidFill>
            <a:srgbClr val="E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r>
              <a:rPr lang="ru-RU" sz="2000" dirty="0" smtClean="0">
                <a:solidFill>
                  <a:schemeClr val="tx1"/>
                </a:solidFill>
              </a:rPr>
              <a:t>по телефону Ведомственного центра телефонного обслуживания: </a:t>
            </a:r>
            <a:r>
              <a:rPr lang="ru-RU" sz="2000" i="1" dirty="0" smtClean="0">
                <a:solidFill>
                  <a:schemeClr val="tx2"/>
                </a:solidFill>
              </a:rPr>
              <a:t>8 (800) 100-34-34</a:t>
            </a:r>
          </a:p>
        </p:txBody>
      </p:sp>
      <p:pic>
        <p:nvPicPr>
          <p:cNvPr id="12" name="Graphic 13">
            <a:extLst>
              <a:ext uri="{FF2B5EF4-FFF2-40B4-BE49-F238E27FC236}">
                <a16:creationId xmlns="" xmlns:a16="http://schemas.microsoft.com/office/drawing/2014/main" id="{1643EFC9-A378-4997-ADBB-09DD8914A6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4955" y="1795981"/>
            <a:ext cx="208881" cy="216000"/>
          </a:xfrm>
          <a:prstGeom prst="rect">
            <a:avLst/>
          </a:prstGeom>
        </p:spPr>
      </p:pic>
      <p:pic>
        <p:nvPicPr>
          <p:cNvPr id="13" name="Graphic 13">
            <a:extLst>
              <a:ext uri="{FF2B5EF4-FFF2-40B4-BE49-F238E27FC236}">
                <a16:creationId xmlns="" xmlns:a16="http://schemas.microsoft.com/office/drawing/2014/main" id="{1643EFC9-A378-4997-ADBB-09DD8914A6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0815" y="2697800"/>
            <a:ext cx="208881" cy="216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="" xmlns:a16="http://schemas.microsoft.com/office/drawing/2014/main" id="{1643EFC9-A378-4997-ADBB-09DD8914A6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4678" y="3789081"/>
            <a:ext cx="208881" cy="216000"/>
          </a:xfrm>
          <a:prstGeom prst="rect">
            <a:avLst/>
          </a:prstGeom>
        </p:spPr>
      </p:pic>
      <p:pic>
        <p:nvPicPr>
          <p:cNvPr id="16" name="Graphic 13">
            <a:extLst>
              <a:ext uri="{FF2B5EF4-FFF2-40B4-BE49-F238E27FC236}">
                <a16:creationId xmlns="" xmlns:a16="http://schemas.microsoft.com/office/drawing/2014/main" id="{1643EFC9-A378-4997-ADBB-09DD8914A6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1549" y="5043780"/>
            <a:ext cx="208881" cy="216000"/>
          </a:xfrm>
          <a:prstGeom prst="rect">
            <a:avLst/>
          </a:prstGeom>
        </p:spPr>
      </p:pic>
      <p:sp>
        <p:nvSpPr>
          <p:cNvPr id="22" name="Скругленный прямоугольник 33">
            <a:extLst>
              <a:ext uri="{FF2B5EF4-FFF2-40B4-BE49-F238E27FC236}">
                <a16:creationId xmlns="" xmlns:a16="http://schemas.microsoft.com/office/drawing/2014/main" id="{860C34B2-0437-41C6-9CE9-B61335CCA33B}"/>
              </a:ext>
            </a:extLst>
          </p:cNvPr>
          <p:cNvSpPr/>
          <p:nvPr/>
        </p:nvSpPr>
        <p:spPr>
          <a:xfrm>
            <a:off x="1189821" y="4811250"/>
            <a:ext cx="10347423" cy="866788"/>
          </a:xfrm>
          <a:prstGeom prst="roundRect">
            <a:avLst/>
          </a:prstGeom>
          <a:solidFill>
            <a:srgbClr val="E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defTabSz="914312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в офисе Кадастровой палаты по Ростовской области по адресу: </a:t>
            </a:r>
            <a:r>
              <a:rPr lang="ru-RU" sz="2000" i="1" dirty="0" smtClean="0">
                <a:solidFill>
                  <a:schemeClr val="tx2"/>
                </a:solidFill>
              </a:rPr>
              <a:t>г. Ростов-на-Дону,  ул. Береговая, 11/1</a:t>
            </a:r>
          </a:p>
        </p:txBody>
      </p:sp>
    </p:spTree>
    <p:extLst>
      <p:ext uri="{BB962C8B-B14F-4D97-AF65-F5344CB8AC3E}">
        <p14:creationId xmlns="" xmlns:p14="http://schemas.microsoft.com/office/powerpoint/2010/main" val="883582656"/>
      </p:ext>
    </p:extLst>
  </p:cSld>
  <p:clrMapOvr>
    <a:masterClrMapping/>
  </p:clrMapOvr>
  <p:transition advTm="7172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D3FADD6D-0782-E642-97F8-047BA47A1D3C}"/>
              </a:ext>
            </a:extLst>
          </p:cNvPr>
          <p:cNvSpPr/>
          <p:nvPr/>
        </p:nvSpPr>
        <p:spPr>
          <a:xfrm>
            <a:off x="-1" y="0"/>
            <a:ext cx="12192001" cy="787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2000" sy="102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25" name="Скругленный прямоугольник 33">
            <a:extLst>
              <a:ext uri="{FF2B5EF4-FFF2-40B4-BE49-F238E27FC236}">
                <a16:creationId xmlns="" xmlns:a16="http://schemas.microsoft.com/office/drawing/2014/main" id="{860C34B2-0437-41C6-9CE9-B61335CCA33B}"/>
              </a:ext>
            </a:extLst>
          </p:cNvPr>
          <p:cNvSpPr/>
          <p:nvPr/>
        </p:nvSpPr>
        <p:spPr>
          <a:xfrm>
            <a:off x="1487277" y="1593646"/>
            <a:ext cx="6004193" cy="918201"/>
          </a:xfrm>
          <a:prstGeom prst="roundRect">
            <a:avLst/>
          </a:prstGeom>
          <a:solidFill>
            <a:srgbClr val="E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defTabSz="914312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гарантия госучреждения</a:t>
            </a:r>
          </a:p>
        </p:txBody>
      </p:sp>
      <p:sp>
        <p:nvSpPr>
          <p:cNvPr id="11" name="Прямоугольник 36"/>
          <p:cNvSpPr/>
          <p:nvPr/>
        </p:nvSpPr>
        <p:spPr bwMode="auto">
          <a:xfrm>
            <a:off x="812801" y="174101"/>
            <a:ext cx="10939521" cy="461665"/>
          </a:xfrm>
          <a:prstGeom prst="rect">
            <a:avLst/>
          </a:prstGeom>
        </p:spPr>
        <p:txBody>
          <a:bodyPr lIns="65308" tIns="32655" rIns="65308" bIns="32655">
            <a:noAutofit/>
          </a:bodyPr>
          <a:lstStyle/>
          <a:p>
            <a:pPr defTabSz="1219170"/>
            <a:r>
              <a:rPr lang="ru-RU" sz="2400" b="1" dirty="0" smtClean="0">
                <a:solidFill>
                  <a:srgbClr val="1890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 преимущества:</a:t>
            </a:r>
            <a:endParaRPr lang="ru-RU" sz="2400" b="1" dirty="0">
              <a:solidFill>
                <a:srgbClr val="1890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38">
            <a:extLst>
              <a:ext uri="{FF2B5EF4-FFF2-40B4-BE49-F238E27FC236}">
                <a16:creationId xmlns="" xmlns:a16="http://schemas.microsoft.com/office/drawing/2014/main" id="{6B601C64-C554-4FDB-A2B7-475CA65BBB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87" y="122785"/>
            <a:ext cx="544800" cy="548857"/>
          </a:xfrm>
          <a:prstGeom prst="rect">
            <a:avLst/>
          </a:prstGeom>
        </p:spPr>
      </p:pic>
      <p:sp>
        <p:nvSpPr>
          <p:cNvPr id="18" name="Slide Number Placeholder 17">
            <a:extLst>
              <a:ext uri="{FF2B5EF4-FFF2-40B4-BE49-F238E27FC236}">
                <a16:creationId xmlns="" xmlns:a16="http://schemas.microsoft.com/office/drawing/2014/main" id="{A6A07B7F-A0A1-498A-A6A4-9FC02980A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9518">
              <a:lnSpc>
                <a:spcPts val="1551"/>
              </a:lnSpc>
            </a:pPr>
            <a:fld id="{81D60167-4931-47E6-BA6A-407CBD079E47}" type="slidenum">
              <a:rPr lang="ru-RU" spc="-152"/>
              <a:pPr marL="89518">
                <a:lnSpc>
                  <a:spcPts val="1551"/>
                </a:lnSpc>
              </a:pPr>
              <a:t>4</a:t>
            </a:fld>
            <a:endParaRPr lang="ru-RU" dirty="0"/>
          </a:p>
        </p:txBody>
      </p:sp>
      <p:sp>
        <p:nvSpPr>
          <p:cNvPr id="21" name="Скругленный прямоугольник 33">
            <a:extLst>
              <a:ext uri="{FF2B5EF4-FFF2-40B4-BE49-F238E27FC236}">
                <a16:creationId xmlns="" xmlns:a16="http://schemas.microsoft.com/office/drawing/2014/main" id="{860C34B2-0437-41C6-9CE9-B61335CCA33B}"/>
              </a:ext>
            </a:extLst>
          </p:cNvPr>
          <p:cNvSpPr/>
          <p:nvPr/>
        </p:nvSpPr>
        <p:spPr>
          <a:xfrm>
            <a:off x="1475000" y="2890166"/>
            <a:ext cx="6027488" cy="888619"/>
          </a:xfrm>
          <a:prstGeom prst="roundRect">
            <a:avLst/>
          </a:prstGeom>
          <a:solidFill>
            <a:srgbClr val="E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r>
              <a:rPr lang="ru-RU" sz="2000" dirty="0" smtClean="0">
                <a:solidFill>
                  <a:schemeClr val="tx1"/>
                </a:solidFill>
              </a:rPr>
              <a:t>специалисты с многолетним опытом в сфере кадастрового учета недвижимости</a:t>
            </a:r>
            <a:r>
              <a:rPr lang="ru-RU" sz="2000" b="1" cap="all" dirty="0" smtClean="0"/>
              <a:t>,</a:t>
            </a:r>
          </a:p>
        </p:txBody>
      </p:sp>
      <p:pic>
        <p:nvPicPr>
          <p:cNvPr id="20" name="Graphic 14">
            <a:extLst>
              <a:ext uri="{FF2B5EF4-FFF2-40B4-BE49-F238E27FC236}">
                <a16:creationId xmlns="" xmlns:a16="http://schemas.microsoft.com/office/drawing/2014/main" id="{FF1B7714-0703-4461-805A-654F2C5E1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2339" y="2016224"/>
            <a:ext cx="208881" cy="216000"/>
          </a:xfrm>
          <a:prstGeom prst="rect">
            <a:avLst/>
          </a:prstGeom>
        </p:spPr>
      </p:pic>
      <p:pic>
        <p:nvPicPr>
          <p:cNvPr id="23" name="Graphic 14">
            <a:extLst>
              <a:ext uri="{FF2B5EF4-FFF2-40B4-BE49-F238E27FC236}">
                <a16:creationId xmlns="" xmlns:a16="http://schemas.microsoft.com/office/drawing/2014/main" id="{FF1B7714-0703-4461-805A-654F2C5E1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5186" y="4526505"/>
            <a:ext cx="208881" cy="216000"/>
          </a:xfrm>
          <a:prstGeom prst="rect">
            <a:avLst/>
          </a:prstGeom>
        </p:spPr>
      </p:pic>
      <p:pic>
        <p:nvPicPr>
          <p:cNvPr id="26" name="Graphic 14">
            <a:extLst>
              <a:ext uri="{FF2B5EF4-FFF2-40B4-BE49-F238E27FC236}">
                <a16:creationId xmlns="" xmlns:a16="http://schemas.microsoft.com/office/drawing/2014/main" id="{FF1B7714-0703-4461-805A-654F2C5E1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1316" y="3246713"/>
            <a:ext cx="208881" cy="216000"/>
          </a:xfrm>
          <a:prstGeom prst="rect">
            <a:avLst/>
          </a:prstGeom>
        </p:spPr>
      </p:pic>
      <p:sp>
        <p:nvSpPr>
          <p:cNvPr id="27" name="Скругленный прямоугольник 33">
            <a:extLst>
              <a:ext uri="{FF2B5EF4-FFF2-40B4-BE49-F238E27FC236}">
                <a16:creationId xmlns="" xmlns:a16="http://schemas.microsoft.com/office/drawing/2014/main" id="{860C34B2-0437-41C6-9CE9-B61335CCA33B}"/>
              </a:ext>
            </a:extLst>
          </p:cNvPr>
          <p:cNvSpPr/>
          <p:nvPr/>
        </p:nvSpPr>
        <p:spPr>
          <a:xfrm>
            <a:off x="1473163" y="4199338"/>
            <a:ext cx="6073391" cy="888619"/>
          </a:xfrm>
          <a:prstGeom prst="roundRect">
            <a:avLst/>
          </a:prstGeom>
          <a:solidFill>
            <a:srgbClr val="E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r>
              <a:rPr lang="ru-RU" sz="2000" dirty="0" smtClean="0">
                <a:solidFill>
                  <a:schemeClr val="tx1"/>
                </a:solidFill>
              </a:rPr>
              <a:t>доступные цены</a:t>
            </a:r>
            <a:endParaRPr lang="ru-RU" sz="2000" b="1" cap="all" dirty="0" smtClean="0"/>
          </a:p>
        </p:txBody>
      </p:sp>
      <p:sp>
        <p:nvSpPr>
          <p:cNvPr id="12" name="Скругленный прямоугольник 33">
            <a:extLst>
              <a:ext uri="{FF2B5EF4-FFF2-40B4-BE49-F238E27FC236}">
                <a16:creationId xmlns="" xmlns:a16="http://schemas.microsoft.com/office/drawing/2014/main" id="{860C34B2-0437-41C6-9CE9-B61335CCA33B}"/>
              </a:ext>
            </a:extLst>
          </p:cNvPr>
          <p:cNvSpPr/>
          <p:nvPr/>
        </p:nvSpPr>
        <p:spPr>
          <a:xfrm>
            <a:off x="1504377" y="5442408"/>
            <a:ext cx="6073391" cy="888619"/>
          </a:xfrm>
          <a:prstGeom prst="roundRect">
            <a:avLst/>
          </a:prstGeom>
          <a:solidFill>
            <a:srgbClr val="E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r>
              <a:rPr lang="ru-RU" sz="2000" dirty="0" smtClean="0">
                <a:solidFill>
                  <a:schemeClr val="tx1"/>
                </a:solidFill>
              </a:rPr>
              <a:t>разветвленная сеть: 48 офисов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на территории Ростовской области</a:t>
            </a:r>
            <a:endParaRPr lang="ru-RU" sz="2000" b="1" cap="all" dirty="0" smtClean="0"/>
          </a:p>
        </p:txBody>
      </p:sp>
      <p:pic>
        <p:nvPicPr>
          <p:cNvPr id="13" name="Graphic 14">
            <a:extLst>
              <a:ext uri="{FF2B5EF4-FFF2-40B4-BE49-F238E27FC236}">
                <a16:creationId xmlns="" xmlns:a16="http://schemas.microsoft.com/office/drawing/2014/main" id="{FF1B7714-0703-4461-805A-654F2C5E1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9010" y="5799089"/>
            <a:ext cx="208881" cy="216000"/>
          </a:xfrm>
          <a:prstGeom prst="rect">
            <a:avLst/>
          </a:prstGeom>
        </p:spPr>
      </p:pic>
      <p:pic>
        <p:nvPicPr>
          <p:cNvPr id="1026" name="Picture 2" descr="C:\Users\YSHarkovskaya\Desktop\Скриншот 09-06-2022 17003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32700" y="1495315"/>
            <a:ext cx="4096456" cy="42276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83582656"/>
      </p:ext>
    </p:extLst>
  </p:cSld>
  <p:clrMapOvr>
    <a:masterClrMapping/>
  </p:clrMapOvr>
  <p:transition advTm="5297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23">
            <a:extLst>
              <a:ext uri="{FF2B5EF4-FFF2-40B4-BE49-F238E27FC236}">
                <a16:creationId xmlns="" xmlns:a16="http://schemas.microsoft.com/office/drawing/2014/main" id="{A9B09BA1-15E5-41C9-86CB-351A4FB7B83B}"/>
              </a:ext>
            </a:extLst>
          </p:cNvPr>
          <p:cNvSpPr/>
          <p:nvPr/>
        </p:nvSpPr>
        <p:spPr>
          <a:xfrm>
            <a:off x="1286931" y="5441244"/>
            <a:ext cx="3917248" cy="92568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14300">
              <a:schemeClr val="accent1">
                <a:satMod val="175000"/>
                <a:alpha val="31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 smtClean="0">
              <a:solidFill>
                <a:srgbClr val="000000"/>
              </a:solidFill>
            </a:endParaRPr>
          </a:p>
          <a:p>
            <a:endParaRPr lang="ru-RU" sz="2000" dirty="0" smtClean="0">
              <a:solidFill>
                <a:srgbClr val="000000"/>
              </a:solidFill>
            </a:endParaRPr>
          </a:p>
          <a:p>
            <a:r>
              <a:rPr lang="ru-RU" sz="2000" dirty="0" smtClean="0">
                <a:solidFill>
                  <a:srgbClr val="000000"/>
                </a:solidFill>
              </a:rPr>
              <a:t>8(863) 210-70-08, доб. 1 </a:t>
            </a:r>
            <a:r>
              <a:rPr lang="en-US" sz="2000" u="sng" dirty="0" smtClean="0">
                <a:hlinkClick r:id="rId2"/>
              </a:rPr>
              <a:t>www</a:t>
            </a:r>
            <a:r>
              <a:rPr lang="ru-RU" sz="2000" u="sng" dirty="0" smtClean="0">
                <a:hlinkClick r:id="rId2"/>
              </a:rPr>
              <a:t>.</a:t>
            </a:r>
            <a:r>
              <a:rPr lang="en-US" sz="2000" u="sng" dirty="0" smtClean="0">
                <a:hlinkClick r:id="rId2"/>
              </a:rPr>
              <a:t>kadastr</a:t>
            </a:r>
            <a:r>
              <a:rPr lang="ru-RU" sz="2000" u="sng" dirty="0" smtClean="0">
                <a:hlinkClick r:id="rId2"/>
              </a:rPr>
              <a:t>.</a:t>
            </a:r>
            <a:r>
              <a:rPr lang="en-US" sz="2000" u="sng" dirty="0" smtClean="0">
                <a:hlinkClick r:id="rId2"/>
              </a:rPr>
              <a:t>ru</a:t>
            </a:r>
            <a:endParaRPr lang="ru-RU" sz="2000" u="sng" dirty="0" smtClean="0">
              <a:hlinkClick r:id="rId3"/>
            </a:endParaRPr>
          </a:p>
          <a:p>
            <a:r>
              <a:rPr lang="ru-RU" sz="2000" b="1" dirty="0" smtClean="0"/>
              <a:t> </a:t>
            </a:r>
            <a:endParaRPr lang="ru-RU" sz="2000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000000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150974-7384-F3D8-8A69-5E843B3694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Получите консультацию в государственном учреждении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08F866E-EFF5-D1EB-B25F-7CD176ADD4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4046" y="4730044"/>
            <a:ext cx="4628443" cy="959556"/>
          </a:xfrm>
        </p:spPr>
        <p:txBody>
          <a:bodyPr>
            <a:normAutofit/>
          </a:bodyPr>
          <a:lstStyle/>
          <a:p>
            <a:r>
              <a:rPr lang="ru-RU" dirty="0" smtClean="0"/>
              <a:t>Федеральная кадастровая палата – нам можно доверять</a:t>
            </a:r>
            <a:endParaRPr lang="ru-RU" dirty="0"/>
          </a:p>
        </p:txBody>
      </p:sp>
      <p:pic>
        <p:nvPicPr>
          <p:cNvPr id="10" name="Graphic 267">
            <a:extLst>
              <a:ext uri="{FF2B5EF4-FFF2-40B4-BE49-F238E27FC236}">
                <a16:creationId xmlns="" xmlns:a16="http://schemas.microsoft.com/office/drawing/2014/main" id="{FE954492-AD9D-4573-B597-21E435D7B2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4000" y="4741333"/>
            <a:ext cx="724115" cy="696918"/>
          </a:xfrm>
          <a:prstGeom prst="rect">
            <a:avLst/>
          </a:prstGeom>
        </p:spPr>
      </p:pic>
      <p:pic>
        <p:nvPicPr>
          <p:cNvPr id="13" name="Graphic 333">
            <a:extLst>
              <a:ext uri="{FF2B5EF4-FFF2-40B4-BE49-F238E27FC236}">
                <a16:creationId xmlns="" xmlns:a16="http://schemas.microsoft.com/office/drawing/2014/main" id="{137C73AF-4379-4276-BC20-5A29E47BB2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452794" y="5622217"/>
            <a:ext cx="534504" cy="778583"/>
          </a:xfrm>
          <a:prstGeom prst="rect">
            <a:avLst/>
          </a:prstGeom>
        </p:spPr>
      </p:pic>
      <p:pic>
        <p:nvPicPr>
          <p:cNvPr id="44035" name="Picture 3" descr="dogovor-arendu"/>
          <p:cNvPicPr>
            <a:picLocks noChangeAspect="1" noChangeArrowheads="1"/>
          </p:cNvPicPr>
          <p:nvPr/>
        </p:nvPicPr>
        <p:blipFill>
          <a:blip r:embed="rId56"/>
          <a:srcRect/>
          <a:stretch>
            <a:fillRect/>
          </a:stretch>
        </p:blipFill>
        <p:spPr bwMode="auto">
          <a:xfrm>
            <a:off x="7414703" y="2167465"/>
            <a:ext cx="3829032" cy="250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91471389"/>
      </p:ext>
    </p:extLst>
  </p:cSld>
  <p:clrMapOvr>
    <a:masterClrMapping/>
  </p:clrMapOvr>
  <p:transition advTm="5485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E34260-A91A-4546-9F20-E0F2F54D5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Консультационные услуги:</a:t>
            </a:r>
            <a:endParaRPr lang="ru-RU" dirty="0"/>
          </a:p>
        </p:txBody>
      </p:sp>
      <p:grpSp>
        <p:nvGrpSpPr>
          <p:cNvPr id="3" name="Group 764">
            <a:extLst>
              <a:ext uri="{FF2B5EF4-FFF2-40B4-BE49-F238E27FC236}">
                <a16:creationId xmlns="" xmlns:a16="http://schemas.microsoft.com/office/drawing/2014/main" id="{736F1772-2BB0-4123-85FA-9543B3DF784C}"/>
              </a:ext>
            </a:extLst>
          </p:cNvPr>
          <p:cNvGrpSpPr/>
          <p:nvPr/>
        </p:nvGrpSpPr>
        <p:grpSpPr>
          <a:xfrm>
            <a:off x="3714046" y="2341585"/>
            <a:ext cx="5994400" cy="920903"/>
            <a:chOff x="7089125" y="935311"/>
            <a:chExt cx="1501681" cy="720000"/>
          </a:xfrm>
        </p:grpSpPr>
        <p:sp>
          <p:nvSpPr>
            <p:cNvPr id="730" name="Oval 730">
              <a:extLst>
                <a:ext uri="{FF2B5EF4-FFF2-40B4-BE49-F238E27FC236}">
                  <a16:creationId xmlns="" xmlns:a16="http://schemas.microsoft.com/office/drawing/2014/main" id="{0186D5AC-CC2F-4F5E-AC47-4FC16406684C}"/>
                </a:ext>
              </a:extLst>
            </p:cNvPr>
            <p:cNvSpPr/>
            <p:nvPr/>
          </p:nvSpPr>
          <p:spPr>
            <a:xfrm>
              <a:off x="7089125" y="935311"/>
              <a:ext cx="1501681" cy="720000"/>
            </a:xfrm>
            <a:prstGeom prst="roundRect">
              <a:avLst/>
            </a:prstGeom>
            <a:solidFill>
              <a:srgbClr val="ECF3FA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9563" tIns="69782" rIns="139563" bIns="6978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1832" b="1" dirty="0">
                <a:solidFill>
                  <a:srgbClr val="374140"/>
                </a:solidFill>
              </a:endParaRPr>
            </a:p>
          </p:txBody>
        </p:sp>
        <p:sp>
          <p:nvSpPr>
            <p:cNvPr id="738" name="Rectangle 258">
              <a:extLst>
                <a:ext uri="{FF2B5EF4-FFF2-40B4-BE49-F238E27FC236}">
                  <a16:creationId xmlns="" xmlns:a16="http://schemas.microsoft.com/office/drawing/2014/main" id="{95748742-0327-4614-8496-C22491C5C754}"/>
                </a:ext>
              </a:extLst>
            </p:cNvPr>
            <p:cNvSpPr/>
            <p:nvPr/>
          </p:nvSpPr>
          <p:spPr>
            <a:xfrm>
              <a:off x="7362780" y="1182223"/>
              <a:ext cx="1069024" cy="15871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1400" dirty="0" smtClean="0">
                  <a:solidFill>
                    <a:srgbClr val="374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Подготовим проект искового заявления в суд</a:t>
              </a:r>
              <a:endParaRPr lang="ru-RU" sz="1400" dirty="0">
                <a:solidFill>
                  <a:srgbClr val="3741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765">
            <a:extLst>
              <a:ext uri="{FF2B5EF4-FFF2-40B4-BE49-F238E27FC236}">
                <a16:creationId xmlns="" xmlns:a16="http://schemas.microsoft.com/office/drawing/2014/main" id="{1AF5D087-F592-4DAA-8781-179DB2120F0E}"/>
              </a:ext>
            </a:extLst>
          </p:cNvPr>
          <p:cNvGrpSpPr/>
          <p:nvPr/>
        </p:nvGrpSpPr>
        <p:grpSpPr>
          <a:xfrm>
            <a:off x="2415821" y="5046133"/>
            <a:ext cx="7270045" cy="857954"/>
            <a:chOff x="3401642" y="3151100"/>
            <a:chExt cx="2160000" cy="651428"/>
          </a:xfrm>
        </p:grpSpPr>
        <p:sp>
          <p:nvSpPr>
            <p:cNvPr id="731" name="Oval 735">
              <a:extLst>
                <a:ext uri="{FF2B5EF4-FFF2-40B4-BE49-F238E27FC236}">
                  <a16:creationId xmlns="" xmlns:a16="http://schemas.microsoft.com/office/drawing/2014/main" id="{BF2794AC-9BA9-49CF-A344-81F7E8FB5E08}"/>
                </a:ext>
              </a:extLst>
            </p:cNvPr>
            <p:cNvSpPr/>
            <p:nvPr/>
          </p:nvSpPr>
          <p:spPr>
            <a:xfrm flipH="1">
              <a:off x="3401642" y="3151100"/>
              <a:ext cx="2160000" cy="651428"/>
            </a:xfrm>
            <a:prstGeom prst="roundRect">
              <a:avLst/>
            </a:prstGeom>
            <a:solidFill>
              <a:srgbClr val="ECF3FA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9563" tIns="69782" rIns="139563" bIns="6978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32" dirty="0" err="1">
                <a:solidFill>
                  <a:srgbClr val="FFFFFF"/>
                </a:solidFill>
              </a:endParaRPr>
            </a:p>
          </p:txBody>
        </p:sp>
        <p:sp>
          <p:nvSpPr>
            <p:cNvPr id="735" name="Rectangle 258">
              <a:extLst>
                <a:ext uri="{FF2B5EF4-FFF2-40B4-BE49-F238E27FC236}">
                  <a16:creationId xmlns="" xmlns:a16="http://schemas.microsoft.com/office/drawing/2014/main" id="{ABE548A1-CF84-41BC-B240-4E7DBAB1E4FA}"/>
                </a:ext>
              </a:extLst>
            </p:cNvPr>
            <p:cNvSpPr/>
            <p:nvPr/>
          </p:nvSpPr>
          <p:spPr>
            <a:xfrm>
              <a:off x="3742311" y="3246333"/>
              <a:ext cx="1527425" cy="49074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1400" dirty="0" smtClean="0">
                  <a:solidFill>
                    <a:srgbClr val="374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Составим договор по сделкам с недвижимостью любой сложности (купля-продажа, дарение, мена, аренда, другие соглашения)</a:t>
              </a:r>
              <a:endParaRPr lang="ru-RU" sz="1400" dirty="0">
                <a:solidFill>
                  <a:srgbClr val="3741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768">
            <a:extLst>
              <a:ext uri="{FF2B5EF4-FFF2-40B4-BE49-F238E27FC236}">
                <a16:creationId xmlns="" xmlns:a16="http://schemas.microsoft.com/office/drawing/2014/main" id="{31A1824F-C684-4A2C-BEBE-FA16BDB99128}"/>
              </a:ext>
            </a:extLst>
          </p:cNvPr>
          <p:cNvGrpSpPr/>
          <p:nvPr/>
        </p:nvGrpSpPr>
        <p:grpSpPr>
          <a:xfrm>
            <a:off x="2393244" y="936978"/>
            <a:ext cx="7665156" cy="1095022"/>
            <a:chOff x="1807961" y="952750"/>
            <a:chExt cx="2951735" cy="1413024"/>
          </a:xfrm>
        </p:grpSpPr>
        <p:sp>
          <p:nvSpPr>
            <p:cNvPr id="732" name="Oval 736">
              <a:extLst>
                <a:ext uri="{FF2B5EF4-FFF2-40B4-BE49-F238E27FC236}">
                  <a16:creationId xmlns="" xmlns:a16="http://schemas.microsoft.com/office/drawing/2014/main" id="{909B2015-FF11-4408-80EB-6EFE8C33905F}"/>
                </a:ext>
              </a:extLst>
            </p:cNvPr>
            <p:cNvSpPr/>
            <p:nvPr/>
          </p:nvSpPr>
          <p:spPr>
            <a:xfrm flipH="1">
              <a:off x="1807961" y="952750"/>
              <a:ext cx="2933315" cy="1413024"/>
            </a:xfrm>
            <a:prstGeom prst="roundRect">
              <a:avLst/>
            </a:prstGeom>
            <a:solidFill>
              <a:srgbClr val="ECF3FA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9563" tIns="69782" rIns="139563" bIns="6978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32" dirty="0" err="1">
                <a:solidFill>
                  <a:srgbClr val="FFFFFF"/>
                </a:solidFill>
              </a:endParaRPr>
            </a:p>
          </p:txBody>
        </p:sp>
        <p:sp>
          <p:nvSpPr>
            <p:cNvPr id="754" name="Rectangle 258">
              <a:extLst>
                <a:ext uri="{FF2B5EF4-FFF2-40B4-BE49-F238E27FC236}">
                  <a16:creationId xmlns="" xmlns:a16="http://schemas.microsoft.com/office/drawing/2014/main" id="{9749AB4B-CAE0-4FDD-96CC-DC1BC43A0A25}"/>
                </a:ext>
              </a:extLst>
            </p:cNvPr>
            <p:cNvSpPr/>
            <p:nvPr/>
          </p:nvSpPr>
          <p:spPr>
            <a:xfrm>
              <a:off x="2268451" y="1156800"/>
              <a:ext cx="2491245" cy="82573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1400" dirty="0" smtClean="0">
                  <a:solidFill>
                    <a:srgbClr val="374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Подготовим развернутую информацию по конкретному объекту недвижимости, с предварительной проработкой вопроса (пересечения, споры, история кадастровой стоимости и др.), в т.ч. в письменном виде </a:t>
              </a:r>
            </a:p>
          </p:txBody>
        </p:sp>
      </p:grpSp>
      <p:grpSp>
        <p:nvGrpSpPr>
          <p:cNvPr id="8" name="Group 763">
            <a:extLst>
              <a:ext uri="{FF2B5EF4-FFF2-40B4-BE49-F238E27FC236}">
                <a16:creationId xmlns="" xmlns:a16="http://schemas.microsoft.com/office/drawing/2014/main" id="{6372BBE7-AC61-4445-BFC1-BC044155AD38}"/>
              </a:ext>
            </a:extLst>
          </p:cNvPr>
          <p:cNvGrpSpPr/>
          <p:nvPr/>
        </p:nvGrpSpPr>
        <p:grpSpPr>
          <a:xfrm>
            <a:off x="3736622" y="3703309"/>
            <a:ext cx="5994400" cy="879980"/>
            <a:chOff x="3491545" y="3983120"/>
            <a:chExt cx="2986578" cy="1220293"/>
          </a:xfrm>
        </p:grpSpPr>
        <p:sp>
          <p:nvSpPr>
            <p:cNvPr id="729" name="Oval 732">
              <a:extLst>
                <a:ext uri="{FF2B5EF4-FFF2-40B4-BE49-F238E27FC236}">
                  <a16:creationId xmlns="" xmlns:a16="http://schemas.microsoft.com/office/drawing/2014/main" id="{A7BAECC3-AFE1-463A-98A6-5E4C43488A5B}"/>
                </a:ext>
              </a:extLst>
            </p:cNvPr>
            <p:cNvSpPr/>
            <p:nvPr/>
          </p:nvSpPr>
          <p:spPr>
            <a:xfrm>
              <a:off x="3491545" y="3983120"/>
              <a:ext cx="2986578" cy="1104840"/>
            </a:xfrm>
            <a:prstGeom prst="roundRect">
              <a:avLst/>
            </a:prstGeom>
            <a:solidFill>
              <a:srgbClr val="ECF3FA"/>
            </a:solidFill>
            <a:ln w="12700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9563" tIns="69782" rIns="139563" bIns="6978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32" dirty="0" err="1">
                <a:solidFill>
                  <a:srgbClr val="FFFFFF"/>
                </a:solidFill>
              </a:endParaRPr>
            </a:p>
          </p:txBody>
        </p:sp>
        <p:sp>
          <p:nvSpPr>
            <p:cNvPr id="734" name="Rectangle 162">
              <a:extLst>
                <a:ext uri="{FF2B5EF4-FFF2-40B4-BE49-F238E27FC236}">
                  <a16:creationId xmlns="" xmlns:a16="http://schemas.microsoft.com/office/drawing/2014/main" id="{C5CCE473-2C96-4311-ACAA-DB4EDCDCC1D3}"/>
                </a:ext>
              </a:extLst>
            </p:cNvPr>
            <p:cNvSpPr/>
            <p:nvPr/>
          </p:nvSpPr>
          <p:spPr>
            <a:xfrm>
              <a:off x="4137549" y="4198566"/>
              <a:ext cx="2265699" cy="100484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1400" dirty="0" smtClean="0">
                  <a:solidFill>
                    <a:srgbClr val="374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Ответим на устные вопросы, используя достоверные  сведения Единого реестра недвижимости</a:t>
              </a:r>
            </a:p>
            <a:p>
              <a:endParaRPr lang="ru-RU" sz="1400" dirty="0">
                <a:solidFill>
                  <a:srgbClr val="3741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78" name="Slide Number Placeholder 777">
            <a:extLst>
              <a:ext uri="{FF2B5EF4-FFF2-40B4-BE49-F238E27FC236}">
                <a16:creationId xmlns="" xmlns:a16="http://schemas.microsoft.com/office/drawing/2014/main" id="{A9038177-CE5D-4648-9694-3B866ACCC1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36" name="Graphic 401">
            <a:extLst>
              <a:ext uri="{FF2B5EF4-FFF2-40B4-BE49-F238E27FC236}">
                <a16:creationId xmlns="" xmlns:a16="http://schemas.microsoft.com/office/drawing/2014/main" id="{E565C34A-D0CB-48B2-9C44-CC7D54C96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123"/>
              </a:ext>
            </a:extLst>
          </a:blip>
          <a:stretch>
            <a:fillRect/>
          </a:stretch>
        </p:blipFill>
        <p:spPr>
          <a:xfrm>
            <a:off x="2663068" y="5169298"/>
            <a:ext cx="594324" cy="59432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785E09DD-51DB-9827-0FFE-8CC8CE38EA2C}"/>
              </a:ext>
            </a:extLst>
          </p:cNvPr>
          <p:cNvPicPr>
            <a:picLocks noChangeAspect="1"/>
          </p:cNvPicPr>
          <p:nvPr/>
        </p:nvPicPr>
        <p:blipFill>
          <a:blip r:embed="rId124"/>
          <a:stretch>
            <a:fillRect/>
          </a:stretch>
        </p:blipFill>
        <p:spPr>
          <a:xfrm>
            <a:off x="4085083" y="3772765"/>
            <a:ext cx="531488" cy="689416"/>
          </a:xfrm>
          <a:prstGeom prst="rect">
            <a:avLst/>
          </a:prstGeom>
        </p:spPr>
      </p:pic>
      <p:pic>
        <p:nvPicPr>
          <p:cNvPr id="40" name="Graphic 335">
            <a:extLst>
              <a:ext uri="{FF2B5EF4-FFF2-40B4-BE49-F238E27FC236}">
                <a16:creationId xmlns="" xmlns:a16="http://schemas.microsoft.com/office/drawing/2014/main" id="{F0412A8D-1ED3-48C8-9E74-5F4529DDC237}"/>
              </a:ext>
            </a:extLst>
          </p:cNvPr>
          <p:cNvPicPr>
            <a:picLocks noChangeAspect="1"/>
          </p:cNvPicPr>
          <p:nvPr/>
        </p:nvPicPr>
        <p:blipFill>
          <a:blip r:embed="rId125">
            <a:extLst>
              <a:ext uri="{96DAC541-7B7A-43D3-8B79-37D633B846F1}">
                <asvg:svgBlip xmlns=""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4042914" y="2477495"/>
            <a:ext cx="549096" cy="576182"/>
          </a:xfrm>
          <a:prstGeom prst="rect">
            <a:avLst/>
          </a:prstGeom>
        </p:spPr>
      </p:pic>
      <p:pic>
        <p:nvPicPr>
          <p:cNvPr id="21" name="Graphic 279">
            <a:extLst>
              <a:ext uri="{FF2B5EF4-FFF2-40B4-BE49-F238E27FC236}">
                <a16:creationId xmlns="" xmlns:a16="http://schemas.microsoft.com/office/drawing/2014/main" id="{2470ACD4-2F51-476D-A34F-32AECBDBBA13}"/>
              </a:ext>
            </a:extLst>
          </p:cNvPr>
          <p:cNvPicPr>
            <a:picLocks noChangeAspect="1"/>
          </p:cNvPicPr>
          <p:nvPr/>
        </p:nvPicPr>
        <p:blipFill>
          <a:blip r:embed="rId126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757380" y="1186132"/>
            <a:ext cx="569799" cy="57929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F41BA98A-5393-DF54-3370-C4262F24B975}"/>
              </a:ext>
            </a:extLst>
          </p:cNvPr>
          <p:cNvPicPr>
            <a:picLocks noChangeAspect="1"/>
          </p:cNvPicPr>
          <p:nvPr/>
        </p:nvPicPr>
        <p:blipFill>
          <a:blip r:embed="rId127"/>
          <a:stretch>
            <a:fillRect/>
          </a:stretch>
        </p:blipFill>
        <p:spPr>
          <a:xfrm>
            <a:off x="575732" y="2181242"/>
            <a:ext cx="2778385" cy="25468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82417738"/>
      </p:ext>
    </p:extLst>
  </p:cSld>
  <p:clrMapOvr>
    <a:masterClrMapping/>
  </p:clrMapOvr>
  <p:transition advTm="7937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D3FADD6D-0782-E642-97F8-047BA47A1D3C}"/>
              </a:ext>
            </a:extLst>
          </p:cNvPr>
          <p:cNvSpPr/>
          <p:nvPr/>
        </p:nvSpPr>
        <p:spPr>
          <a:xfrm>
            <a:off x="-1" y="0"/>
            <a:ext cx="12192001" cy="787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2000" sy="102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25" name="Скругленный прямоугольник 33">
            <a:extLst>
              <a:ext uri="{FF2B5EF4-FFF2-40B4-BE49-F238E27FC236}">
                <a16:creationId xmlns="" xmlns:a16="http://schemas.microsoft.com/office/drawing/2014/main" id="{860C34B2-0437-41C6-9CE9-B61335CCA33B}"/>
              </a:ext>
            </a:extLst>
          </p:cNvPr>
          <p:cNvSpPr/>
          <p:nvPr/>
        </p:nvSpPr>
        <p:spPr>
          <a:xfrm>
            <a:off x="1092062" y="1274156"/>
            <a:ext cx="9549008" cy="1502095"/>
          </a:xfrm>
          <a:prstGeom prst="roundRect">
            <a:avLst/>
          </a:prstGeom>
          <a:solidFill>
            <a:srgbClr val="E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r>
              <a:rPr lang="ru-RU" sz="2000" dirty="0" smtClean="0">
                <a:solidFill>
                  <a:srgbClr val="000000"/>
                </a:solidFill>
              </a:rPr>
              <a:t>Устная консультация </a:t>
            </a:r>
          </a:p>
          <a:p>
            <a:r>
              <a:rPr lang="ru-RU" sz="2000" b="1" dirty="0" smtClean="0">
                <a:solidFill>
                  <a:srgbClr val="000000"/>
                </a:solidFill>
              </a:rPr>
              <a:t>от 400 руб.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i="1" dirty="0" smtClean="0">
                <a:solidFill>
                  <a:srgbClr val="000000"/>
                </a:solidFill>
              </a:rPr>
              <a:t>(в зависимости от трудоемкости)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1" name="Прямоугольник 36"/>
          <p:cNvSpPr/>
          <p:nvPr/>
        </p:nvSpPr>
        <p:spPr bwMode="auto">
          <a:xfrm>
            <a:off x="812801" y="174101"/>
            <a:ext cx="10939521" cy="461665"/>
          </a:xfrm>
          <a:prstGeom prst="rect">
            <a:avLst/>
          </a:prstGeom>
        </p:spPr>
        <p:txBody>
          <a:bodyPr lIns="65308" tIns="32655" rIns="65308" bIns="32655">
            <a:noAutofit/>
          </a:bodyPr>
          <a:lstStyle/>
          <a:p>
            <a:pPr defTabSz="1219170"/>
            <a:r>
              <a:rPr lang="ru-RU" sz="2400" b="1" dirty="0" smtClean="0">
                <a:solidFill>
                  <a:srgbClr val="1890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Тарифы на оказание консультационных услуг:</a:t>
            </a:r>
            <a:endParaRPr lang="ru-RU" sz="2400" b="1" dirty="0">
              <a:solidFill>
                <a:srgbClr val="1890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38">
            <a:extLst>
              <a:ext uri="{FF2B5EF4-FFF2-40B4-BE49-F238E27FC236}">
                <a16:creationId xmlns="" xmlns:a16="http://schemas.microsoft.com/office/drawing/2014/main" id="{6B601C64-C554-4FDB-A2B7-475CA65BBB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87" y="122785"/>
            <a:ext cx="544800" cy="548857"/>
          </a:xfrm>
          <a:prstGeom prst="rect">
            <a:avLst/>
          </a:prstGeom>
        </p:spPr>
      </p:pic>
      <p:sp>
        <p:nvSpPr>
          <p:cNvPr id="18" name="Slide Number Placeholder 17">
            <a:extLst>
              <a:ext uri="{FF2B5EF4-FFF2-40B4-BE49-F238E27FC236}">
                <a16:creationId xmlns="" xmlns:a16="http://schemas.microsoft.com/office/drawing/2014/main" id="{A6A07B7F-A0A1-498A-A6A4-9FC02980A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9518">
              <a:lnSpc>
                <a:spcPts val="1551"/>
              </a:lnSpc>
            </a:pPr>
            <a:fld id="{81D60167-4931-47E6-BA6A-407CBD079E47}" type="slidenum">
              <a:rPr lang="ru-RU" spc="-152"/>
              <a:pPr marL="89518">
                <a:lnSpc>
                  <a:spcPts val="1551"/>
                </a:lnSpc>
              </a:pPr>
              <a:t>7</a:t>
            </a:fld>
            <a:endParaRPr lang="ru-RU" dirty="0"/>
          </a:p>
        </p:txBody>
      </p:sp>
      <p:sp>
        <p:nvSpPr>
          <p:cNvPr id="21" name="Скругленный прямоугольник 33">
            <a:extLst>
              <a:ext uri="{FF2B5EF4-FFF2-40B4-BE49-F238E27FC236}">
                <a16:creationId xmlns="" xmlns:a16="http://schemas.microsoft.com/office/drawing/2014/main" id="{860C34B2-0437-41C6-9CE9-B61335CCA33B}"/>
              </a:ext>
            </a:extLst>
          </p:cNvPr>
          <p:cNvSpPr/>
          <p:nvPr/>
        </p:nvSpPr>
        <p:spPr>
          <a:xfrm>
            <a:off x="1122460" y="3132537"/>
            <a:ext cx="9549008" cy="1362344"/>
          </a:xfrm>
          <a:prstGeom prst="roundRect">
            <a:avLst/>
          </a:prstGeom>
          <a:solidFill>
            <a:srgbClr val="E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r>
              <a:rPr lang="ru-RU" sz="2000" dirty="0" smtClean="0">
                <a:solidFill>
                  <a:srgbClr val="000000"/>
                </a:solidFill>
              </a:rPr>
              <a:t>Консультация с письменной резолюцией (</a:t>
            </a:r>
            <a:r>
              <a:rPr lang="ru-RU" sz="2000" i="1" dirty="0" smtClean="0">
                <a:solidFill>
                  <a:srgbClr val="000000"/>
                </a:solidFill>
              </a:rPr>
              <a:t>на официальном бланке, за подписью должностного лица Кадастровой палаты</a:t>
            </a:r>
            <a:r>
              <a:rPr lang="ru-RU" sz="2000" dirty="0" smtClean="0">
                <a:solidFill>
                  <a:srgbClr val="000000"/>
                </a:solidFill>
              </a:rPr>
              <a:t>)</a:t>
            </a:r>
          </a:p>
          <a:p>
            <a:r>
              <a:rPr lang="ru-RU" sz="2000" b="1" dirty="0" smtClean="0">
                <a:solidFill>
                  <a:srgbClr val="000000"/>
                </a:solidFill>
              </a:rPr>
              <a:t>от 1500 руб.</a:t>
            </a:r>
            <a:r>
              <a:rPr lang="ru-RU" sz="2000" i="1" dirty="0" smtClean="0">
                <a:solidFill>
                  <a:srgbClr val="000000"/>
                </a:solidFill>
              </a:rPr>
              <a:t> (в зависимости от трудоемкости)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24" name="Скругленный прямоугольник 33">
            <a:extLst>
              <a:ext uri="{FF2B5EF4-FFF2-40B4-BE49-F238E27FC236}">
                <a16:creationId xmlns="" xmlns:a16="http://schemas.microsoft.com/office/drawing/2014/main" id="{860C34B2-0437-41C6-9CE9-B61335CCA33B}"/>
              </a:ext>
            </a:extLst>
          </p:cNvPr>
          <p:cNvSpPr/>
          <p:nvPr/>
        </p:nvSpPr>
        <p:spPr>
          <a:xfrm>
            <a:off x="1113485" y="4616067"/>
            <a:ext cx="9561860" cy="1740665"/>
          </a:xfrm>
          <a:prstGeom prst="roundRect">
            <a:avLst/>
          </a:prstGeom>
          <a:solidFill>
            <a:srgbClr val="E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r>
              <a:rPr lang="ru-RU" sz="2000" dirty="0" smtClean="0">
                <a:solidFill>
                  <a:srgbClr val="000000"/>
                </a:solidFill>
              </a:rPr>
              <a:t>Подготовка проекта договора (любого соглашения) в простой письменной форме</a:t>
            </a:r>
          </a:p>
          <a:p>
            <a:r>
              <a:rPr lang="ru-RU" sz="2000" b="1" dirty="0" smtClean="0">
                <a:solidFill>
                  <a:srgbClr val="000000"/>
                </a:solidFill>
              </a:rPr>
              <a:t>от 1000 руб. </a:t>
            </a:r>
            <a:r>
              <a:rPr lang="ru-RU" sz="2000" i="1" dirty="0" smtClean="0">
                <a:solidFill>
                  <a:srgbClr val="000000"/>
                </a:solidFill>
              </a:rPr>
              <a:t>(в зависимости от количества объектов и трудоемкости)</a:t>
            </a:r>
            <a:endParaRPr lang="ru-RU" sz="2000" dirty="0" smtClean="0">
              <a:solidFill>
                <a:srgbClr val="000000"/>
              </a:solidFill>
            </a:endParaRPr>
          </a:p>
          <a:p>
            <a:pPr defTabSz="914312">
              <a:defRPr/>
            </a:pPr>
            <a:endParaRPr lang="ru-RU" sz="1867" dirty="0">
              <a:solidFill>
                <a:srgbClr val="000000"/>
              </a:solidFill>
              <a:latin typeface="Calibri" panose="020F0502020204030204"/>
            </a:endParaRPr>
          </a:p>
        </p:txBody>
      </p:sp>
      <p:cxnSp>
        <p:nvCxnSpPr>
          <p:cNvPr id="27" name="Straight Arrow Connector 16">
            <a:extLst>
              <a:ext uri="{FF2B5EF4-FFF2-40B4-BE49-F238E27FC236}">
                <a16:creationId xmlns="" xmlns:a16="http://schemas.microsoft.com/office/drawing/2014/main" id="{35E10BB9-2B90-4DD8-845D-FE3D4CBB0983}"/>
              </a:ext>
            </a:extLst>
          </p:cNvPr>
          <p:cNvCxnSpPr>
            <a:cxnSpLocks/>
          </p:cNvCxnSpPr>
          <p:nvPr/>
        </p:nvCxnSpPr>
        <p:spPr>
          <a:xfrm>
            <a:off x="379727" y="1912202"/>
            <a:ext cx="620712" cy="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16">
            <a:extLst>
              <a:ext uri="{FF2B5EF4-FFF2-40B4-BE49-F238E27FC236}">
                <a16:creationId xmlns="" xmlns:a16="http://schemas.microsoft.com/office/drawing/2014/main" id="{35E10BB9-2B90-4DD8-845D-FE3D4CBB0983}"/>
              </a:ext>
            </a:extLst>
          </p:cNvPr>
          <p:cNvCxnSpPr>
            <a:cxnSpLocks/>
          </p:cNvCxnSpPr>
          <p:nvPr/>
        </p:nvCxnSpPr>
        <p:spPr>
          <a:xfrm>
            <a:off x="368711" y="5525734"/>
            <a:ext cx="620712" cy="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16">
            <a:extLst>
              <a:ext uri="{FF2B5EF4-FFF2-40B4-BE49-F238E27FC236}">
                <a16:creationId xmlns="" xmlns:a16="http://schemas.microsoft.com/office/drawing/2014/main" id="{35E10BB9-2B90-4DD8-845D-FE3D4CBB0983}"/>
              </a:ext>
            </a:extLst>
          </p:cNvPr>
          <p:cNvCxnSpPr>
            <a:cxnSpLocks/>
          </p:cNvCxnSpPr>
          <p:nvPr/>
        </p:nvCxnSpPr>
        <p:spPr>
          <a:xfrm>
            <a:off x="388908" y="3827300"/>
            <a:ext cx="620712" cy="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83582656"/>
      </p:ext>
    </p:extLst>
  </p:cSld>
  <p:clrMapOvr>
    <a:masterClrMapping/>
  </p:clrMapOvr>
  <p:transition advTm="7125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D3FADD6D-0782-E642-97F8-047BA47A1D3C}"/>
              </a:ext>
            </a:extLst>
          </p:cNvPr>
          <p:cNvSpPr/>
          <p:nvPr/>
        </p:nvSpPr>
        <p:spPr>
          <a:xfrm>
            <a:off x="-1" y="0"/>
            <a:ext cx="12192001" cy="787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2000" sy="102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25" name="Скругленный прямоугольник 33">
            <a:extLst>
              <a:ext uri="{FF2B5EF4-FFF2-40B4-BE49-F238E27FC236}">
                <a16:creationId xmlns="" xmlns:a16="http://schemas.microsoft.com/office/drawing/2014/main" id="{860C34B2-0437-41C6-9CE9-B61335CCA33B}"/>
              </a:ext>
            </a:extLst>
          </p:cNvPr>
          <p:cNvSpPr/>
          <p:nvPr/>
        </p:nvSpPr>
        <p:spPr>
          <a:xfrm>
            <a:off x="1167788" y="1274156"/>
            <a:ext cx="10333822" cy="918201"/>
          </a:xfrm>
          <a:prstGeom prst="roundRect">
            <a:avLst/>
          </a:prstGeom>
          <a:solidFill>
            <a:srgbClr val="E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r>
              <a:rPr lang="ru-RU" sz="2000" dirty="0" smtClean="0">
                <a:solidFill>
                  <a:srgbClr val="000000"/>
                </a:solidFill>
              </a:rPr>
              <a:t>направить заявку на получение консультационных услуг по адресу электронной почты: </a:t>
            </a:r>
            <a:r>
              <a:rPr lang="en-US" sz="2000" b="1" i="1" dirty="0" err="1" smtClean="0">
                <a:solidFill>
                  <a:srgbClr val="000000"/>
                </a:solidFill>
                <a:hlinkClick r:id="rId3"/>
              </a:rPr>
              <a:t>dogovor</a:t>
            </a:r>
            <a:r>
              <a:rPr lang="ru-RU" sz="2000" b="1" i="1" dirty="0" smtClean="0">
                <a:solidFill>
                  <a:srgbClr val="000000"/>
                </a:solidFill>
                <a:hlinkClick r:id="rId3"/>
              </a:rPr>
              <a:t>@61.kadastr.ru</a:t>
            </a:r>
            <a:r>
              <a:rPr lang="ru-RU" sz="2000" i="1" dirty="0" smtClean="0">
                <a:solidFill>
                  <a:srgbClr val="000000"/>
                </a:solidFill>
              </a:rPr>
              <a:t>.</a:t>
            </a:r>
          </a:p>
          <a:p>
            <a:r>
              <a:rPr lang="ru-RU" sz="2000" b="1" dirty="0" smtClean="0">
                <a:solidFill>
                  <a:srgbClr val="000000"/>
                </a:solidFill>
              </a:rPr>
              <a:t> 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1" name="Прямоугольник 36"/>
          <p:cNvSpPr/>
          <p:nvPr/>
        </p:nvSpPr>
        <p:spPr bwMode="auto">
          <a:xfrm>
            <a:off x="812801" y="174101"/>
            <a:ext cx="10939521" cy="461665"/>
          </a:xfrm>
          <a:prstGeom prst="rect">
            <a:avLst/>
          </a:prstGeom>
        </p:spPr>
        <p:txBody>
          <a:bodyPr lIns="65308" tIns="32655" rIns="65308" bIns="32655">
            <a:noAutofit/>
          </a:bodyPr>
          <a:lstStyle/>
          <a:p>
            <a:pPr defTabSz="1219170"/>
            <a:r>
              <a:rPr lang="ru-RU" sz="2400" b="1" dirty="0" smtClean="0">
                <a:solidFill>
                  <a:srgbClr val="1890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можно получить одним из способов:</a:t>
            </a:r>
            <a:endParaRPr lang="ru-RU" sz="2400" b="1" dirty="0">
              <a:solidFill>
                <a:srgbClr val="1890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38">
            <a:extLst>
              <a:ext uri="{FF2B5EF4-FFF2-40B4-BE49-F238E27FC236}">
                <a16:creationId xmlns="" xmlns:a16="http://schemas.microsoft.com/office/drawing/2014/main" id="{6B601C64-C554-4FDB-A2B7-475CA65BBB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87" y="122785"/>
            <a:ext cx="544800" cy="548857"/>
          </a:xfrm>
          <a:prstGeom prst="rect">
            <a:avLst/>
          </a:prstGeom>
        </p:spPr>
      </p:pic>
      <p:sp>
        <p:nvSpPr>
          <p:cNvPr id="18" name="Slide Number Placeholder 17">
            <a:extLst>
              <a:ext uri="{FF2B5EF4-FFF2-40B4-BE49-F238E27FC236}">
                <a16:creationId xmlns="" xmlns:a16="http://schemas.microsoft.com/office/drawing/2014/main" id="{A6A07B7F-A0A1-498A-A6A4-9FC02980A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9518">
              <a:lnSpc>
                <a:spcPts val="1551"/>
              </a:lnSpc>
            </a:pPr>
            <a:fld id="{81D60167-4931-47E6-BA6A-407CBD079E47}" type="slidenum">
              <a:rPr lang="ru-RU" spc="-152"/>
              <a:pPr marL="89518">
                <a:lnSpc>
                  <a:spcPts val="1551"/>
                </a:lnSpc>
              </a:pPr>
              <a:t>8</a:t>
            </a:fld>
            <a:endParaRPr lang="ru-RU" dirty="0"/>
          </a:p>
        </p:txBody>
      </p:sp>
      <p:sp>
        <p:nvSpPr>
          <p:cNvPr id="21" name="Скругленный прямоугольник 33">
            <a:extLst>
              <a:ext uri="{FF2B5EF4-FFF2-40B4-BE49-F238E27FC236}">
                <a16:creationId xmlns="" xmlns:a16="http://schemas.microsoft.com/office/drawing/2014/main" id="{860C34B2-0437-41C6-9CE9-B61335CCA33B}"/>
              </a:ext>
            </a:extLst>
          </p:cNvPr>
          <p:cNvSpPr/>
          <p:nvPr/>
        </p:nvSpPr>
        <p:spPr>
          <a:xfrm>
            <a:off x="1177543" y="2394408"/>
            <a:ext cx="10235931" cy="888619"/>
          </a:xfrm>
          <a:prstGeom prst="roundRect">
            <a:avLst/>
          </a:prstGeom>
          <a:solidFill>
            <a:srgbClr val="E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r>
              <a:rPr lang="ru-RU" sz="2000" dirty="0" smtClean="0">
                <a:solidFill>
                  <a:schemeClr val="tx1"/>
                </a:solidFill>
              </a:rPr>
              <a:t>по телефону Кадастровой палаты по Ростовской области: </a:t>
            </a:r>
            <a:r>
              <a:rPr lang="ru-RU" sz="2000" i="1" dirty="0" smtClean="0">
                <a:solidFill>
                  <a:schemeClr val="tx2"/>
                </a:solidFill>
              </a:rPr>
              <a:t>8 (863) 210-70-08, добавочный </a:t>
            </a:r>
            <a:r>
              <a:rPr lang="ru-RU" sz="2000" i="1" smtClean="0">
                <a:solidFill>
                  <a:schemeClr val="tx2"/>
                </a:solidFill>
              </a:rPr>
              <a:t>номер 1</a:t>
            </a:r>
            <a:endParaRPr lang="ru-RU" sz="2000" i="1" dirty="0" smtClean="0">
              <a:solidFill>
                <a:schemeClr val="tx2"/>
              </a:solidFill>
            </a:endParaRPr>
          </a:p>
        </p:txBody>
      </p:sp>
      <p:pic>
        <p:nvPicPr>
          <p:cNvPr id="12" name="Graphic 13">
            <a:extLst>
              <a:ext uri="{FF2B5EF4-FFF2-40B4-BE49-F238E27FC236}">
                <a16:creationId xmlns="" xmlns:a16="http://schemas.microsoft.com/office/drawing/2014/main" id="{1643EFC9-A378-4997-ADBB-09DD8914A6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7533" y="1841136"/>
            <a:ext cx="208881" cy="216000"/>
          </a:xfrm>
          <a:prstGeom prst="rect">
            <a:avLst/>
          </a:prstGeom>
        </p:spPr>
      </p:pic>
      <p:pic>
        <p:nvPicPr>
          <p:cNvPr id="13" name="Graphic 13">
            <a:extLst>
              <a:ext uri="{FF2B5EF4-FFF2-40B4-BE49-F238E27FC236}">
                <a16:creationId xmlns="" xmlns:a16="http://schemas.microsoft.com/office/drawing/2014/main" id="{1643EFC9-A378-4997-ADBB-09DD8914A6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4680" y="2731666"/>
            <a:ext cx="208881" cy="216000"/>
          </a:xfrm>
          <a:prstGeom prst="rect">
            <a:avLst/>
          </a:prstGeom>
        </p:spPr>
      </p:pic>
      <p:pic>
        <p:nvPicPr>
          <p:cNvPr id="16" name="Graphic 13">
            <a:extLst>
              <a:ext uri="{FF2B5EF4-FFF2-40B4-BE49-F238E27FC236}">
                <a16:creationId xmlns="" xmlns:a16="http://schemas.microsoft.com/office/drawing/2014/main" id="{1643EFC9-A378-4997-ADBB-09DD8914A6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5415" y="4016491"/>
            <a:ext cx="208881" cy="216000"/>
          </a:xfrm>
          <a:prstGeom prst="rect">
            <a:avLst/>
          </a:prstGeom>
        </p:spPr>
      </p:pic>
      <p:sp>
        <p:nvSpPr>
          <p:cNvPr id="22" name="Скругленный прямоугольник 33">
            <a:extLst>
              <a:ext uri="{FF2B5EF4-FFF2-40B4-BE49-F238E27FC236}">
                <a16:creationId xmlns="" xmlns:a16="http://schemas.microsoft.com/office/drawing/2014/main" id="{860C34B2-0437-41C6-9CE9-B61335CCA33B}"/>
              </a:ext>
            </a:extLst>
          </p:cNvPr>
          <p:cNvSpPr/>
          <p:nvPr/>
        </p:nvSpPr>
        <p:spPr>
          <a:xfrm>
            <a:off x="1088221" y="3750096"/>
            <a:ext cx="10278737" cy="866788"/>
          </a:xfrm>
          <a:prstGeom prst="roundRect">
            <a:avLst/>
          </a:prstGeom>
          <a:solidFill>
            <a:srgbClr val="E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defTabSz="914312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в офисе Кадастровой палаты по Ростовской области по адресу: </a:t>
            </a:r>
            <a:r>
              <a:rPr lang="ru-RU" sz="2000" i="1" dirty="0" smtClean="0">
                <a:solidFill>
                  <a:schemeClr val="tx2"/>
                </a:solidFill>
              </a:rPr>
              <a:t>г. Ростов-на-Дону,  ул. Береговая, 11/1</a:t>
            </a:r>
          </a:p>
        </p:txBody>
      </p:sp>
    </p:spTree>
    <p:extLst>
      <p:ext uri="{BB962C8B-B14F-4D97-AF65-F5344CB8AC3E}">
        <p14:creationId xmlns="" xmlns:p14="http://schemas.microsoft.com/office/powerpoint/2010/main" val="883582656"/>
      </p:ext>
    </p:extLst>
  </p:cSld>
  <p:clrMapOvr>
    <a:masterClrMapping/>
  </p:clrMapOvr>
  <p:transition advTm="7516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23">
            <a:extLst>
              <a:ext uri="{FF2B5EF4-FFF2-40B4-BE49-F238E27FC236}">
                <a16:creationId xmlns="" xmlns:a16="http://schemas.microsoft.com/office/drawing/2014/main" id="{A9B09BA1-15E5-41C9-86CB-351A4FB7B83B}"/>
              </a:ext>
            </a:extLst>
          </p:cNvPr>
          <p:cNvSpPr/>
          <p:nvPr/>
        </p:nvSpPr>
        <p:spPr>
          <a:xfrm>
            <a:off x="1309510" y="5418667"/>
            <a:ext cx="5125157" cy="107244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14300">
              <a:schemeClr val="accent1">
                <a:satMod val="175000"/>
                <a:alpha val="31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</a:rPr>
              <a:t>8(863) 210-70-08, доб. 2210  </a:t>
            </a:r>
            <a:r>
              <a:rPr lang="ru-RU" sz="2000" dirty="0" err="1" smtClean="0">
                <a:hlinkClick r:id="rId2"/>
              </a:rPr>
              <a:t>www.uc.kadastr.ru</a:t>
            </a:r>
            <a:r>
              <a:rPr lang="ru-RU" sz="2000" dirty="0" smtClean="0"/>
              <a:t>,                                        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tx1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000000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150974-7384-F3D8-8A69-5E843B3694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Получите сертификат электронной подписи в госучреждении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08F866E-EFF5-D1EB-B25F-7CD176ADD4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4046" y="4730044"/>
            <a:ext cx="4628443" cy="959556"/>
          </a:xfrm>
        </p:spPr>
        <p:txBody>
          <a:bodyPr>
            <a:normAutofit/>
          </a:bodyPr>
          <a:lstStyle/>
          <a:p>
            <a:r>
              <a:rPr lang="ru-RU" dirty="0" smtClean="0"/>
              <a:t>Федеральная кадастровая палата – нам можно доверять</a:t>
            </a:r>
            <a:endParaRPr lang="ru-RU" dirty="0"/>
          </a:p>
        </p:txBody>
      </p:sp>
      <p:pic>
        <p:nvPicPr>
          <p:cNvPr id="10" name="Graphic 267">
            <a:extLst>
              <a:ext uri="{FF2B5EF4-FFF2-40B4-BE49-F238E27FC236}">
                <a16:creationId xmlns="" xmlns:a16="http://schemas.microsoft.com/office/drawing/2014/main" id="{FE954492-AD9D-4573-B597-21E435D7B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4000" y="4741333"/>
            <a:ext cx="724115" cy="696918"/>
          </a:xfrm>
          <a:prstGeom prst="rect">
            <a:avLst/>
          </a:prstGeom>
        </p:spPr>
      </p:pic>
      <p:pic>
        <p:nvPicPr>
          <p:cNvPr id="13" name="Graphic 333">
            <a:extLst>
              <a:ext uri="{FF2B5EF4-FFF2-40B4-BE49-F238E27FC236}">
                <a16:creationId xmlns="" xmlns:a16="http://schemas.microsoft.com/office/drawing/2014/main" id="{137C73AF-4379-4276-BC20-5A29E47BB2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452794" y="5622217"/>
            <a:ext cx="534504" cy="778583"/>
          </a:xfrm>
          <a:prstGeom prst="rect">
            <a:avLst/>
          </a:prstGeom>
        </p:spPr>
      </p:pic>
      <p:pic>
        <p:nvPicPr>
          <p:cNvPr id="45058" name="Picture 2" descr="kadastr_75_75379792_706173839877348_7613396070803954240_n"/>
          <p:cNvPicPr>
            <a:picLocks noChangeAspect="1" noChangeArrowheads="1"/>
          </p:cNvPicPr>
          <p:nvPr/>
        </p:nvPicPr>
        <p:blipFill>
          <a:blip r:embed="rId56"/>
          <a:srcRect/>
          <a:stretch>
            <a:fillRect/>
          </a:stretch>
        </p:blipFill>
        <p:spPr bwMode="auto">
          <a:xfrm>
            <a:off x="7404976" y="2178754"/>
            <a:ext cx="3661663" cy="2302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91471389"/>
      </p:ext>
    </p:extLst>
  </p:cSld>
  <p:clrMapOvr>
    <a:masterClrMapping/>
  </p:clrMapOvr>
  <p:transition advTm="564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8CFF"/>
      </a:dk2>
      <a:lt2>
        <a:srgbClr val="ECF3FA"/>
      </a:lt2>
      <a:accent1>
        <a:srgbClr val="008CFF"/>
      </a:accent1>
      <a:accent2>
        <a:srgbClr val="4FA730"/>
      </a:accent2>
      <a:accent3>
        <a:srgbClr val="E1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rosreestr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1338</TotalTime>
  <Words>683</Words>
  <Application>Microsoft Office PowerPoint</Application>
  <PresentationFormat>Произвольный</PresentationFormat>
  <Paragraphs>86</Paragraphs>
  <Slides>14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Выездное обслуживание по услугам Росреестра – для тех, кто ценит свое время</vt:lpstr>
      <vt:lpstr>Слайд 2</vt:lpstr>
      <vt:lpstr>Слайд 3</vt:lpstr>
      <vt:lpstr>Слайд 4</vt:lpstr>
      <vt:lpstr>Получите консультацию в государственном учреждении</vt:lpstr>
      <vt:lpstr>Консультационные услуги:</vt:lpstr>
      <vt:lpstr>Слайд 7</vt:lpstr>
      <vt:lpstr>Слайд 8</vt:lpstr>
      <vt:lpstr>Получите сертификат электронной подписи в госучреждении</vt:lpstr>
      <vt:lpstr>При помощи электронной подписи вы сможете:</vt:lpstr>
      <vt:lpstr>Слайд 11</vt:lpstr>
      <vt:lpstr>Слайд 12</vt:lpstr>
      <vt:lpstr>Это безопасно!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Супрун Дарья Сергеевна</dc:creator>
  <cp:lastModifiedBy>OMRudyuk</cp:lastModifiedBy>
  <cp:revision>96</cp:revision>
  <dcterms:created xsi:type="dcterms:W3CDTF">2022-02-04T13:37:44Z</dcterms:created>
  <dcterms:modified xsi:type="dcterms:W3CDTF">2022-06-10T09:06:37Z</dcterms:modified>
</cp:coreProperties>
</file>